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37038-69E5-471B-BF6A-EF5D62B6C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3B66F-01D6-4FAB-AAD0-35D0E5147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48285-76C2-4367-B7B3-101A98DCD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2567B-12CE-423F-BC2A-33F13D0FB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0F32FE-7D5A-475C-9F70-A9570CC66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F9EFBB-E485-41B1-A5CC-A15734B35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85EAD-0F2C-41D3-B348-EA3A9A46F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66EBA-AD35-4CBF-8959-30B9F384C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BA6A3-077E-4460-8899-C07B38781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86843-CFE6-486B-93DC-D68C04B36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D08EE-47E0-401D-8988-33F66CC16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66006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40458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66006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40458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66006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66006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304799"/>
            <a:ext cx="9144000" cy="6400800"/>
          </a:xfrm>
          <a:custGeom>
            <a:rect l="l" t="t" r="r" b="b"/>
            <a:pathLst>
              <a:path w="9144000" h="6400800">
                <a:moveTo>
                  <a:pt x="0" y="0"/>
                </a:moveTo>
                <a:lnTo>
                  <a:pt x="9144000" y="0"/>
                </a:lnTo>
              </a:path>
              <a:path w="9144000" h="6400800">
                <a:moveTo>
                  <a:pt x="0" y="304800"/>
                </a:moveTo>
                <a:lnTo>
                  <a:pt x="9144000" y="304800"/>
                </a:lnTo>
              </a:path>
              <a:path w="9144000" h="6400800">
                <a:moveTo>
                  <a:pt x="0" y="609599"/>
                </a:moveTo>
                <a:lnTo>
                  <a:pt x="9144000" y="609599"/>
                </a:lnTo>
              </a:path>
              <a:path w="9144000" h="6400800">
                <a:moveTo>
                  <a:pt x="0" y="914399"/>
                </a:moveTo>
                <a:lnTo>
                  <a:pt x="9144000" y="914399"/>
                </a:lnTo>
              </a:path>
              <a:path w="9144000" h="6400800">
                <a:moveTo>
                  <a:pt x="0" y="1219199"/>
                </a:moveTo>
                <a:lnTo>
                  <a:pt x="9144000" y="1219199"/>
                </a:lnTo>
              </a:path>
              <a:path w="9144000" h="6400800">
                <a:moveTo>
                  <a:pt x="0" y="1523999"/>
                </a:moveTo>
                <a:lnTo>
                  <a:pt x="9144000" y="1523999"/>
                </a:lnTo>
              </a:path>
              <a:path w="9144000" h="6400800">
                <a:moveTo>
                  <a:pt x="0" y="1828800"/>
                </a:moveTo>
                <a:lnTo>
                  <a:pt x="9144000" y="1828800"/>
                </a:lnTo>
              </a:path>
              <a:path w="9144000" h="6400800">
                <a:moveTo>
                  <a:pt x="0" y="2133599"/>
                </a:moveTo>
                <a:lnTo>
                  <a:pt x="9144000" y="2133599"/>
                </a:lnTo>
              </a:path>
              <a:path w="9144000" h="6400800">
                <a:moveTo>
                  <a:pt x="0" y="2438400"/>
                </a:moveTo>
                <a:lnTo>
                  <a:pt x="9144000" y="2438400"/>
                </a:lnTo>
              </a:path>
              <a:path w="9144000" h="6400800">
                <a:moveTo>
                  <a:pt x="0" y="2743200"/>
                </a:moveTo>
                <a:lnTo>
                  <a:pt x="9144000" y="2743200"/>
                </a:lnTo>
              </a:path>
              <a:path w="9144000" h="6400800">
                <a:moveTo>
                  <a:pt x="0" y="3048000"/>
                </a:moveTo>
                <a:lnTo>
                  <a:pt x="9144000" y="3048000"/>
                </a:lnTo>
              </a:path>
              <a:path w="9144000" h="6400800">
                <a:moveTo>
                  <a:pt x="0" y="3352800"/>
                </a:moveTo>
                <a:lnTo>
                  <a:pt x="9144000" y="3352800"/>
                </a:lnTo>
              </a:path>
              <a:path w="9144000" h="6400800">
                <a:moveTo>
                  <a:pt x="0" y="3657600"/>
                </a:moveTo>
                <a:lnTo>
                  <a:pt x="9144000" y="3657600"/>
                </a:lnTo>
              </a:path>
              <a:path w="9144000" h="6400800">
                <a:moveTo>
                  <a:pt x="0" y="3962400"/>
                </a:moveTo>
                <a:lnTo>
                  <a:pt x="9144000" y="3962400"/>
                </a:lnTo>
              </a:path>
              <a:path w="9144000" h="6400800">
                <a:moveTo>
                  <a:pt x="0" y="4267200"/>
                </a:moveTo>
                <a:lnTo>
                  <a:pt x="9144000" y="4267200"/>
                </a:lnTo>
              </a:path>
              <a:path w="9144000" h="6400800">
                <a:moveTo>
                  <a:pt x="0" y="4572000"/>
                </a:moveTo>
                <a:lnTo>
                  <a:pt x="9144000" y="4572000"/>
                </a:lnTo>
              </a:path>
              <a:path w="9144000" h="6400800">
                <a:moveTo>
                  <a:pt x="0" y="4876800"/>
                </a:moveTo>
                <a:lnTo>
                  <a:pt x="9144000" y="4876800"/>
                </a:lnTo>
              </a:path>
              <a:path w="9144000" h="6400800">
                <a:moveTo>
                  <a:pt x="0" y="5181600"/>
                </a:moveTo>
                <a:lnTo>
                  <a:pt x="9144000" y="5181600"/>
                </a:lnTo>
              </a:path>
              <a:path w="9144000" h="6400800">
                <a:moveTo>
                  <a:pt x="0" y="5486399"/>
                </a:moveTo>
                <a:lnTo>
                  <a:pt x="9144000" y="5486399"/>
                </a:lnTo>
              </a:path>
              <a:path w="9144000" h="6400800">
                <a:moveTo>
                  <a:pt x="0" y="5791200"/>
                </a:moveTo>
                <a:lnTo>
                  <a:pt x="9144000" y="5791200"/>
                </a:lnTo>
              </a:path>
              <a:path w="9144000" h="6400800">
                <a:moveTo>
                  <a:pt x="0" y="6096000"/>
                </a:moveTo>
                <a:lnTo>
                  <a:pt x="9144000" y="6096000"/>
                </a:lnTo>
              </a:path>
              <a:path w="9144000" h="6400800">
                <a:moveTo>
                  <a:pt x="0" y="6400800"/>
                </a:moveTo>
                <a:lnTo>
                  <a:pt x="9144000" y="64008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 flipH="1">
            <a:off x="304800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 flipH="1">
            <a:off x="609600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 flipH="1">
            <a:off x="914400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 flipH="1">
            <a:off x="1219200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 flipH="1">
            <a:off x="1523999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 flipH="1">
            <a:off x="1828799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 flipH="1">
            <a:off x="2133600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 flipH="1">
            <a:off x="2438399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 flipH="1">
            <a:off x="2743200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bg object 26"/>
          <p:cNvSpPr/>
          <p:nvPr/>
        </p:nvSpPr>
        <p:spPr>
          <a:xfrm flipH="1">
            <a:off x="3048000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bg object 27"/>
          <p:cNvSpPr/>
          <p:nvPr/>
        </p:nvSpPr>
        <p:spPr>
          <a:xfrm flipH="1">
            <a:off x="3352800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bg object 28"/>
          <p:cNvSpPr/>
          <p:nvPr/>
        </p:nvSpPr>
        <p:spPr>
          <a:xfrm>
            <a:off x="3657600" y="152399"/>
            <a:ext cx="5181600" cy="6705600"/>
          </a:xfrm>
          <a:custGeom>
            <a:rect l="l" t="t" r="r" b="b"/>
            <a:pathLst>
              <a:path w="5181600" h="6705600">
                <a:moveTo>
                  <a:pt x="0" y="0"/>
                </a:moveTo>
                <a:lnTo>
                  <a:pt x="0" y="6705600"/>
                </a:lnTo>
              </a:path>
              <a:path w="5181600" h="6705600">
                <a:moveTo>
                  <a:pt x="304800" y="0"/>
                </a:moveTo>
                <a:lnTo>
                  <a:pt x="304800" y="6705600"/>
                </a:lnTo>
              </a:path>
              <a:path w="5181600" h="6705600">
                <a:moveTo>
                  <a:pt x="609600" y="0"/>
                </a:moveTo>
                <a:lnTo>
                  <a:pt x="609600" y="6705600"/>
                </a:lnTo>
              </a:path>
              <a:path w="5181600" h="6705600">
                <a:moveTo>
                  <a:pt x="914400" y="0"/>
                </a:moveTo>
                <a:lnTo>
                  <a:pt x="914400" y="6705600"/>
                </a:lnTo>
              </a:path>
              <a:path w="5181600" h="6705600">
                <a:moveTo>
                  <a:pt x="1219200" y="0"/>
                </a:moveTo>
                <a:lnTo>
                  <a:pt x="1219200" y="6705600"/>
                </a:lnTo>
              </a:path>
              <a:path w="5181600" h="6705600">
                <a:moveTo>
                  <a:pt x="1524000" y="0"/>
                </a:moveTo>
                <a:lnTo>
                  <a:pt x="1524000" y="6705600"/>
                </a:lnTo>
              </a:path>
              <a:path w="5181600" h="6705600">
                <a:moveTo>
                  <a:pt x="1828800" y="0"/>
                </a:moveTo>
                <a:lnTo>
                  <a:pt x="1828800" y="6705600"/>
                </a:lnTo>
              </a:path>
              <a:path w="5181600" h="6705600">
                <a:moveTo>
                  <a:pt x="2133599" y="0"/>
                </a:moveTo>
                <a:lnTo>
                  <a:pt x="2133599" y="6705600"/>
                </a:lnTo>
              </a:path>
              <a:path w="5181600" h="6705600">
                <a:moveTo>
                  <a:pt x="2438400" y="0"/>
                </a:moveTo>
                <a:lnTo>
                  <a:pt x="2438400" y="6705600"/>
                </a:lnTo>
              </a:path>
              <a:path w="5181600" h="6705600">
                <a:moveTo>
                  <a:pt x="2743200" y="0"/>
                </a:moveTo>
                <a:lnTo>
                  <a:pt x="2743200" y="6705600"/>
                </a:lnTo>
              </a:path>
              <a:path w="5181600" h="6705600">
                <a:moveTo>
                  <a:pt x="3048000" y="0"/>
                </a:moveTo>
                <a:lnTo>
                  <a:pt x="3048000" y="6705600"/>
                </a:lnTo>
              </a:path>
              <a:path w="5181600" h="6705600">
                <a:moveTo>
                  <a:pt x="3352800" y="0"/>
                </a:moveTo>
                <a:lnTo>
                  <a:pt x="3352800" y="6705600"/>
                </a:lnTo>
              </a:path>
              <a:path w="5181600" h="6705600">
                <a:moveTo>
                  <a:pt x="3657600" y="0"/>
                </a:moveTo>
                <a:lnTo>
                  <a:pt x="3657600" y="6705600"/>
                </a:lnTo>
              </a:path>
              <a:path w="5181600" h="6705600">
                <a:moveTo>
                  <a:pt x="3962400" y="0"/>
                </a:moveTo>
                <a:lnTo>
                  <a:pt x="3962400" y="6705600"/>
                </a:lnTo>
              </a:path>
              <a:path w="5181600" h="6705600">
                <a:moveTo>
                  <a:pt x="4267200" y="0"/>
                </a:moveTo>
                <a:lnTo>
                  <a:pt x="4267200" y="6705600"/>
                </a:lnTo>
              </a:path>
              <a:path w="5181600" h="6705600">
                <a:moveTo>
                  <a:pt x="4572000" y="0"/>
                </a:moveTo>
                <a:lnTo>
                  <a:pt x="4572000" y="6705600"/>
                </a:lnTo>
              </a:path>
              <a:path w="5181600" h="6705600">
                <a:moveTo>
                  <a:pt x="4876800" y="0"/>
                </a:moveTo>
                <a:lnTo>
                  <a:pt x="4876800" y="6705600"/>
                </a:lnTo>
              </a:path>
              <a:path w="5181600" h="6705600">
                <a:moveTo>
                  <a:pt x="5181600" y="0"/>
                </a:moveTo>
                <a:lnTo>
                  <a:pt x="5181600" y="670560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9" name="bg object 29"/>
          <p:cNvPicPr/>
          <p:nvPr/>
        </p:nvPicPr>
        <p:blipFill>
          <a:blip r:embed="rId6"/>
          <a:stretch>
            <a:fillRect/>
          </a:stretch>
        </p:blipFill>
        <p:spPr>
          <a:xfrm>
            <a:off x="3352800" y="0"/>
            <a:ext cx="5791199" cy="152399"/>
          </a:xfrm>
          <a:prstGeom prst="rect">
            <a:avLst/>
          </a:prstGeom>
        </p:spPr>
      </p:pic>
      <p:sp>
        <p:nvSpPr>
          <p:cNvPr id="30" name="bg object 30"/>
          <p:cNvSpPr/>
          <p:nvPr/>
        </p:nvSpPr>
        <p:spPr>
          <a:xfrm flipH="1">
            <a:off x="8839200" y="0"/>
            <a:ext cx="0" cy="2362200"/>
          </a:xfrm>
          <a:custGeom>
            <a:rect l="l" t="t" r="r" b="b"/>
            <a:pathLst>
              <a:path h="2362200">
                <a:moveTo>
                  <a:pt x="0" y="0"/>
                </a:moveTo>
                <a:lnTo>
                  <a:pt x="0" y="2362200"/>
                </a:lnTo>
              </a:path>
            </a:pathLst>
          </a:custGeom>
          <a:ln w="9525">
            <a:solidFill>
              <a:srgbClr val="6F89F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bg object 31"/>
          <p:cNvSpPr/>
          <p:nvPr/>
        </p:nvSpPr>
        <p:spPr>
          <a:xfrm>
            <a:off x="414337" y="1513830"/>
            <a:ext cx="1784350" cy="0"/>
          </a:xfrm>
          <a:custGeom>
            <a:rect l="l" t="t" r="r" b="b"/>
            <a:pathLst>
              <a:path w="1784350">
                <a:moveTo>
                  <a:pt x="1784349" y="0"/>
                </a:moveTo>
                <a:lnTo>
                  <a:pt x="0" y="0"/>
                </a:lnTo>
              </a:path>
            </a:pathLst>
          </a:custGeom>
          <a:ln w="9525">
            <a:solidFill>
              <a:srgbClr val="6F89F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bg object 32"/>
          <p:cNvSpPr/>
          <p:nvPr/>
        </p:nvSpPr>
        <p:spPr>
          <a:xfrm flipH="1">
            <a:off x="608288" y="1419282"/>
            <a:ext cx="0" cy="2320925"/>
          </a:xfrm>
          <a:custGeom>
            <a:rect l="l" t="t" r="r" b="b"/>
            <a:pathLst>
              <a:path h="2320925">
                <a:moveTo>
                  <a:pt x="0" y="0"/>
                </a:moveTo>
                <a:lnTo>
                  <a:pt x="0" y="2320867"/>
                </a:lnTo>
              </a:path>
            </a:pathLst>
          </a:custGeom>
          <a:ln w="9525">
            <a:solidFill>
              <a:srgbClr val="6F89F6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33" name="bg object 33"/>
          <p:cNvPicPr/>
          <p:nvPr/>
        </p:nvPicPr>
        <p:blipFill>
          <a:blip r:embed="rId7"/>
          <a:stretch>
            <a:fillRect/>
          </a:stretch>
        </p:blipFill>
        <p:spPr>
          <a:xfrm>
            <a:off x="507382" y="1411309"/>
            <a:ext cx="202644" cy="20261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88340" y="973772"/>
            <a:ext cx="2870200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66006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59840" y="1837766"/>
            <a:ext cx="7493000" cy="39776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40458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04066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352800" y="0"/>
            <a:ext cx="5791200" cy="152400"/>
          </a:xfrm>
          <a:custGeom>
            <a:rect l="l" t="t" r="r" b="b"/>
            <a:pathLst>
              <a:path w="5791200" h="152400">
                <a:moveTo>
                  <a:pt x="5791199" y="152400"/>
                </a:moveTo>
                <a:lnTo>
                  <a:pt x="0" y="152400"/>
                </a:lnTo>
                <a:lnTo>
                  <a:pt x="0" y="0"/>
                </a:lnTo>
                <a:lnTo>
                  <a:pt x="5791199" y="0"/>
                </a:lnTo>
                <a:lnTo>
                  <a:pt x="5791199" y="152400"/>
                </a:lnTo>
                <a:close/>
              </a:path>
            </a:pathLst>
          </a:custGeom>
          <a:solidFill>
            <a:srgbClr val="CFD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304799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0" y="609599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0" y="914399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0" y="1219199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0" y="1523999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0" y="18288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0" y="21336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0" y="24384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0" y="27432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0" y="30480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0" y="33528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0" y="36576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0" y="39624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0" y="42672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0" y="45720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0" y="48768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0" y="51816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0" y="54864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0" y="5791199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0" y="60960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0" y="64008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9525">
            <a:solidFill>
              <a:srgbClr val="CFDBFC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24" name="object 24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sp>
          <p:nvSpPr>
            <p:cNvPr id="25" name="object 25"/>
            <p:cNvSpPr/>
            <p:nvPr/>
          </p:nvSpPr>
          <p:spPr>
            <a:xfrm>
              <a:off x="0" y="6705599"/>
              <a:ext cx="9144000" cy="0"/>
            </a:xfrm>
            <a:custGeom>
              <a:rect l="l" t="t" r="r" b="b"/>
              <a:pathLst>
                <a:path w="9144000">
                  <a:moveTo>
                    <a:pt x="0" y="0"/>
                  </a:moveTo>
                  <a:lnTo>
                    <a:pt x="9144000" y="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 flipH="1">
              <a:off x="3048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 flipH="1">
              <a:off x="6096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 flipH="1">
              <a:off x="9144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 flipH="1">
              <a:off x="12192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 flipH="1">
              <a:off x="15240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 flipH="1">
              <a:off x="1828799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 flipH="1">
              <a:off x="21336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 flipH="1">
              <a:off x="24384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 flipH="1">
              <a:off x="27432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 flipH="1">
              <a:off x="30480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 flipH="1">
              <a:off x="33528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 flipH="1">
              <a:off x="36576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 flipH="1">
              <a:off x="39624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 flipH="1">
              <a:off x="42672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 flipH="1">
              <a:off x="45720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 flipH="1">
              <a:off x="48768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 flipH="1">
              <a:off x="51816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 flipH="1">
              <a:off x="54864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 flipH="1">
              <a:off x="5791199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 flipH="1">
              <a:off x="60960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 flipH="1">
              <a:off x="64008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 flipH="1">
              <a:off x="67056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 flipH="1">
              <a:off x="70104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 flipH="1">
              <a:off x="73152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 flipH="1">
              <a:off x="76200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 flipH="1">
              <a:off x="79248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 flipH="1">
              <a:off x="82296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3" name="object 53"/>
            <p:cNvSpPr/>
            <p:nvPr/>
          </p:nvSpPr>
          <p:spPr>
            <a:xfrm flipH="1">
              <a:off x="85344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4" name="object 54"/>
            <p:cNvSpPr/>
            <p:nvPr/>
          </p:nvSpPr>
          <p:spPr>
            <a:xfrm flipH="1">
              <a:off x="8839200" y="0"/>
              <a:ext cx="0" cy="6858000"/>
            </a:xfrm>
            <a:custGeom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9525">
              <a:solidFill>
                <a:srgbClr val="CFDB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5" name="object 55"/>
            <p:cNvSpPr/>
            <p:nvPr/>
          </p:nvSpPr>
          <p:spPr>
            <a:xfrm flipH="1">
              <a:off x="8839200" y="0"/>
              <a:ext cx="0" cy="2362200"/>
            </a:xfrm>
            <a:custGeom>
              <a:rect l="l" t="t" r="r" b="b"/>
              <a:pathLst>
                <a:path h="2362200">
                  <a:moveTo>
                    <a:pt x="0" y="0"/>
                  </a:moveTo>
                  <a:lnTo>
                    <a:pt x="0" y="2362199"/>
                  </a:lnTo>
                </a:path>
              </a:pathLst>
            </a:custGeom>
            <a:ln w="9525">
              <a:solidFill>
                <a:srgbClr val="6F89F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6" name="object 56"/>
            <p:cNvSpPr/>
            <p:nvPr/>
          </p:nvSpPr>
          <p:spPr>
            <a:xfrm flipH="1">
              <a:off x="803274" y="887412"/>
              <a:ext cx="0" cy="2851150"/>
            </a:xfrm>
            <a:custGeom>
              <a:rect l="l" t="t" r="r" b="b"/>
              <a:pathLst>
                <a:path h="2851150">
                  <a:moveTo>
                    <a:pt x="0" y="0"/>
                  </a:moveTo>
                  <a:lnTo>
                    <a:pt x="0" y="2851149"/>
                  </a:lnTo>
                </a:path>
              </a:pathLst>
            </a:custGeom>
            <a:ln w="9525">
              <a:solidFill>
                <a:srgbClr val="6F89F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7" name="object 57"/>
            <p:cNvSpPr/>
            <p:nvPr/>
          </p:nvSpPr>
          <p:spPr>
            <a:xfrm>
              <a:off x="4762" y="3054350"/>
              <a:ext cx="5097780" cy="1905"/>
            </a:xfrm>
            <a:custGeom>
              <a:rect l="l" t="t" r="r" b="b"/>
              <a:pathLst>
                <a:path w="5097780" h="1905">
                  <a:moveTo>
                    <a:pt x="5097462" y="1587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6F89F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8" name="object 58"/>
            <p:cNvSpPr/>
            <p:nvPr/>
          </p:nvSpPr>
          <p:spPr>
            <a:xfrm>
              <a:off x="609600" y="1489075"/>
              <a:ext cx="6050280" cy="1905"/>
            </a:xfrm>
            <a:custGeom>
              <a:rect l="l" t="t" r="r" b="b"/>
              <a:pathLst>
                <a:path w="6050280" h="1905">
                  <a:moveTo>
                    <a:pt x="6049962" y="1587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6F89F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9" name="object 59"/>
            <p:cNvSpPr/>
            <p:nvPr/>
          </p:nvSpPr>
          <p:spPr>
            <a:xfrm>
              <a:off x="675509" y="1367630"/>
              <a:ext cx="249554" cy="247650"/>
            </a:xfrm>
            <a:custGeom>
              <a:rect l="l" t="t" r="r" b="b"/>
              <a:pathLst>
                <a:path w="249553" h="247650">
                  <a:moveTo>
                    <a:pt x="0" y="121053"/>
                  </a:moveTo>
                  <a:lnTo>
                    <a:pt x="8710" y="169462"/>
                  </a:lnTo>
                  <a:lnTo>
                    <a:pt x="34528" y="209407"/>
                  </a:lnTo>
                  <a:lnTo>
                    <a:pt x="73535" y="236817"/>
                  </a:lnTo>
                  <a:lnTo>
                    <a:pt x="121812" y="247620"/>
                  </a:lnTo>
                  <a:lnTo>
                    <a:pt x="170525" y="238964"/>
                  </a:lnTo>
                  <a:lnTo>
                    <a:pt x="210722" y="213307"/>
                  </a:lnTo>
                  <a:lnTo>
                    <a:pt x="238304" y="174544"/>
                  </a:lnTo>
                  <a:lnTo>
                    <a:pt x="249175" y="126569"/>
                  </a:lnTo>
                  <a:lnTo>
                    <a:pt x="240465" y="78161"/>
                  </a:lnTo>
                  <a:lnTo>
                    <a:pt x="214647" y="38215"/>
                  </a:lnTo>
                  <a:lnTo>
                    <a:pt x="175640" y="10806"/>
                  </a:lnTo>
                  <a:lnTo>
                    <a:pt x="127363" y="3"/>
                  </a:lnTo>
                  <a:lnTo>
                    <a:pt x="127219" y="0"/>
                  </a:lnTo>
                </a:path>
              </a:pathLst>
            </a:custGeom>
            <a:ln w="9524">
              <a:solidFill>
                <a:srgbClr val="6F89F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0" name="object 60"/>
            <p:cNvSpPr/>
            <p:nvPr/>
          </p:nvSpPr>
          <p:spPr>
            <a:xfrm>
              <a:off x="2349500" y="5464175"/>
              <a:ext cx="6045200" cy="0"/>
            </a:xfrm>
            <a:custGeom>
              <a:rect l="l" t="t" r="r" b="b"/>
              <a:pathLst>
                <a:path w="6045200">
                  <a:moveTo>
                    <a:pt x="0" y="0"/>
                  </a:moveTo>
                  <a:lnTo>
                    <a:pt x="6045199" y="0"/>
                  </a:lnTo>
                </a:path>
              </a:pathLst>
            </a:custGeom>
            <a:ln w="9525">
              <a:solidFill>
                <a:srgbClr val="6F89F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1" name="object 61"/>
            <p:cNvSpPr/>
            <p:nvPr/>
          </p:nvSpPr>
          <p:spPr>
            <a:xfrm flipH="1">
              <a:off x="8210550" y="3098800"/>
              <a:ext cx="0" cy="2876550"/>
            </a:xfrm>
            <a:custGeom>
              <a:rect l="l" t="t" r="r" b="b"/>
              <a:pathLst>
                <a:path h="2876550">
                  <a:moveTo>
                    <a:pt x="0" y="0"/>
                  </a:moveTo>
                  <a:lnTo>
                    <a:pt x="0" y="2876549"/>
                  </a:lnTo>
                </a:path>
              </a:pathLst>
            </a:custGeom>
            <a:ln w="9525">
              <a:solidFill>
                <a:srgbClr val="6F89F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2" name="object 62"/>
            <p:cNvSpPr/>
            <p:nvPr/>
          </p:nvSpPr>
          <p:spPr>
            <a:xfrm>
              <a:off x="8089139" y="5314155"/>
              <a:ext cx="249554" cy="247650"/>
            </a:xfrm>
            <a:custGeom>
              <a:rect l="l" t="t" r="r" b="b"/>
              <a:pathLst>
                <a:path w="249552" h="247650">
                  <a:moveTo>
                    <a:pt x="249175" y="121053"/>
                  </a:moveTo>
                  <a:lnTo>
                    <a:pt x="240465" y="169462"/>
                  </a:lnTo>
                  <a:lnTo>
                    <a:pt x="214647" y="209407"/>
                  </a:lnTo>
                  <a:lnTo>
                    <a:pt x="175640" y="236816"/>
                  </a:lnTo>
                  <a:lnTo>
                    <a:pt x="127363" y="247619"/>
                  </a:lnTo>
                  <a:lnTo>
                    <a:pt x="78649" y="238963"/>
                  </a:lnTo>
                  <a:lnTo>
                    <a:pt x="38453" y="213307"/>
                  </a:lnTo>
                  <a:lnTo>
                    <a:pt x="10871" y="174544"/>
                  </a:lnTo>
                  <a:lnTo>
                    <a:pt x="0" y="126569"/>
                  </a:lnTo>
                  <a:lnTo>
                    <a:pt x="8710" y="78160"/>
                  </a:lnTo>
                  <a:lnTo>
                    <a:pt x="34528" y="38215"/>
                  </a:lnTo>
                  <a:lnTo>
                    <a:pt x="73535" y="10806"/>
                  </a:lnTo>
                  <a:lnTo>
                    <a:pt x="121812" y="3"/>
                  </a:lnTo>
                  <a:lnTo>
                    <a:pt x="121956" y="0"/>
                  </a:lnTo>
                </a:path>
              </a:pathLst>
            </a:custGeom>
            <a:ln w="9525">
              <a:solidFill>
                <a:srgbClr val="6F89F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3" name="object 63"/>
          <p:cNvSpPr txBox="1"/>
          <p:nvPr/>
        </p:nvSpPr>
        <p:spPr>
          <a:xfrm>
            <a:off x="2858452" y="1442910"/>
            <a:ext cx="27495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94740"/>
                <a:tab pos="2177415"/>
              </a:tabLst>
            </a:pPr>
            <a:r>
              <a:rPr sz="4400" spc="-50">
                <a:solidFill>
                  <a:srgbClr val="660066"/>
                </a:solidFill>
                <a:latin typeface="宋体"/>
                <a:cs typeface="宋体"/>
              </a:rPr>
              <a:t>谈</a:t>
            </a:r>
            <a:r>
              <a:rPr sz="4400">
                <a:solidFill>
                  <a:srgbClr val="660066"/>
                </a:solidFill>
                <a:latin typeface="宋体"/>
                <a:cs typeface="宋体"/>
              </a:rPr>
              <a:t>	</a:t>
            </a:r>
            <a:r>
              <a:rPr sz="4400" spc="-50">
                <a:solidFill>
                  <a:srgbClr val="660066"/>
                </a:solidFill>
                <a:latin typeface="宋体"/>
                <a:cs typeface="宋体"/>
              </a:rPr>
              <a:t>判</a:t>
            </a:r>
            <a:r>
              <a:rPr sz="4400">
                <a:solidFill>
                  <a:srgbClr val="660066"/>
                </a:solidFill>
                <a:latin typeface="宋体"/>
                <a:cs typeface="宋体"/>
              </a:rPr>
              <a:t>	</a:t>
            </a:r>
            <a:r>
              <a:rPr sz="4400" spc="-50">
                <a:solidFill>
                  <a:srgbClr val="660066"/>
                </a:solidFill>
                <a:latin typeface="宋体"/>
                <a:cs typeface="宋体"/>
              </a:rPr>
              <a:t>学</a:t>
            </a:r>
            <a:endParaRPr sz="4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2628" y="789587"/>
            <a:ext cx="234695" cy="23469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02628" y="1191922"/>
            <a:ext cx="234695" cy="23469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02628" y="2581810"/>
            <a:ext cx="234695" cy="23469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02628" y="2984146"/>
            <a:ext cx="234695" cy="23469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702628" y="3386482"/>
            <a:ext cx="234695" cy="23469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702628" y="3788818"/>
            <a:ext cx="234695" cy="234695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702628" y="4191154"/>
            <a:ext cx="234695" cy="23469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702628" y="4593490"/>
            <a:ext cx="234695" cy="23469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702628" y="4995826"/>
            <a:ext cx="234695" cy="234695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032828" y="670206"/>
            <a:ext cx="7493000" cy="496316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sz="2400" b="1" spc="-10">
                <a:solidFill>
                  <a:srgbClr val="40458C"/>
                </a:solidFill>
                <a:latin typeface="Microsoft JhengHei"/>
                <a:cs typeface="Microsoft JhengHei"/>
              </a:rPr>
              <a:t>一、课程介绍</a:t>
            </a:r>
            <a:endParaRPr sz="2400">
              <a:latin typeface="Microsoft JhengHei"/>
              <a:cs typeface="Microsoft JhengHei"/>
            </a:endParaRPr>
          </a:p>
          <a:p>
            <a:pPr marL="12700" marR="158115">
              <a:lnSpc>
                <a:spcPts val="2590"/>
              </a:lnSpc>
              <a:spcBef>
                <a:spcPts val="620"/>
              </a:spcBef>
            </a:pPr>
            <a:r>
              <a:rPr sz="2400" b="1" spc="-5">
                <a:solidFill>
                  <a:srgbClr val="40458C"/>
                </a:solidFill>
                <a:latin typeface="Microsoft JhengHei"/>
                <a:cs typeface="Microsoft JhengHei"/>
              </a:rPr>
              <a:t>着重讲授有关谈判学的基本概念、分析框架、思维的</a:t>
            </a:r>
            <a:r>
              <a:rPr sz="2400" b="1" spc="-50">
                <a:solidFill>
                  <a:srgbClr val="40458C"/>
                </a:solidFill>
                <a:latin typeface="Microsoft JhengHei"/>
                <a:cs typeface="Microsoft JhengHei"/>
              </a:rPr>
              <a:t> </a:t>
            </a:r>
            <a:r>
              <a:rPr sz="2400" b="1" spc="-5">
                <a:solidFill>
                  <a:srgbClr val="40458C"/>
                </a:solidFill>
                <a:latin typeface="Microsoft JhengHei"/>
                <a:cs typeface="Microsoft JhengHei"/>
              </a:rPr>
              <a:t>基本方法，谈判学的基础理论，谈判的过程，谈判的技巧，谈判的礼仪、语言艺术、谈判风格等，了解谈判活</a:t>
            </a:r>
            <a:r>
              <a:rPr sz="2400" b="1" spc="-10">
                <a:solidFill>
                  <a:srgbClr val="40458C"/>
                </a:solidFill>
                <a:latin typeface="Microsoft JhengHei"/>
                <a:cs typeface="Microsoft JhengHei"/>
              </a:rPr>
              <a:t>动及其规律性。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2400" b="1" spc="-10">
                <a:solidFill>
                  <a:srgbClr val="40458C"/>
                </a:solidFill>
                <a:latin typeface="Microsoft JhengHei"/>
                <a:cs typeface="Microsoft JhengHei"/>
              </a:rPr>
              <a:t>二、教学目标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400" b="1" spc="-5">
                <a:solidFill>
                  <a:srgbClr val="40458C"/>
                </a:solidFill>
                <a:latin typeface="Microsoft JhengHei"/>
                <a:cs typeface="Microsoft JhengHei"/>
              </a:rPr>
              <a:t>通过较为全面的介绍和分析，使同学们：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2400" b="1" spc="-250">
                <a:solidFill>
                  <a:srgbClr val="40458C"/>
                </a:solidFill>
                <a:latin typeface="Microsoft JhengHei"/>
                <a:cs typeface="Microsoft JhengHei"/>
              </a:rPr>
              <a:t>1</a:t>
            </a:r>
            <a:r>
              <a:rPr sz="2400" b="1" spc="-5">
                <a:solidFill>
                  <a:srgbClr val="40458C"/>
                </a:solidFill>
                <a:latin typeface="Microsoft JhengHei"/>
                <a:cs typeface="Microsoft JhengHei"/>
              </a:rPr>
              <a:t>、掌握基本的谈判学理论和分析框架及方法；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400" b="1" spc="-250">
                <a:solidFill>
                  <a:srgbClr val="40458C"/>
                </a:solidFill>
                <a:latin typeface="Microsoft JhengHei"/>
                <a:cs typeface="Microsoft JhengHei"/>
              </a:rPr>
              <a:t>2</a:t>
            </a:r>
            <a:r>
              <a:rPr sz="2400" b="1" spc="-10">
                <a:solidFill>
                  <a:srgbClr val="40458C"/>
                </a:solidFill>
                <a:latin typeface="Microsoft JhengHei"/>
                <a:cs typeface="Microsoft JhengHei"/>
              </a:rPr>
              <a:t>、阅读有关的著作；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2400" b="1" spc="-250">
                <a:solidFill>
                  <a:srgbClr val="40458C"/>
                </a:solidFill>
                <a:latin typeface="Microsoft JhengHei"/>
                <a:cs typeface="Microsoft JhengHei"/>
              </a:rPr>
              <a:t>3</a:t>
            </a:r>
            <a:r>
              <a:rPr sz="2400" b="1" spc="-10">
                <a:solidFill>
                  <a:srgbClr val="40458C"/>
                </a:solidFill>
                <a:latin typeface="Microsoft JhengHei"/>
                <a:cs typeface="Microsoft JhengHei"/>
              </a:rPr>
              <a:t>、写一篇学术论文；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2400" b="1" spc="-250">
                <a:solidFill>
                  <a:srgbClr val="40458C"/>
                </a:solidFill>
                <a:latin typeface="Microsoft JhengHei"/>
                <a:cs typeface="Microsoft JhengHei"/>
              </a:rPr>
              <a:t>4</a:t>
            </a:r>
            <a:r>
              <a:rPr sz="2400" b="1" spc="-5">
                <a:solidFill>
                  <a:srgbClr val="40458C"/>
                </a:solidFill>
                <a:latin typeface="Microsoft JhengHei"/>
                <a:cs typeface="Microsoft JhengHei"/>
              </a:rPr>
              <a:t>、锻炼口头表达能力，加强课堂交流；</a:t>
            </a:r>
            <a:endParaRPr sz="2400">
              <a:latin typeface="Microsoft JhengHei"/>
              <a:cs typeface="Microsoft JhengHei"/>
            </a:endParaRPr>
          </a:p>
          <a:p>
            <a:pPr marL="12700" marR="5080">
              <a:lnSpc>
                <a:spcPts val="2590"/>
              </a:lnSpc>
              <a:spcBef>
                <a:spcPts val="615"/>
              </a:spcBef>
            </a:pPr>
            <a:r>
              <a:rPr sz="2400" b="1" spc="-250">
                <a:solidFill>
                  <a:srgbClr val="40458C"/>
                </a:solidFill>
                <a:latin typeface="Microsoft JhengHei"/>
                <a:cs typeface="Microsoft JhengHei"/>
              </a:rPr>
              <a:t>5</a:t>
            </a:r>
            <a:r>
              <a:rPr sz="2400" b="1" spc="-5">
                <a:solidFill>
                  <a:srgbClr val="40458C"/>
                </a:solidFill>
                <a:latin typeface="Microsoft JhengHei"/>
                <a:cs typeface="Microsoft JhengHei"/>
              </a:rPr>
              <a:t>、为未来生活和学习中更好地与人沟通交流，合作共赢</a:t>
            </a:r>
            <a:r>
              <a:rPr sz="2400" b="1" spc="-10">
                <a:solidFill>
                  <a:srgbClr val="40458C"/>
                </a:solidFill>
                <a:latin typeface="Microsoft JhengHei"/>
                <a:cs typeface="Microsoft JhengHei"/>
              </a:rPr>
              <a:t>提供帮助。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758360"/>
            <a:ext cx="234695" cy="23469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1292876"/>
            <a:ext cx="234695" cy="23469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1841516"/>
            <a:ext cx="234695" cy="23469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2390156"/>
            <a:ext cx="234695" cy="23469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2938796"/>
            <a:ext cx="234695" cy="23469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3487436"/>
            <a:ext cx="234695" cy="234695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4511564"/>
            <a:ext cx="234695" cy="23469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5060204"/>
            <a:ext cx="234695" cy="23469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248728" y="506799"/>
            <a:ext cx="7420609" cy="4862195"/>
          </a:xfrm>
          <a:prstGeom prst="rect">
            <a:avLst/>
          </a:prstGeom>
        </p:spPr>
        <p:txBody>
          <a:bodyPr vert="horz" wrap="square" lIns="0" tIns="1809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25"/>
              </a:spcBef>
            </a:pPr>
            <a:r>
              <a:rPr sz="2400" b="1" spc="-10">
                <a:solidFill>
                  <a:srgbClr val="40458C"/>
                </a:solidFill>
                <a:latin typeface="Microsoft JhengHei"/>
                <a:cs typeface="Microsoft JhengHei"/>
              </a:rPr>
              <a:t>三、参考书目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330"/>
              </a:spcBef>
            </a:pP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1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、蒋春堂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谈判学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 spc="-5">
                <a:solidFill>
                  <a:srgbClr val="40458C"/>
                </a:solidFill>
                <a:latin typeface="Microsoft JhengHei"/>
                <a:cs typeface="Microsoft JhengHei"/>
              </a:rPr>
              <a:t>武汉大学出版社，</a:t>
            </a:r>
            <a:r>
              <a:rPr sz="2400" b="1" spc="-10">
                <a:solidFill>
                  <a:srgbClr val="40458C"/>
                </a:solidFill>
                <a:latin typeface="Tahoma"/>
                <a:cs typeface="Tahoma"/>
              </a:rPr>
              <a:t>2004</a:t>
            </a:r>
            <a:endParaRPr sz="24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2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、易开刚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现代商务谈判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 spc="-5">
                <a:solidFill>
                  <a:srgbClr val="40458C"/>
                </a:solidFill>
                <a:latin typeface="Microsoft JhengHei"/>
                <a:cs typeface="Microsoft JhengHei"/>
              </a:rPr>
              <a:t>上海财经大学出版社，</a:t>
            </a:r>
            <a:r>
              <a:rPr sz="2400" b="1" spc="-10">
                <a:solidFill>
                  <a:srgbClr val="40458C"/>
                </a:solidFill>
                <a:latin typeface="Tahoma"/>
                <a:cs typeface="Tahoma"/>
              </a:rPr>
              <a:t>2006</a:t>
            </a:r>
            <a:endParaRPr sz="24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3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、张强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谈判学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 spc="-5">
                <a:solidFill>
                  <a:srgbClr val="40458C"/>
                </a:solidFill>
                <a:latin typeface="Microsoft JhengHei"/>
                <a:cs typeface="Microsoft JhengHei"/>
              </a:rPr>
              <a:t>华中科技大学出版社，</a:t>
            </a:r>
            <a:r>
              <a:rPr sz="2400" b="1" spc="-10">
                <a:solidFill>
                  <a:srgbClr val="40458C"/>
                </a:solidFill>
                <a:latin typeface="Tahoma"/>
                <a:cs typeface="Tahoma"/>
              </a:rPr>
              <a:t>2005</a:t>
            </a:r>
            <a:endParaRPr sz="24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4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、张扬等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商务谈判禁忌大观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地震出版社</a:t>
            </a:r>
            <a:r>
              <a:rPr sz="2400" b="1" spc="-50">
                <a:solidFill>
                  <a:srgbClr val="40458C"/>
                </a:solidFill>
                <a:latin typeface="Tahoma"/>
                <a:cs typeface="Tahoma"/>
              </a:rPr>
              <a:t>,</a:t>
            </a:r>
            <a:endParaRPr sz="2400">
              <a:latin typeface="Tahoma"/>
              <a:cs typeface="Tahoma"/>
            </a:endParaRPr>
          </a:p>
          <a:p>
            <a:pPr marL="12700" marR="5080">
              <a:lnSpc>
                <a:spcPct val="130000"/>
              </a:lnSpc>
              <a:spcBef>
                <a:spcPts val="575"/>
              </a:spcBef>
            </a:pP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5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、丁建忠等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国际商务谈判的组织与策略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 spc="-10">
                <a:solidFill>
                  <a:srgbClr val="40458C"/>
                </a:solidFill>
                <a:latin typeface="Microsoft JhengHei"/>
                <a:cs typeface="Microsoft JhengHei"/>
              </a:rPr>
              <a:t>中国商业出版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社</a:t>
            </a:r>
            <a:r>
              <a:rPr sz="2400" b="1" spc="-50">
                <a:solidFill>
                  <a:srgbClr val="40458C"/>
                </a:solidFill>
                <a:latin typeface="Tahoma"/>
                <a:cs typeface="Tahoma"/>
              </a:rPr>
              <a:t>,</a:t>
            </a:r>
            <a:endParaRPr sz="24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6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、田志华等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实用谈判学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青年出版社</a:t>
            </a:r>
            <a:r>
              <a:rPr sz="2400" b="1" spc="-50">
                <a:solidFill>
                  <a:srgbClr val="40458C"/>
                </a:solidFill>
                <a:latin typeface="Tahoma"/>
                <a:cs typeface="Tahoma"/>
              </a:rPr>
              <a:t>,</a:t>
            </a:r>
            <a:endParaRPr sz="24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7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、刘阳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商务谈判手册</a:t>
            </a:r>
            <a:r>
              <a:rPr sz="2400" b="1">
                <a:solidFill>
                  <a:srgbClr val="40458C"/>
                </a:solidFill>
                <a:latin typeface="Tahoma"/>
                <a:cs typeface="Tahoma"/>
              </a:rPr>
              <a:t>.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中国计量出版社</a:t>
            </a:r>
            <a:r>
              <a:rPr sz="2400" b="1" spc="-50">
                <a:solidFill>
                  <a:srgbClr val="40458C"/>
                </a:solidFill>
                <a:latin typeface="Tahoma"/>
                <a:cs typeface="Tahoma"/>
              </a:rPr>
              <a:t>,</a:t>
            </a:r>
            <a:endParaRPr sz="2400">
              <a:latin typeface="Tahoma"/>
              <a:cs typeface="Tahom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2030609"/>
            <a:ext cx="273811" cy="27381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59840" y="1936121"/>
            <a:ext cx="26441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40458C"/>
                </a:solidFill>
                <a:latin typeface="Microsoft JhengHei"/>
                <a:cs typeface="Microsoft JhengHei"/>
              </a:rPr>
              <a:t>四、指定参考书</a:t>
            </a:r>
            <a:r>
              <a:rPr spc="-50">
                <a:solidFill>
                  <a:srgbClr val="40458C"/>
                </a:solidFill>
                <a:latin typeface="Tahoma"/>
                <a:cs typeface="Tahoma"/>
              </a:rPr>
              <a:t>: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2555684"/>
            <a:ext cx="273811" cy="27381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259840" y="2461196"/>
            <a:ext cx="55683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65780"/>
              </a:tabLst>
            </a:pPr>
            <a:r>
              <a:rPr sz="2800" b="1">
                <a:solidFill>
                  <a:srgbClr val="40458C"/>
                </a:solidFill>
                <a:latin typeface="Microsoft JhengHei"/>
                <a:cs typeface="Microsoft JhengHei"/>
              </a:rPr>
              <a:t>《谈判学》蒋春</a:t>
            </a:r>
            <a:r>
              <a:rPr sz="2800" b="1" spc="-50">
                <a:solidFill>
                  <a:srgbClr val="40458C"/>
                </a:solidFill>
                <a:latin typeface="Microsoft JhengHei"/>
                <a:cs typeface="Microsoft JhengHei"/>
              </a:rPr>
              <a:t>堂</a:t>
            </a:r>
            <a:r>
              <a:rPr sz="2800" b="1">
                <a:solidFill>
                  <a:srgbClr val="40458C"/>
                </a:solidFill>
                <a:latin typeface="Microsoft JhengHei"/>
                <a:cs typeface="Microsoft JhengHei"/>
              </a:rPr>
              <a:t>	武汉大学出版</a:t>
            </a:r>
            <a:r>
              <a:rPr sz="2800" b="1" spc="-50">
                <a:solidFill>
                  <a:srgbClr val="40458C"/>
                </a:solidFill>
                <a:latin typeface="Microsoft JhengHei"/>
                <a:cs typeface="Microsoft JhengHei"/>
              </a:rPr>
              <a:t>社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340" y="855027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latin typeface="Microsoft JhengHei"/>
                <a:cs typeface="Microsoft JhengHei"/>
              </a:rPr>
              <a:t>序言：谈判的作用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8490" y="1888807"/>
            <a:ext cx="78486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40458C"/>
                </a:solidFill>
                <a:latin typeface="宋体"/>
                <a:cs typeface="宋体"/>
              </a:rPr>
              <a:t>从古至今，谈判一直是人们生活的组成部分，是人人们为了解决争议，建立和改善社会关系而采</a:t>
            </a:r>
            <a:r>
              <a:rPr sz="2800" spc="-50">
                <a:solidFill>
                  <a:srgbClr val="40458C"/>
                </a:solidFill>
                <a:latin typeface="宋体"/>
                <a:cs typeface="宋体"/>
              </a:rPr>
              <a:t> </a:t>
            </a:r>
            <a:r>
              <a:rPr sz="2800" spc="-10">
                <a:solidFill>
                  <a:srgbClr val="40458C"/>
                </a:solidFill>
                <a:latin typeface="宋体"/>
                <a:cs typeface="宋体"/>
              </a:rPr>
              <a:t>取的行为。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47090" y="1072924"/>
            <a:ext cx="273811" cy="27381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47090" y="2267740"/>
            <a:ext cx="273811" cy="27381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47090" y="2907820"/>
            <a:ext cx="273811" cy="27381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177290" y="850420"/>
            <a:ext cx="7137400" cy="29698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2800" spc="-5">
                <a:solidFill>
                  <a:srgbClr val="40458C"/>
                </a:solidFill>
                <a:latin typeface="宋体"/>
                <a:cs typeface="宋体"/>
              </a:rPr>
              <a:t>生活在大千世界的人们，存在着各种各样的争议、矛盾或利益冲突。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spc="-5">
                <a:solidFill>
                  <a:srgbClr val="40458C"/>
                </a:solidFill>
                <a:latin typeface="宋体"/>
                <a:cs typeface="宋体"/>
              </a:rPr>
              <a:t>谈判也是解决争端的重要方法和有效途径。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30000"/>
              </a:lnSpc>
              <a:spcBef>
                <a:spcPts val="670"/>
              </a:spcBef>
            </a:pPr>
            <a:r>
              <a:rPr sz="2800" spc="-5">
                <a:solidFill>
                  <a:srgbClr val="40458C"/>
                </a:solidFill>
                <a:latin typeface="宋体"/>
                <a:cs typeface="宋体"/>
              </a:rPr>
              <a:t>随着社会的进步和科学的发展，出现了一系列</a:t>
            </a:r>
            <a:r>
              <a:rPr sz="2800" spc="-10">
                <a:solidFill>
                  <a:srgbClr val="40458C"/>
                </a:solidFill>
                <a:latin typeface="宋体"/>
                <a:cs typeface="宋体"/>
              </a:rPr>
              <a:t>带有全局性的问题。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889588"/>
            <a:ext cx="273811" cy="27381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2767156"/>
            <a:ext cx="273811" cy="27381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259840" y="624412"/>
            <a:ext cx="7137400" cy="3695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2800" spc="-5">
                <a:solidFill>
                  <a:srgbClr val="40458C"/>
                </a:solidFill>
                <a:latin typeface="宋体"/>
                <a:cs typeface="宋体"/>
              </a:rPr>
              <a:t>当前，经济建设已达到国际化的程度，任何一个国家的经济繁荣都取决于国际经济关系的正</a:t>
            </a:r>
            <a:r>
              <a:rPr sz="2800" spc="-15">
                <a:solidFill>
                  <a:srgbClr val="40458C"/>
                </a:solidFill>
                <a:latin typeface="宋体"/>
                <a:cs typeface="宋体"/>
              </a:rPr>
              <a:t>常发展。</a:t>
            </a:r>
            <a:endParaRPr sz="2800">
              <a:latin typeface="宋体"/>
              <a:cs typeface="宋体"/>
            </a:endParaRPr>
          </a:p>
          <a:p>
            <a:pPr marL="12700" marR="5080" algn="just">
              <a:lnSpc>
                <a:spcPct val="140000"/>
              </a:lnSpc>
              <a:spcBef>
                <a:spcPts val="670"/>
              </a:spcBef>
            </a:pPr>
            <a:r>
              <a:rPr sz="2800" spc="-5">
                <a:solidFill>
                  <a:srgbClr val="40458C"/>
                </a:solidFill>
                <a:latin typeface="宋体"/>
                <a:cs typeface="宋体"/>
              </a:rPr>
              <a:t>和平发展的新形势，不仅推动着社会经济发展与繁荣，而且在社会生活的各个领域也深刻地</a:t>
            </a:r>
            <a:r>
              <a:rPr sz="2800" spc="-10">
                <a:solidFill>
                  <a:srgbClr val="40458C"/>
                </a:solidFill>
                <a:latin typeface="宋体"/>
                <a:cs typeface="宋体"/>
              </a:rPr>
              <a:t>影响着人们。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753023"/>
            <a:ext cx="273811" cy="27381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1862496"/>
            <a:ext cx="273811" cy="27381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2971968"/>
            <a:ext cx="273811" cy="27381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259840" y="573191"/>
            <a:ext cx="7137400" cy="429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800" spc="-5">
                <a:solidFill>
                  <a:srgbClr val="40458C"/>
                </a:solidFill>
                <a:latin typeface="宋体"/>
                <a:cs typeface="宋体"/>
              </a:rPr>
              <a:t>在新的形势下，每个社会成员都面临着如何处理和建立改善人际关系的问题。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20000"/>
              </a:lnSpc>
              <a:spcBef>
                <a:spcPts val="670"/>
              </a:spcBef>
            </a:pPr>
            <a:r>
              <a:rPr sz="2800" spc="-5">
                <a:solidFill>
                  <a:srgbClr val="40458C"/>
                </a:solidFill>
                <a:latin typeface="宋体"/>
                <a:cs typeface="宋体"/>
              </a:rPr>
              <a:t>因此，大量的人与人之间的谈判出现在日常生活之中，而且遍及各个领域。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20000"/>
              </a:lnSpc>
              <a:spcBef>
                <a:spcPts val="675"/>
              </a:spcBef>
            </a:pPr>
            <a:r>
              <a:rPr sz="2800" spc="-5">
                <a:solidFill>
                  <a:srgbClr val="40458C"/>
                </a:solidFill>
                <a:latin typeface="宋体"/>
                <a:cs typeface="宋体"/>
              </a:rPr>
              <a:t>日常生活谈判有助于调解和缓和人际之间的冲突与矛盾，有利于创造和谐的生产、工作、</a:t>
            </a:r>
            <a:r>
              <a:rPr sz="2800" spc="-50">
                <a:solidFill>
                  <a:srgbClr val="40458C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40458C"/>
                </a:solidFill>
                <a:latin typeface="宋体"/>
                <a:cs typeface="宋体"/>
              </a:rPr>
              <a:t>生活、学习环境，有益于物质文明和精神文明</a:t>
            </a:r>
            <a:r>
              <a:rPr sz="2800" spc="-20">
                <a:solidFill>
                  <a:srgbClr val="40458C"/>
                </a:solidFill>
                <a:latin typeface="宋体"/>
                <a:cs typeface="宋体"/>
              </a:rPr>
              <a:t>建设。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340" y="973772"/>
            <a:ext cx="3538854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91920"/>
              </a:tabLst>
            </a:pPr>
            <a:r>
              <a:rPr>
                <a:latin typeface="Microsoft JhengHei"/>
                <a:cs typeface="Microsoft JhengHei"/>
              </a:rPr>
              <a:t>第一</a:t>
            </a:r>
            <a:r>
              <a:rPr spc="-50">
                <a:latin typeface="Microsoft JhengHei"/>
                <a:cs typeface="Microsoft JhengHei"/>
              </a:rPr>
              <a:t>章</a:t>
            </a:r>
            <a:r>
              <a:rPr>
                <a:latin typeface="Microsoft JhengHei"/>
                <a:cs typeface="Microsoft JhengHei"/>
              </a:rPr>
              <a:t>	谈判和谈判</a:t>
            </a:r>
            <a:r>
              <a:rPr spc="-50">
                <a:latin typeface="Microsoft JhengHei"/>
                <a:cs typeface="Microsoft JhengHei"/>
              </a:rPr>
              <a:t>学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2043620"/>
            <a:ext cx="273811" cy="27381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2555684"/>
            <a:ext cx="273811" cy="27381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3067748"/>
            <a:ext cx="273811" cy="273811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259840" y="1863788"/>
            <a:ext cx="4145915" cy="1562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2800" b="1" spc="-5">
                <a:solidFill>
                  <a:srgbClr val="40458C"/>
                </a:solidFill>
                <a:latin typeface="Microsoft JhengHei"/>
                <a:cs typeface="Microsoft JhengHei"/>
              </a:rPr>
              <a:t>第一节 谈判的含义与特点第二节 谈判学的基本范畴</a:t>
            </a:r>
            <a:r>
              <a:rPr sz="2800" b="1" spc="60">
                <a:solidFill>
                  <a:srgbClr val="40458C"/>
                </a:solidFill>
                <a:latin typeface="Microsoft JhengHei"/>
                <a:cs typeface="Microsoft JhengHei"/>
              </a:rPr>
              <a:t>第三节 谈判的起源与发展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340" y="973772"/>
            <a:ext cx="41459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87780"/>
              </a:tabLst>
            </a:pPr>
            <a:r>
              <a:rPr>
                <a:latin typeface="Microsoft JhengHei"/>
                <a:cs typeface="Microsoft JhengHei"/>
              </a:rPr>
              <a:t>第一</a:t>
            </a:r>
            <a:r>
              <a:rPr spc="-50">
                <a:latin typeface="Microsoft JhengHei"/>
                <a:cs typeface="Microsoft JhengHei"/>
              </a:rPr>
              <a:t>节</a:t>
            </a:r>
            <a:r>
              <a:rPr>
                <a:latin typeface="Microsoft JhengHei"/>
                <a:cs typeface="Microsoft JhengHei"/>
              </a:rPr>
              <a:t>	谈判的含义与特</a:t>
            </a:r>
            <a:r>
              <a:rPr spc="-50">
                <a:latin typeface="Microsoft JhengHei"/>
                <a:cs typeface="Microsoft JhengHei"/>
              </a:rPr>
              <a:t>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340" y="97377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Microsoft JhengHei"/>
                <a:cs typeface="Microsoft JhengHei"/>
              </a:rPr>
              <a:t>一、谈判的概念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2043620"/>
            <a:ext cx="273811" cy="27381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2542673"/>
            <a:ext cx="273811" cy="27381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3054737"/>
            <a:ext cx="273811" cy="273811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259840" y="1876800"/>
            <a:ext cx="2806065" cy="1536065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b="1" spc="-10">
                <a:solidFill>
                  <a:srgbClr val="40458C"/>
                </a:solidFill>
                <a:latin typeface="Microsoft JhengHei"/>
                <a:cs typeface="Microsoft JhengHei"/>
              </a:rPr>
              <a:t>什么是谈判？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ts val="4029"/>
              </a:lnSpc>
            </a:pPr>
            <a:r>
              <a:rPr sz="2800" b="1">
                <a:solidFill>
                  <a:srgbClr val="40458C"/>
                </a:solidFill>
                <a:latin typeface="Microsoft JhengHei"/>
                <a:cs typeface="Microsoft JhengHei"/>
              </a:rPr>
              <a:t>谈</a:t>
            </a:r>
            <a:r>
              <a:rPr sz="2800" b="1" spc="-5">
                <a:solidFill>
                  <a:srgbClr val="40458C"/>
                </a:solidFill>
                <a:latin typeface="Tahoma"/>
                <a:cs typeface="Tahoma"/>
              </a:rPr>
              <a:t>——</a:t>
            </a:r>
            <a:r>
              <a:rPr sz="2800" b="1" spc="-10">
                <a:solidFill>
                  <a:srgbClr val="40458C"/>
                </a:solidFill>
                <a:latin typeface="Microsoft JhengHei"/>
                <a:cs typeface="Microsoft JhengHei"/>
              </a:rPr>
              <a:t>说话，讨论</a:t>
            </a:r>
            <a:r>
              <a:rPr sz="2800" b="1">
                <a:solidFill>
                  <a:srgbClr val="40458C"/>
                </a:solidFill>
                <a:latin typeface="Microsoft JhengHei"/>
                <a:cs typeface="Microsoft JhengHei"/>
              </a:rPr>
              <a:t>判</a:t>
            </a:r>
            <a:r>
              <a:rPr sz="2800" b="1" spc="-5">
                <a:solidFill>
                  <a:srgbClr val="40458C"/>
                </a:solidFill>
                <a:latin typeface="Tahoma"/>
                <a:cs typeface="Tahoma"/>
              </a:rPr>
              <a:t>——</a:t>
            </a:r>
            <a:r>
              <a:rPr sz="2800" b="1" spc="-10">
                <a:solidFill>
                  <a:srgbClr val="40458C"/>
                </a:solidFill>
                <a:latin typeface="Microsoft JhengHei"/>
                <a:cs typeface="Microsoft JhengHei"/>
              </a:rPr>
              <a:t>分辨，判决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7327900" y="5029200"/>
            <a:ext cx="1816100" cy="1828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676211"/>
            <a:ext cx="234695" cy="23469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1469730"/>
            <a:ext cx="234695" cy="23469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2640162"/>
            <a:ext cx="234695" cy="23469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3810594"/>
            <a:ext cx="234695" cy="23469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18528" y="4992179"/>
            <a:ext cx="234695" cy="234695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248728" y="593407"/>
            <a:ext cx="7587615" cy="507301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 marR="556260">
              <a:lnSpc>
                <a:spcPts val="2790"/>
              </a:lnSpc>
              <a:spcBef>
                <a:spcPts val="265"/>
              </a:spcBef>
            </a:pP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谈判充斥着人类交往，每个人都可能有意或无意地参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与谈判活动，那么，到底什么是谈判呢</a:t>
            </a:r>
            <a:r>
              <a:rPr sz="2400" spc="-50">
                <a:solidFill>
                  <a:srgbClr val="40458C"/>
                </a:solidFill>
                <a:latin typeface="Tahoma"/>
                <a:cs typeface="Tahoma"/>
              </a:rPr>
              <a:t>?</a:t>
            </a:r>
            <a:endParaRPr sz="2400">
              <a:latin typeface="Tahoma"/>
              <a:cs typeface="Tahoma"/>
            </a:endParaRPr>
          </a:p>
          <a:p>
            <a:pPr marL="12700" marR="64769">
              <a:lnSpc>
                <a:spcPct val="100000"/>
              </a:lnSpc>
              <a:spcBef>
                <a:spcPts val="500"/>
              </a:spcBef>
            </a:pP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谈判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有许多同义词，如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洽谈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、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会谈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、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会晤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、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 spc="-25">
                <a:solidFill>
                  <a:srgbClr val="40458C"/>
                </a:solidFill>
                <a:latin typeface="宋体"/>
                <a:cs typeface="宋体"/>
              </a:rPr>
              <a:t>商谈</a:t>
            </a:r>
            <a:r>
              <a:rPr sz="2400" spc="-50">
                <a:solidFill>
                  <a:srgbClr val="40458C"/>
                </a:solidFill>
                <a:latin typeface="宋体"/>
                <a:cs typeface="宋体"/>
              </a:rPr>
              <a:t> 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、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 spc="-720">
                <a:solidFill>
                  <a:srgbClr val="40458C"/>
                </a:solidFill>
                <a:latin typeface="宋体"/>
                <a:cs typeface="宋体"/>
              </a:rPr>
              <a:t>对话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 spc="-1930">
                <a:solidFill>
                  <a:srgbClr val="40458C"/>
                </a:solidFill>
                <a:latin typeface="宋体"/>
                <a:cs typeface="宋体"/>
              </a:rPr>
              <a:t>、</a:t>
            </a:r>
            <a:r>
              <a:rPr sz="2400" spc="70">
                <a:solidFill>
                  <a:srgbClr val="40458C"/>
                </a:solidFill>
                <a:latin typeface="Tahoma"/>
                <a:cs typeface="Tahoma"/>
              </a:rPr>
              <a:t>” “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磋商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 spc="-1440">
                <a:solidFill>
                  <a:srgbClr val="40458C"/>
                </a:solidFill>
                <a:latin typeface="宋体"/>
                <a:cs typeface="宋体"/>
              </a:rPr>
              <a:t>、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 spc="-1930">
                <a:solidFill>
                  <a:srgbClr val="40458C"/>
                </a:solidFill>
                <a:latin typeface="宋体"/>
                <a:cs typeface="宋体"/>
              </a:rPr>
              <a:t>协</a:t>
            </a:r>
            <a:r>
              <a:rPr sz="2400" spc="105">
                <a:solidFill>
                  <a:srgbClr val="40458C"/>
                </a:solidFill>
                <a:latin typeface="Tahoma"/>
                <a:cs typeface="Tahoma"/>
              </a:rPr>
              <a:t>“ 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商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等。这些词的含义大同小异，</a:t>
            </a:r>
            <a:r>
              <a:rPr sz="2400" spc="-50">
                <a:solidFill>
                  <a:srgbClr val="40458C"/>
                </a:solidFill>
                <a:latin typeface="宋体"/>
                <a:cs typeface="宋体"/>
              </a:rPr>
              <a:t> 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与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 spc="-720">
                <a:solidFill>
                  <a:srgbClr val="40458C"/>
                </a:solidFill>
                <a:latin typeface="宋体"/>
                <a:cs typeface="宋体"/>
              </a:rPr>
              <a:t>谈判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 spc="-1930">
                <a:solidFill>
                  <a:srgbClr val="40458C"/>
                </a:solidFill>
                <a:latin typeface="宋体"/>
                <a:cs typeface="宋体"/>
              </a:rPr>
              <a:t>一</a:t>
            </a:r>
            <a:r>
              <a:rPr sz="2400" spc="105">
                <a:solidFill>
                  <a:srgbClr val="40458C"/>
                </a:solidFill>
                <a:latin typeface="Tahoma"/>
                <a:cs typeface="Tahoma"/>
              </a:rPr>
              <a:t>” </a:t>
            </a:r>
            <a:r>
              <a:rPr sz="2400" spc="-10">
                <a:solidFill>
                  <a:srgbClr val="40458C"/>
                </a:solidFill>
                <a:latin typeface="宋体"/>
                <a:cs typeface="宋体"/>
              </a:rPr>
              <a:t>词没有本质区别。</a:t>
            </a:r>
            <a:endParaRPr sz="24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  <a:spcBef>
                <a:spcPts val="580"/>
              </a:spcBef>
            </a:pP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按我国出版的工具书《辞海》的解释：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洽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 spc="-1440">
                <a:solidFill>
                  <a:srgbClr val="40458C"/>
                </a:solidFill>
                <a:latin typeface="宋体"/>
                <a:cs typeface="宋体"/>
              </a:rPr>
              <a:t>为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 spc="-1930">
                <a:solidFill>
                  <a:srgbClr val="40458C"/>
                </a:solidFill>
                <a:latin typeface="宋体"/>
                <a:cs typeface="宋体"/>
              </a:rPr>
              <a:t>协</a:t>
            </a:r>
            <a:r>
              <a:rPr sz="2400" spc="105">
                <a:solidFill>
                  <a:srgbClr val="40458C"/>
                </a:solidFill>
                <a:latin typeface="Tahoma"/>
                <a:cs typeface="Tahoma"/>
              </a:rPr>
              <a:t>“ </a:t>
            </a:r>
            <a:r>
              <a:rPr sz="2400" spc="-20">
                <a:solidFill>
                  <a:srgbClr val="40458C"/>
                </a:solidFill>
                <a:latin typeface="宋体"/>
                <a:cs typeface="宋体"/>
              </a:rPr>
              <a:t>和、和</a:t>
            </a:r>
            <a:r>
              <a:rPr sz="2400" spc="-50">
                <a:solidFill>
                  <a:srgbClr val="40458C"/>
                </a:solidFill>
                <a:latin typeface="宋体"/>
                <a:cs typeface="宋体"/>
              </a:rPr>
              <a:t> 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睦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之意，也有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商量，交换意见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之说；而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谈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是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讲论</a:t>
            </a:r>
            <a:r>
              <a:rPr sz="2400" spc="-25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 spc="-25">
                <a:solidFill>
                  <a:srgbClr val="40458C"/>
                </a:solidFill>
                <a:latin typeface="宋体"/>
                <a:cs typeface="宋体"/>
              </a:rPr>
              <a:t>，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彼此对话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；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 spc="-1440">
                <a:solidFill>
                  <a:srgbClr val="40458C"/>
                </a:solidFill>
                <a:latin typeface="宋体"/>
                <a:cs typeface="宋体"/>
              </a:rPr>
              <a:t>判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 spc="-1930">
                <a:solidFill>
                  <a:srgbClr val="40458C"/>
                </a:solidFill>
                <a:latin typeface="宋体"/>
                <a:cs typeface="宋体"/>
              </a:rPr>
              <a:t>解</a:t>
            </a:r>
            <a:r>
              <a:rPr sz="2400" spc="105">
                <a:solidFill>
                  <a:srgbClr val="40458C"/>
                </a:solidFill>
                <a:latin typeface="Tahoma"/>
                <a:cs typeface="Tahoma"/>
              </a:rPr>
              <a:t>” 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释为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 spc="-720">
                <a:solidFill>
                  <a:srgbClr val="40458C"/>
                </a:solidFill>
                <a:latin typeface="宋体"/>
                <a:cs typeface="宋体"/>
              </a:rPr>
              <a:t>评断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 spc="-1930">
                <a:solidFill>
                  <a:srgbClr val="40458C"/>
                </a:solidFill>
                <a:latin typeface="宋体"/>
                <a:cs typeface="宋体"/>
              </a:rPr>
              <a:t>。</a:t>
            </a:r>
            <a:r>
              <a:rPr sz="2400" spc="-5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endParaRPr sz="2400">
              <a:latin typeface="Tahoma"/>
              <a:cs typeface="Tahoma"/>
            </a:endParaRPr>
          </a:p>
          <a:p>
            <a:pPr marL="12700" marR="643890">
              <a:lnSpc>
                <a:spcPct val="100000"/>
              </a:lnSpc>
              <a:spcBef>
                <a:spcPts val="575"/>
              </a:spcBef>
            </a:pP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据法国著名字典拉罗斯</a:t>
            </a:r>
            <a:r>
              <a:rPr sz="2400" spc="-10">
                <a:solidFill>
                  <a:srgbClr val="40458C"/>
                </a:solidFill>
                <a:latin typeface="Tahoma"/>
                <a:cs typeface="Tahoma"/>
              </a:rPr>
              <a:t>(LAROUSSE)</a:t>
            </a:r>
            <a:r>
              <a:rPr sz="2400" spc="-20">
                <a:solidFill>
                  <a:srgbClr val="40458C"/>
                </a:solidFill>
                <a:latin typeface="宋体"/>
                <a:cs typeface="宋体"/>
              </a:rPr>
              <a:t>解释：</a:t>
            </a:r>
            <a:r>
              <a:rPr sz="2400" spc="-50">
                <a:solidFill>
                  <a:srgbClr val="40458C"/>
                </a:solidFill>
                <a:latin typeface="宋体"/>
                <a:cs typeface="宋体"/>
              </a:rPr>
              <a:t> </a:t>
            </a:r>
            <a:r>
              <a:rPr sz="2400" spc="-10">
                <a:solidFill>
                  <a:srgbClr val="40458C"/>
                </a:solidFill>
                <a:latin typeface="宋体"/>
                <a:cs typeface="宋体"/>
              </a:rPr>
              <a:t>“</a:t>
            </a:r>
            <a:r>
              <a:rPr sz="2400" spc="-10">
                <a:solidFill>
                  <a:srgbClr val="40458C"/>
                </a:solidFill>
                <a:latin typeface="Tahoma"/>
                <a:cs typeface="Tahoma"/>
              </a:rPr>
              <a:t>Discussion</a:t>
            </a:r>
            <a:r>
              <a:rPr sz="2400" spc="-10">
                <a:solidFill>
                  <a:srgbClr val="40458C"/>
                </a:solidFill>
                <a:latin typeface="宋体"/>
                <a:cs typeface="宋体"/>
              </a:rPr>
              <a:t>”</a:t>
            </a:r>
            <a:r>
              <a:rPr sz="2400" spc="-10">
                <a:solidFill>
                  <a:srgbClr val="40458C"/>
                </a:solidFill>
                <a:latin typeface="Tahoma"/>
                <a:cs typeface="Tahoma"/>
              </a:rPr>
              <a:t>(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洽谈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)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即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:</a:t>
            </a: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“讨论、争议、异议”；而</a:t>
            </a:r>
            <a:r>
              <a:rPr sz="2400" spc="-50">
                <a:solidFill>
                  <a:srgbClr val="40458C"/>
                </a:solidFill>
                <a:latin typeface="宋体"/>
                <a:cs typeface="宋体"/>
              </a:rPr>
              <a:t> </a:t>
            </a:r>
            <a:r>
              <a:rPr sz="2400" spc="-10">
                <a:solidFill>
                  <a:srgbClr val="40458C"/>
                </a:solidFill>
                <a:latin typeface="宋体"/>
                <a:cs typeface="宋体"/>
              </a:rPr>
              <a:t>“</a:t>
            </a:r>
            <a:r>
              <a:rPr sz="2400" spc="-10">
                <a:solidFill>
                  <a:srgbClr val="40458C"/>
                </a:solidFill>
                <a:latin typeface="Tahoma"/>
                <a:cs typeface="Tahoma"/>
              </a:rPr>
              <a:t>Negotiation</a:t>
            </a:r>
            <a:r>
              <a:rPr sz="2400" spc="-10">
                <a:solidFill>
                  <a:srgbClr val="40458C"/>
                </a:solidFill>
                <a:latin typeface="宋体"/>
                <a:cs typeface="宋体"/>
              </a:rPr>
              <a:t>”</a:t>
            </a:r>
            <a:r>
              <a:rPr sz="2400" spc="-10">
                <a:solidFill>
                  <a:srgbClr val="40458C"/>
                </a:solidFill>
                <a:latin typeface="Tahoma"/>
                <a:cs typeface="Tahoma"/>
              </a:rPr>
              <a:t>(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谈判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)</a:t>
            </a:r>
            <a:r>
              <a:rPr sz="2400" spc="-10">
                <a:solidFill>
                  <a:srgbClr val="40458C"/>
                </a:solidFill>
                <a:latin typeface="宋体"/>
                <a:cs typeface="宋体"/>
              </a:rPr>
              <a:t>则为“谈判、协商，</a:t>
            </a:r>
            <a:endParaRPr sz="2400">
              <a:latin typeface="宋体"/>
              <a:cs typeface="宋体"/>
            </a:endParaRPr>
          </a:p>
          <a:p>
            <a:pPr marL="12700" marR="556260">
              <a:lnSpc>
                <a:spcPct val="100000"/>
              </a:lnSpc>
              <a:spcBef>
                <a:spcPts val="665"/>
              </a:spcBef>
            </a:pP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例：‘使大宗交易得到良好结果的行动’或‘政府间</a:t>
            </a:r>
            <a:r>
              <a:rPr sz="2400" spc="-10">
                <a:solidFill>
                  <a:srgbClr val="40458C"/>
                </a:solidFill>
                <a:latin typeface="宋体"/>
                <a:cs typeface="宋体"/>
              </a:rPr>
              <a:t>的对话’”。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31190" y="1933773"/>
            <a:ext cx="234695" cy="23469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31190" y="3822591"/>
            <a:ext cx="234695" cy="23469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18490" y="1717798"/>
            <a:ext cx="8415655" cy="3806825"/>
          </a:xfrm>
          <a:prstGeom prst="rect">
            <a:avLst/>
          </a:prstGeom>
        </p:spPr>
        <p:txBody>
          <a:bodyPr vert="horz" wrap="square" lIns="0" tIns="45719" rIns="0" bIns="0" rtlCol="0">
            <a:spAutoFit/>
          </a:bodyPr>
          <a:lstStyle/>
          <a:p>
            <a:pPr marL="12700" marR="348615" indent="342900" algn="r">
              <a:lnSpc>
                <a:spcPct val="127400"/>
              </a:lnSpc>
              <a:spcBef>
                <a:spcPts val="359"/>
              </a:spcBef>
            </a:pP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美国谈判学会主席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尼尔伦伯格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在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《谈判的艺术》</a:t>
            </a:r>
            <a:r>
              <a:rPr sz="2400" spc="-15">
                <a:solidFill>
                  <a:srgbClr val="40458C"/>
                </a:solidFill>
                <a:latin typeface="宋体"/>
                <a:cs typeface="宋体"/>
              </a:rPr>
              <a:t>中写道：</a:t>
            </a:r>
            <a:r>
              <a:rPr sz="2400" spc="-50">
                <a:solidFill>
                  <a:srgbClr val="40458C"/>
                </a:solidFill>
                <a:latin typeface="宋体"/>
                <a:cs typeface="宋体"/>
              </a:rPr>
              <a:t> 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谈判的定义最为简单，而涉及的范围却较为广泛，每一个要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求满足的愿望和每一项寻求满足的</a:t>
            </a:r>
            <a:r>
              <a:rPr sz="2550" b="1" spc="-160">
                <a:solidFill>
                  <a:srgbClr val="40458C"/>
                </a:solidFill>
                <a:latin typeface="Microsoft JhengHei"/>
                <a:cs typeface="Microsoft JhengHei"/>
              </a:rPr>
              <a:t>需要</a:t>
            </a:r>
            <a:r>
              <a:rPr sz="2400" spc="-10">
                <a:solidFill>
                  <a:srgbClr val="40458C"/>
                </a:solidFill>
                <a:latin typeface="宋体"/>
                <a:cs typeface="宋体"/>
              </a:rPr>
              <a:t>，至少是诱发人们</a:t>
            </a:r>
            <a:endParaRPr sz="24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  <a:spcBef>
                <a:spcPts val="440"/>
              </a:spcBef>
            </a:pP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展开谈判过程的动因。</a:t>
            </a:r>
            <a:r>
              <a:rPr sz="2400" spc="-5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endParaRPr sz="2400">
              <a:latin typeface="Tahoma"/>
              <a:cs typeface="Tahoma"/>
            </a:endParaRPr>
          </a:p>
          <a:p>
            <a:pPr marL="355600">
              <a:lnSpc>
                <a:spcPct val="100000"/>
              </a:lnSpc>
              <a:spcBef>
                <a:spcPts val="1155"/>
              </a:spcBef>
            </a:pP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英国学者</a:t>
            </a:r>
            <a:r>
              <a:rPr sz="2400" b="1" spc="-10">
                <a:solidFill>
                  <a:srgbClr val="40458C"/>
                </a:solidFill>
                <a:latin typeface="Tahoma"/>
                <a:cs typeface="Tahoma"/>
              </a:rPr>
              <a:t>PDV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马什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在</a:t>
            </a:r>
            <a:r>
              <a:rPr sz="2400" b="1">
                <a:solidFill>
                  <a:srgbClr val="40458C"/>
                </a:solidFill>
                <a:latin typeface="Microsoft JhengHei"/>
                <a:cs typeface="Microsoft JhengHei"/>
              </a:rPr>
              <a:t>《合同谈判手册》</a:t>
            </a:r>
            <a:r>
              <a:rPr sz="2400" spc="-15">
                <a:solidFill>
                  <a:srgbClr val="40458C"/>
                </a:solidFill>
                <a:latin typeface="宋体"/>
                <a:cs typeface="宋体"/>
              </a:rPr>
              <a:t>中指出：</a:t>
            </a:r>
            <a:endParaRPr sz="2400">
              <a:latin typeface="宋体"/>
              <a:cs typeface="宋体"/>
            </a:endParaRPr>
          </a:p>
          <a:p>
            <a:pPr marL="355600" marR="5080" indent="-342900">
              <a:lnSpc>
                <a:spcPct val="117400"/>
              </a:lnSpc>
              <a:spcBef>
                <a:spcPts val="650"/>
              </a:spcBef>
            </a:pP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“</a:t>
            </a: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所谓谈判是指有关各方为了自身的目的，在一项涉及各方面</a:t>
            </a:r>
            <a:r>
              <a:rPr sz="2400" spc="-50">
                <a:solidFill>
                  <a:srgbClr val="40458C"/>
                </a:solidFill>
                <a:latin typeface="宋体"/>
                <a:cs typeface="宋体"/>
              </a:rPr>
              <a:t> </a:t>
            </a: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利益的事务中进行磋商，并通过调整各自提出的条件，最</a:t>
            </a:r>
            <a:r>
              <a:rPr sz="2400" spc="600">
                <a:solidFill>
                  <a:srgbClr val="40458C"/>
                </a:solidFill>
                <a:latin typeface="宋体"/>
                <a:cs typeface="宋体"/>
              </a:rPr>
              <a:t> 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终达成一项各方较为满意的协议这样一个不断</a:t>
            </a:r>
            <a:r>
              <a:rPr sz="2550" b="1" spc="-160">
                <a:solidFill>
                  <a:srgbClr val="40458C"/>
                </a:solidFill>
                <a:latin typeface="Microsoft JhengHei"/>
                <a:cs typeface="Microsoft JhengHei"/>
              </a:rPr>
              <a:t>协调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的过程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”</a:t>
            </a:r>
            <a:r>
              <a:rPr sz="2400" spc="-50">
                <a:solidFill>
                  <a:srgbClr val="40458C"/>
                </a:solidFill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Microsoft JhengHei"/>
                <a:cs typeface="Microsoft JhengHei"/>
              </a:rPr>
              <a:t>谈判的代表性定义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914033"/>
            <a:ext cx="234695" cy="23469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59840" y="669811"/>
            <a:ext cx="7143750" cy="10801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4100"/>
              </a:lnSpc>
              <a:spcBef>
                <a:spcPts val="100"/>
              </a:spcBef>
            </a:pPr>
            <a:r>
              <a:rPr sz="2400" b="0">
                <a:solidFill>
                  <a:srgbClr val="40458C"/>
                </a:solidFill>
                <a:latin typeface="宋体"/>
                <a:cs typeface="宋体"/>
              </a:rPr>
              <a:t>法国克里斯托夫</a:t>
            </a:r>
            <a:r>
              <a:rPr sz="2400" b="0">
                <a:solidFill>
                  <a:srgbClr val="40458C"/>
                </a:solidFill>
                <a:latin typeface="Tahoma"/>
                <a:cs typeface="Tahoma"/>
              </a:rPr>
              <a:t>·</a:t>
            </a:r>
            <a:r>
              <a:rPr sz="2400" b="0" spc="-5">
                <a:solidFill>
                  <a:srgbClr val="40458C"/>
                </a:solidFill>
                <a:latin typeface="宋体"/>
                <a:cs typeface="宋体"/>
              </a:rPr>
              <a:t>杜邦综合了欧美谈判专家的著述后著了《谈判的行为、理论与应用》：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3779153"/>
            <a:ext cx="234695" cy="23469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16940" y="1789315"/>
            <a:ext cx="7536180" cy="4170679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354965" marR="60325" indent="-342900">
              <a:lnSpc>
                <a:spcPct val="137700"/>
              </a:lnSpc>
              <a:spcBef>
                <a:spcPts val="155"/>
              </a:spcBef>
            </a:pPr>
            <a:r>
              <a:rPr sz="2000" spc="-5">
                <a:solidFill>
                  <a:srgbClr val="40458C"/>
                </a:solidFill>
                <a:latin typeface="宋体"/>
                <a:cs typeface="宋体"/>
              </a:rPr>
              <a:t>“谈判是使两个或数个角色处于面对面位置上的一项活动。各角色因持有分歧而相互独立，但他们彼此又互为依存。他们选择谋求</a:t>
            </a:r>
            <a:r>
              <a:rPr sz="2100" b="1" spc="-105">
                <a:solidFill>
                  <a:srgbClr val="40458C"/>
                </a:solidFill>
                <a:latin typeface="Microsoft JhengHei"/>
                <a:cs typeface="Microsoft JhengHei"/>
              </a:rPr>
              <a:t>达成协议</a:t>
            </a:r>
            <a:r>
              <a:rPr sz="2000" spc="-5">
                <a:solidFill>
                  <a:srgbClr val="40458C"/>
                </a:solidFill>
                <a:latin typeface="宋体"/>
                <a:cs typeface="宋体"/>
              </a:rPr>
              <a:t>的实际态度，以便终止分歧，并在他们之间创造、维</a:t>
            </a:r>
            <a:r>
              <a:rPr sz="2000" spc="-50">
                <a:solidFill>
                  <a:srgbClr val="40458C"/>
                </a:solidFill>
                <a:latin typeface="宋体"/>
                <a:cs typeface="宋体"/>
              </a:rPr>
              <a:t> </a:t>
            </a:r>
            <a:r>
              <a:rPr sz="2000" spc="-5">
                <a:solidFill>
                  <a:srgbClr val="40458C"/>
                </a:solidFill>
                <a:latin typeface="宋体"/>
                <a:cs typeface="宋体"/>
              </a:rPr>
              <a:t>持、发展某种关系。”</a:t>
            </a:r>
            <a:endParaRPr sz="2000">
              <a:latin typeface="宋体"/>
              <a:cs typeface="宋体"/>
            </a:endParaRPr>
          </a:p>
          <a:p>
            <a:pPr marL="355600" marR="5080">
              <a:lnSpc>
                <a:spcPct val="144100"/>
              </a:lnSpc>
              <a:spcBef>
                <a:spcPts val="305"/>
              </a:spcBef>
            </a:pP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美国著名谈判咨询顾问</a:t>
            </a:r>
            <a:r>
              <a:rPr sz="2400" spc="-10">
                <a:solidFill>
                  <a:srgbClr val="40458C"/>
                </a:solidFill>
                <a:latin typeface="Tahoma"/>
                <a:cs typeface="Tahoma"/>
              </a:rPr>
              <a:t>C.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威恩</a:t>
            </a:r>
            <a:r>
              <a:rPr sz="2400">
                <a:solidFill>
                  <a:srgbClr val="40458C"/>
                </a:solidFill>
                <a:latin typeface="Tahoma"/>
                <a:cs typeface="Tahoma"/>
              </a:rPr>
              <a:t>·</a:t>
            </a:r>
            <a:r>
              <a:rPr sz="2400">
                <a:solidFill>
                  <a:srgbClr val="40458C"/>
                </a:solidFill>
                <a:latin typeface="宋体"/>
                <a:cs typeface="宋体"/>
              </a:rPr>
              <a:t>巴罗和格莱恩</a:t>
            </a:r>
            <a:r>
              <a:rPr sz="2400" spc="-10">
                <a:solidFill>
                  <a:srgbClr val="40458C"/>
                </a:solidFill>
                <a:latin typeface="Tahoma"/>
                <a:cs typeface="Tahoma"/>
              </a:rPr>
              <a:t>·P·</a:t>
            </a:r>
            <a:r>
              <a:rPr sz="2400" spc="-20">
                <a:solidFill>
                  <a:srgbClr val="40458C"/>
                </a:solidFill>
                <a:latin typeface="宋体"/>
                <a:cs typeface="宋体"/>
              </a:rPr>
              <a:t>艾森在</a:t>
            </a: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合著的《谈判技巧》一书中指出：</a:t>
            </a:r>
            <a:endParaRPr sz="2400">
              <a:latin typeface="宋体"/>
              <a:cs typeface="宋体"/>
            </a:endParaRPr>
          </a:p>
          <a:p>
            <a:pPr marL="354965" marR="60325" indent="-342900">
              <a:lnSpc>
                <a:spcPct val="135300"/>
              </a:lnSpc>
              <a:spcBef>
                <a:spcPts val="484"/>
              </a:spcBef>
            </a:pPr>
            <a:r>
              <a:rPr sz="2000">
                <a:solidFill>
                  <a:srgbClr val="40458C"/>
                </a:solidFill>
                <a:latin typeface="宋体"/>
                <a:cs typeface="宋体"/>
              </a:rPr>
              <a:t>“谈判是一种双方致力于说服对方接受其要求时所运用的一种</a:t>
            </a:r>
            <a:r>
              <a:rPr sz="2100" b="1" spc="-105">
                <a:solidFill>
                  <a:srgbClr val="40458C"/>
                </a:solidFill>
                <a:latin typeface="Microsoft JhengHei"/>
                <a:cs typeface="Microsoft JhengHei"/>
              </a:rPr>
              <a:t>交</a:t>
            </a:r>
            <a:r>
              <a:rPr sz="2100" b="1" spc="-50">
                <a:solidFill>
                  <a:srgbClr val="40458C"/>
                </a:solidFill>
                <a:latin typeface="Microsoft JhengHei"/>
                <a:cs typeface="Microsoft JhengHei"/>
              </a:rPr>
              <a:t>换</a:t>
            </a:r>
            <a:r>
              <a:rPr sz="2100" b="1" spc="-105">
                <a:solidFill>
                  <a:srgbClr val="40458C"/>
                </a:solidFill>
                <a:latin typeface="Microsoft JhengHei"/>
                <a:cs typeface="Microsoft JhengHei"/>
              </a:rPr>
              <a:t>意见</a:t>
            </a:r>
            <a:r>
              <a:rPr sz="2000" spc="-5">
                <a:solidFill>
                  <a:srgbClr val="40458C"/>
                </a:solidFill>
                <a:latin typeface="宋体"/>
                <a:cs typeface="宋体"/>
              </a:rPr>
              <a:t>的技能。其最终目的就是要达成一项对双方都有利的协议。</a:t>
            </a:r>
            <a:r>
              <a:rPr sz="2000" spc="-50">
                <a:solidFill>
                  <a:srgbClr val="40458C"/>
                </a:solidFill>
                <a:latin typeface="宋体"/>
                <a:cs typeface="宋体"/>
              </a:rPr>
              <a:t> ”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Microsoft JhengHei"/>
                <a:cs typeface="Microsoft JhengHei"/>
              </a:rPr>
              <a:t>（一）</a:t>
            </a:r>
            <a:r>
              <a:rPr spc="-10">
                <a:latin typeface="Microsoft JhengHei"/>
                <a:cs typeface="Microsoft JhengHei"/>
              </a:rPr>
              <a:t>谈判的定义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0" y="1949132"/>
            <a:ext cx="73914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21665" marR="5080" indent="-608965">
              <a:lnSpc>
                <a:spcPct val="100000"/>
              </a:lnSpc>
              <a:spcBef>
                <a:spcPts val="100"/>
              </a:spcBef>
              <a:buClr>
                <a:srgbClr val="6F89F6"/>
              </a:buClr>
              <a:buSzPct val="101785"/>
              <a:buFont typeface="Wingdings"/>
              <a:buChar char=""/>
              <a:tabLst>
                <a:tab pos="621665"/>
                <a:tab pos="622300"/>
              </a:tabLst>
            </a:pPr>
            <a:r>
              <a:rPr sz="2800" b="1" spc="-5">
                <a:solidFill>
                  <a:srgbClr val="40458C"/>
                </a:solidFill>
                <a:latin typeface="Microsoft JhengHei"/>
                <a:cs typeface="Microsoft JhengHei"/>
              </a:rPr>
              <a:t>谈判：当事人为了实现一定的目标，而与实现目标的影响者进行协商的过程。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797800" y="4876800"/>
            <a:ext cx="1346200" cy="1981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2030349"/>
            <a:ext cx="234695" cy="23469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2835021"/>
            <a:ext cx="234695" cy="23469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3639693"/>
            <a:ext cx="234695" cy="23469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4444365"/>
            <a:ext cx="234695" cy="23469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29640" y="5249037"/>
            <a:ext cx="234695" cy="234695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688340" y="667384"/>
            <a:ext cx="7912100" cy="525589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 marR="576580">
              <a:lnSpc>
                <a:spcPts val="2790"/>
              </a:lnSpc>
              <a:spcBef>
                <a:spcPts val="265"/>
              </a:spcBef>
            </a:pPr>
            <a:r>
              <a:rPr sz="2400" spc="-5">
                <a:solidFill>
                  <a:srgbClr val="660066"/>
                </a:solidFill>
                <a:latin typeface="宋体"/>
                <a:cs typeface="宋体"/>
              </a:rPr>
              <a:t>我们通过对各种界说的分析，可以将谈判的基本涵义综</a:t>
            </a:r>
            <a:r>
              <a:rPr sz="2400">
                <a:solidFill>
                  <a:srgbClr val="660066"/>
                </a:solidFill>
                <a:latin typeface="宋体"/>
                <a:cs typeface="宋体"/>
              </a:rPr>
              <a:t>合概括为以下几点</a:t>
            </a:r>
            <a:r>
              <a:rPr sz="2400" spc="-50">
                <a:solidFill>
                  <a:srgbClr val="660066"/>
                </a:solidFill>
                <a:latin typeface="Tahoma"/>
                <a:cs typeface="Tahoma"/>
              </a:rPr>
              <a:t>: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550">
              <a:latin typeface="Tahoma"/>
              <a:cs typeface="Tahoma"/>
            </a:endParaRPr>
          </a:p>
          <a:p>
            <a:pPr marL="584200" marR="309880">
              <a:lnSpc>
                <a:spcPct val="100000"/>
              </a:lnSpc>
            </a:pP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第一，谈判活动必须在两个或两个以上的参与者之间进行，参与谈判的总是具体的人。</a:t>
            </a:r>
            <a:endParaRPr sz="2400">
              <a:latin typeface="宋体"/>
              <a:cs typeface="宋体"/>
            </a:endParaRPr>
          </a:p>
          <a:p>
            <a:pPr marL="584200" marR="614680">
              <a:lnSpc>
                <a:spcPct val="100000"/>
              </a:lnSpc>
              <a:spcBef>
                <a:spcPts val="575"/>
              </a:spcBef>
            </a:pP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第二，谈判的参与者之间存在着某种观点、立场、利益方面的分歧或冲突。</a:t>
            </a:r>
            <a:endParaRPr sz="2400">
              <a:latin typeface="宋体"/>
              <a:cs typeface="宋体"/>
            </a:endParaRPr>
          </a:p>
          <a:p>
            <a:pPr marL="584200" marR="309880">
              <a:lnSpc>
                <a:spcPct val="100000"/>
              </a:lnSpc>
              <a:spcBef>
                <a:spcPts val="575"/>
              </a:spcBef>
            </a:pP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第三，谈判的参与者都具有缩小或消除分歧，缓和或解脱冲突，建立或改变关系的欲望。</a:t>
            </a:r>
            <a:endParaRPr sz="2400">
              <a:latin typeface="宋体"/>
              <a:cs typeface="宋体"/>
            </a:endParaRPr>
          </a:p>
          <a:p>
            <a:pPr marL="584200" marR="5080">
              <a:lnSpc>
                <a:spcPct val="100000"/>
              </a:lnSpc>
              <a:spcBef>
                <a:spcPts val="575"/>
              </a:spcBef>
            </a:pP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第四，参与谈判的目的是为了满足需求，而交换意见、</a:t>
            </a:r>
            <a:r>
              <a:rPr sz="2400" spc="-10">
                <a:solidFill>
                  <a:srgbClr val="40458C"/>
                </a:solidFill>
                <a:latin typeface="宋体"/>
                <a:cs typeface="宋体"/>
              </a:rPr>
              <a:t>取得一致。</a:t>
            </a:r>
            <a:endParaRPr sz="2400">
              <a:latin typeface="宋体"/>
              <a:cs typeface="宋体"/>
            </a:endParaRPr>
          </a:p>
          <a:p>
            <a:pPr marL="584200" marR="309880">
              <a:lnSpc>
                <a:spcPct val="100000"/>
              </a:lnSpc>
              <a:spcBef>
                <a:spcPts val="580"/>
              </a:spcBef>
            </a:pPr>
            <a:r>
              <a:rPr sz="2400" spc="-5">
                <a:solidFill>
                  <a:srgbClr val="40458C"/>
                </a:solidFill>
                <a:latin typeface="宋体"/>
                <a:cs typeface="宋体"/>
              </a:rPr>
              <a:t>第五，谈判是一种普遍存在的人类交往活动，这种活动主要凭借语言交流来实现。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https://d.book118.com/898004066124006024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Microsoft JhengHei</vt:lpstr>
      <vt:lpstr>宋体</vt:lpstr>
      <vt:lpstr>Tahoma</vt:lpstr>
      <vt:lpstr>Wingdings</vt:lpstr>
      <vt:lpstr>Office Theme</vt:lpstr>
      <vt:lpstr>PowerPoint Presentation</vt:lpstr>
      <vt:lpstr>PowerPoint Presentation</vt:lpstr>
      <vt:lpstr>PowerPoint Presentation</vt:lpstr>
      <vt:lpstr>四、指定参考书:</vt:lpstr>
      <vt:lpstr>序言：谈判的作用</vt:lpstr>
      <vt:lpstr>PowerPoint Presentation</vt:lpstr>
      <vt:lpstr>PowerPoint Presentation</vt:lpstr>
      <vt:lpstr>PowerPoint Presentation</vt:lpstr>
      <vt:lpstr>第一章	谈判和谈判学</vt:lpstr>
      <vt:lpstr>第一节	谈判的含义与特点</vt:lpstr>
      <vt:lpstr>一、谈判的概念</vt:lpstr>
      <vt:lpstr>PowerPoint Presentation</vt:lpstr>
      <vt:lpstr>谈判的代表性定义</vt:lpstr>
      <vt:lpstr>法国克里斯托夫·杜邦综合了欧美谈判专家的著述后著了《谈判的行为、理论与应用》：</vt:lpstr>
      <vt:lpstr>（一）谈判的定义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2024-09-01T04:03:45.183</cp:lastPrinted>
  <dcterms:created xsi:type="dcterms:W3CDTF">2024-08-31T20:03:45Z</dcterms:created>
  <dcterms:modified xsi:type="dcterms:W3CDTF">2024-08-31T20:03:46Z</dcterms:modified>
</cp:coreProperties>
</file>