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2A840-648E-4630-A85F-4F0B0145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D3966-B25B-45F6-A734-B61F0102F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38491-E01F-4971-AF4E-AF4711A1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C382E-2610-40C4-9170-3DF2C07E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4966F-1C64-4E02-99D3-927B7725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A69EF-E375-4E8F-B371-0E99688E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DB534-530F-442A-AB1D-3D5348562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90C88-B90E-44B9-A389-DDAD8576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9FA96-1119-4B94-8212-6BC25F1F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8763C-ABCF-44BE-90B7-DE00328E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2ACB6-9738-4D90-8A5A-0C2B5F6A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5042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教社马工程民法学第二版上册教学课件\n## 1.民法学的基本概念与理论体系\n### 1.1民法的定义及其调整对象\n### 1.2民法学的发展历程与理论体系\n### 1.3民法的分类及其与相关学科的关系\n## 2.民法的基本原则与制度\n### 2.1民法的基本原则及其作用\n### 2.2民事主体制度\n### 2.3民事客体制度\n## 3.物权法\n### 3.1物权法的基本原则与制度\n### 3.2所有权及相关权利\n### 3.3用益物权和担保物权\n## 4.合同法\n### 4.1合同法的基本原则与制度\n### 4.2合同的订立与变更\n### 4.3合同的履行与解除\n## 5.侵权法\n### 5.1侵权法的基本原则与制度\n### 5.2各种类型的侵权行为及责任\n### 5.3侵权责任的承担与免除\n## 6.家庭法与继承法\n### 6.1家庭法的基本原则与制度\n### 6.2婚姻关系与家庭关系\n### 6.3继承法的基本原则与制度\n## 7.知识产权法\n### 7.1知识产权法的基本原则与制度\n### 7.2著作权及相关权利\n### 7.3专利权及相关权利\n## 8.商事法\n### 8.1商事法的基本原则与制度\n### 8.2公司法律制度\n### 8.3其他商事法律制度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高教社马工程民法学第二版上册教学课件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民法学的基本概念与理论体系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民事关系是平等主体之间的财产关系和人身关系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财产关系包括物权、债权等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人身关系包括人格权、身份权等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民法是调整民事关系的法律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公序良俗原则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权利不得滥用原则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民法的基本原则和制度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民法的定义及其调整对象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民法学的发展历程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当代民法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民法的理论体系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民法总论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民法史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民法学的发展历程与理论体系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组合 3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26" name="组合 32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习惯法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判例法</a:t>
                </a:r>
                <a:endParaRPr/>
              </a:p>
            </p:txBody>
          </p:sp>
        </p:grpSp>
        <p:grpSp>
          <p:nvGrpSpPr>
            <p:cNvPr id="329" name="组合 32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民法与相关学科的关系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与宪法的关系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与经济法的关系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与劳动法的关系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与环境法的关系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与知识产权法的关系</a:t>
                </a:r>
                <a:endParaRPr/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民法的分类及其与相关学科的关系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民法的基本原则与制度</a:t>
            </a:r>
            <a:endParaRPr/>
          </a:p>
        </p:txBody>
      </p:sp>
      <p:sp>
        <p:nvSpPr>
          <p:cNvPr id="3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民事主体的定义</a:t>
                </a:r>
                <a:endParaRPr/>
              </a:p>
            </p:txBody>
          </p:sp>
          <p:sp>
            <p:nvSpPr>
              <p:cNvPr id="3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民事主体是民事法律关系的参加者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民事主体具有民事权利能力和民事行为能力</a:t>
                </a:r>
                <a:endParaRPr/>
              </a:p>
            </p:txBody>
          </p:sp>
        </p:grpSp>
        <p:grpSp>
          <p:nvGrpSpPr>
            <p:cNvPr id="3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民事主体的类型</a:t>
                </a:r>
                <a:endParaRPr/>
              </a:p>
            </p:txBody>
          </p:sp>
          <p:sp>
            <p:nvSpPr>
              <p:cNvPr id="3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</a:t>
                </a:r>
                <a:endParaRPr/>
              </a:p>
            </p:txBody>
          </p:sp>
        </p:grpSp>
        <p:grpSp>
          <p:nvGrpSpPr>
            <p:cNvPr id="3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民事主体的能力</a:t>
                </a:r>
                <a:endParaRPr/>
              </a:p>
            </p:txBody>
          </p:sp>
          <p:sp>
            <p:nvSpPr>
              <p:cNvPr id="3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民事权利能力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民事行为能力</a:t>
                </a:r>
                <a:endParaRPr/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民事主体制度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民事客体的定义</a:t>
                </a:r>
                <a:endParaRPr/>
              </a:p>
            </p:txBody>
          </p:sp>
          <p:sp>
            <p:nvSpPr>
              <p:cNvPr id="3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民事客体是民事权利和民事义务所指向的对象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民事客体具有法律性和目的性</a:t>
                </a:r>
                <a:endParaRPr/>
              </a:p>
            </p:txBody>
          </p:sp>
        </p:grpSp>
        <p:grpSp>
          <p:nvGrpSpPr>
            <p:cNvPr id="3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民事客体的类型</a:t>
                </a:r>
                <a:endParaRPr/>
              </a:p>
            </p:txBody>
          </p:sp>
          <p:sp>
            <p:nvSpPr>
              <p:cNvPr id="3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智力成果</a:t>
                </a:r>
                <a:endParaRPr/>
              </a:p>
            </p:txBody>
          </p:sp>
        </p:grpSp>
        <p:grpSp>
          <p:nvGrpSpPr>
            <p:cNvPr id="3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民事客体的确定</a:t>
                </a:r>
                <a:endParaRPr/>
              </a:p>
            </p:txBody>
          </p:sp>
          <p:sp>
            <p:nvSpPr>
              <p:cNvPr id="3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依据法律的规定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依据民事主体的约定</a:t>
                </a:r>
                <a:endParaRPr/>
              </a:p>
            </p:txBody>
          </p:sp>
        </p:grpSp>
      </p:grpSp>
      <p:pic>
        <p:nvPicPr>
          <p:cNvPr id="3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民事客体制度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物权法</a:t>
            </a:r>
            <a:endParaRPr/>
          </a:p>
        </p:txBody>
      </p:sp>
      <p:sp>
        <p:nvSpPr>
          <p:cNvPr id="3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组合 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0" name="组合 9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公序良俗原则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权利不得滥用原则</a:t>
                </a:r>
                <a:endParaRPr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物权法的制度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物权法定原则   -一物一权原则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公示公信原则</a:t>
                </a:r>
                <a:endParaRPr/>
              </a:p>
            </p:txBody>
          </p:sp>
        </p:grpSp>
      </p:grpSp>
      <p:sp>
        <p:nvSpPr>
          <p:cNvPr id="16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物权法的基本原则与制度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" name="组合 2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所有权是对物的全面支配权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所有权具有独占性、排他性和追及性</a:t>
                </a:r>
                <a:endParaRPr/>
              </a:p>
            </p:txBody>
          </p:sp>
          <p:sp>
            <p:nvSpPr>
              <p:cNvPr id="2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不动产所有权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动产所有权</a:t>
                </a:r>
                <a:endParaRPr/>
              </a:p>
            </p:txBody>
          </p:sp>
          <p:sp>
            <p:nvSpPr>
              <p:cNvPr id="2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所有权的相关权利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抵押权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留置权</a:t>
                </a:r>
                <a:endParaRPr/>
              </a:p>
            </p:txBody>
          </p:sp>
          <p:sp>
            <p:nvSpPr>
              <p:cNvPr id="3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所有权及相关权利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用益物权和担保物权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组合 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8" name="组合 37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用益物权的定义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用益物权是对他人所有物在一定范围内进行占有、使用、收益的权利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用益物权具有有限性、有期性和让与性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3" name="组合 42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用益物权的类型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土地承包经营权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建设用地使用权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宅基地使用权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渔业权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担保物权的定义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担保物权是为确保债权的实现而设定的权利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担保物权具有从属性、优先受偿性和不可分性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53" name="组合 52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担保物权的类型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抵押权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留置权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合同法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62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64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65" name="组合 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66" name="组合 65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公序良俗原则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权利不得滥用原则</a:t>
                </a:r>
                <a:endParaRPr/>
              </a:p>
            </p:txBody>
          </p:sp>
        </p:grpSp>
        <p:grpSp>
          <p:nvGrpSpPr>
            <p:cNvPr id="69" name="组合 68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合同法的制度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合同自由原则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合同严守原则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合同的相对性原则</a:t>
                </a:r>
                <a:endParaRPr/>
              </a:p>
            </p:txBody>
          </p:sp>
        </p:grpSp>
      </p:grp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合同法的基本原则与制度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合同的订立与变更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5" name="组合 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6" name="组合 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合同的订立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合同的订立过程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合同的订立形式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合同的订立内容</a:t>
                </a:r>
                <a:endParaRPr/>
              </a:p>
            </p:txBody>
          </p:sp>
          <p:pic>
            <p:nvPicPr>
              <p:cNvPr id="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1" name="组合 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合同变更的效力</a:t>
                </a:r>
                <a:endParaRPr/>
              </a:p>
            </p:txBody>
          </p:sp>
          <p:pic>
            <p:nvPicPr>
              <p:cNvPr id="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合同的履行与解除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8" name="组合 8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9" name="组合 8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合同的履行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合同履行的方式</a:t>
                </a:r>
                <a:endParaRPr/>
              </a:p>
            </p:txBody>
          </p:sp>
          <p:pic>
            <p:nvPicPr>
              <p:cNvPr id="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4" name="组合 9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合同解除的效力</a:t>
                </a:r>
                <a:endParaRPr/>
              </a:p>
            </p:txBody>
          </p:sp>
          <p:pic>
            <p:nvPicPr>
              <p:cNvPr id="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https://d.book118.com/898005042120006036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高教社马工程民法学第二版上册教学课件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2024-09-16T05:54:05.324</cp:lastPrinted>
  <dcterms:created xsi:type="dcterms:W3CDTF">2024-09-15T21:54:05Z</dcterms:created>
  <dcterms:modified xsi:type="dcterms:W3CDTF">2024-09-15T21:54:07Z</dcterms:modified>
</cp:coreProperties>
</file>