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4F748-03ED-4477-938F-54DCB1C4D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D2BD0-613B-4C48-9DF7-E0FA6012E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17B5D-F864-4931-95EE-83607D864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12920-8C5F-40FF-B849-6770932C7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C582EC-D174-45DC-8F7F-409349B9D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85E5E3-A1C3-493F-A2AD-788CF5BB1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E486CC-EE57-4D38-AC2A-DA23FFA64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97427-ECE0-4C66-9224-75A368EB3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B7D29-6E61-4AC3-9E73-B5AD751FE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31DC7-9E01-4C41-BA55-14349D118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DD926-3ADD-4864-BA13-E51EE332A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sp>
        <p:nvSpPr>
          <p:cNvPr id="1048581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582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104858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58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58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0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0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0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0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21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62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2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38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26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27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2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2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31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32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633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34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635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3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37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8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32" name=""/>
        <p:cNvGrpSpPr/>
        <p:nvPr/>
      </p:nvGrpSpPr>
      <p:grpSpPr>
        <a:xfrm>
          <a:off x="0" y="0"/>
          <a:ext cx="0" cy="0"/>
        </a:xfrm>
      </p:grpSpPr>
      <p:sp>
        <p:nvSpPr>
          <p:cNvPr id="104859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596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597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59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0" name=""/>
        <p:cNvGrpSpPr/>
        <p:nvPr/>
      </p:nvGrpSpPr>
      <p:grpSpPr>
        <a:xfrm>
          <a:off x="0" y="0"/>
          <a:ext cx="0" cy="0"/>
        </a:xfrm>
      </p:grpSpPr>
      <p:sp>
        <p:nvSpPr>
          <p:cNvPr id="104863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4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4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4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4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4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64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4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4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09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10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1048611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6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36" name=""/>
        <p:cNvGrpSpPr/>
        <p:nvPr/>
      </p:nvGrpSpPr>
      <p:grpSpPr>
        <a:xfrm>
          <a:off x="0" y="0"/>
          <a:ext cx="0" cy="0"/>
        </a:xfrm>
      </p:grpSpPr>
      <p:sp>
        <p:nvSpPr>
          <p:cNvPr id="104861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16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1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1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599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00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0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0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048581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11071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30" name=""/>
        <p:cNvGrpSpPr/>
        <p:nvPr/>
      </p:nvGrpSpPr>
      <p:grpSpPr>
        <a:xfrm>
          <a:off x="0" y="0"/>
          <a:ext cx="0" cy="0"/>
        </a:xfrm>
      </p:grpSpPr>
      <p:grpSp>
        <p:nvGrpSpPr>
          <p:cNvPr id="31" name="中国风画卷" title=""/>
          <p:cNvGrpSpPr/>
          <p:nvPr/>
        </p:nvGrpSpPr>
        <p:grpSpPr>
          <a:xfrm>
            <a:off x="897933" y="1613260"/>
            <a:ext cx="10396134" cy="2400300"/>
            <a:chOff x="5335" y="3544"/>
            <a:chExt cx="8460" cy="3780"/>
          </a:xfrm>
        </p:grpSpPr>
        <p:pic>
          <p:nvPicPr>
            <p:cNvPr id="2097152" name="图片 6" descr="C:\Users\juziuu\Desktop\新版文本框\中国风画卷-2-03-03-03-03.svg中国风画卷-2-03-03-03-0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335" y="3544"/>
              <a:ext cx="8460" cy="3780"/>
            </a:xfrm>
            <a:prstGeom prst="rect">
              <a:avLst/>
            </a:prstGeom>
          </p:spPr>
        </p:pic>
        <p:sp>
          <p:nvSpPr>
            <p:cNvPr id="1048594" name="文本框 7"/>
            <p:cNvSpPr txBox="1"/>
            <p:nvPr/>
          </p:nvSpPr>
          <p:spPr>
            <a:xfrm>
              <a:off x="7056" y="4601"/>
              <a:ext cx="5110" cy="25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6000">
                  <a:solidFill>
                    <a:srgbClr val="595959"/>
                  </a:solidFill>
                  <a:latin typeface="汉仪颜楷简"/>
                  <a:ea typeface="汉仪颜楷简"/>
                </a:rPr>
                <a:t>三年级下语文早读</a:t>
              </a:r>
              <a:endParaRPr lang="zh-CN" altLang="en-US"/>
            </a:p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组合 4" title=""/>
          <p:cNvGrpSpPr/>
          <p:nvPr/>
        </p:nvGrpSpPr>
        <p:grpSpPr>
          <a:xfrm>
            <a:off x="0" y="0"/>
            <a:ext cx="8336280" cy="6781165"/>
            <a:chOff x="5370" y="3510"/>
            <a:chExt cx="8461" cy="3780"/>
          </a:xfrm>
        </p:grpSpPr>
        <p:grpSp>
          <p:nvGrpSpPr>
            <p:cNvPr id="29" name="组合 1"/>
            <p:cNvGrpSpPr/>
            <p:nvPr/>
          </p:nvGrpSpPr>
          <p:grpSpPr>
            <a:xfrm>
              <a:off x="5370" y="3510"/>
              <a:ext cx="8461" cy="3780"/>
              <a:chOff x="3409950" y="2228850"/>
              <a:chExt cx="5372735" cy="2400300"/>
            </a:xfrm>
          </p:grpSpPr>
          <p:sp>
            <p:nvSpPr>
              <p:cNvPr id="1048592" name="剪去单角的矩形 8"/>
              <p:cNvSpPr/>
              <p:nvPr/>
            </p:nvSpPr>
            <p:spPr>
              <a:xfrm>
                <a:off x="3409950" y="2228850"/>
                <a:ext cx="5372735" cy="2400300"/>
              </a:xfrm>
              <a:prstGeom prst="snip1Rect">
                <a:avLst>
                  <a:gd name="adj" fmla="val 26957"/>
                </a:avLst>
              </a:prstGeom>
              <a:solidFill>
                <a:srgbClr val="FFFFFF"/>
              </a:solidFill>
              <a:ln w="25400">
                <a:solidFill>
                  <a:srgbClr val="5B717E"/>
                </a:solidFill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3145734" name="直接连接符 2"/>
              <p:cNvCxnSpPr/>
              <p:nvPr/>
            </p:nvCxnSpPr>
            <p:spPr>
              <a:xfrm>
                <a:off x="3409950" y="2383155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  <p:cxnSp>
            <p:nvCxnSpPr>
              <p:cNvPr id="3145735" name="直接连接符 3"/>
              <p:cNvCxnSpPr/>
              <p:nvPr/>
            </p:nvCxnSpPr>
            <p:spPr>
              <a:xfrm>
                <a:off x="5695950" y="4490720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</p:grpSp>
        <p:sp>
          <p:nvSpPr>
            <p:cNvPr id="1048593" name="文本框 17"/>
            <p:cNvSpPr txBox="1"/>
            <p:nvPr/>
          </p:nvSpPr>
          <p:spPr>
            <a:xfrm>
              <a:off x="6073" y="3665"/>
              <a:ext cx="7055" cy="348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000">
                  <a:latin typeface="兰米粗楷简体"/>
                  <a:ea typeface="兰米粗楷简体"/>
                </a:rPr>
                <a:t>1.</a:t>
              </a:r>
              <a:r>
                <a:rPr lang="zh-CN" altLang="en-US" sz="4000">
                  <a:latin typeface="兰米粗楷简体"/>
                  <a:ea typeface="兰米粗楷简体"/>
                </a:rPr>
                <a:t>古诗三首</a:t>
              </a:r>
              <a:endParaRPr lang="zh-CN" altLang="en-US" sz="4000">
                <a:latin typeface="兰米粗楷简体"/>
                <a:ea typeface="兰米粗楷简体"/>
              </a:endParaRPr>
            </a:p>
            <a:p>
              <a:endParaRPr lang="zh-CN" altLang="en-US" sz="40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绝 句</a:t>
              </a:r>
              <a:endParaRPr sz="36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[唐]杜甫</a:t>
              </a:r>
              <a:endParaRPr sz="36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迟日江山丽，</a:t>
              </a:r>
              <a:endParaRPr sz="36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春风花草香。</a:t>
              </a:r>
              <a:endParaRPr sz="36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泥融飞燕子，</a:t>
              </a:r>
              <a:endParaRPr sz="36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沙暖睡鸳鸯。</a:t>
              </a:r>
              <a:endParaRPr sz="36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①〔迟日] 春日。</a:t>
              </a:r>
              <a:endParaRPr sz="36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② [泥融】这里指泥土变湿软</a:t>
              </a:r>
              <a:r>
                <a:rPr lang="zh-CN" altLang="en-US">
                  <a:latin typeface="兰米粗楷简体"/>
                  <a:ea typeface="兰米粗楷简体"/>
                </a:rPr>
                <a:t>。</a:t>
              </a:r>
              <a:endParaRPr>
                <a:latin typeface="兰米粗楷简体"/>
                <a:ea typeface="兰米粗楷简体"/>
              </a:endParaRPr>
            </a:p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组合 4" title=""/>
          <p:cNvGrpSpPr/>
          <p:nvPr/>
        </p:nvGrpSpPr>
        <p:grpSpPr>
          <a:xfrm>
            <a:off x="0" y="0"/>
            <a:ext cx="8336280" cy="6781165"/>
            <a:chOff x="5370" y="3510"/>
            <a:chExt cx="8461" cy="3780"/>
          </a:xfrm>
        </p:grpSpPr>
        <p:grpSp>
          <p:nvGrpSpPr>
            <p:cNvPr id="29" name="组合 1"/>
            <p:cNvGrpSpPr/>
            <p:nvPr/>
          </p:nvGrpSpPr>
          <p:grpSpPr>
            <a:xfrm>
              <a:off x="5370" y="3510"/>
              <a:ext cx="8461" cy="3780"/>
              <a:chOff x="3409950" y="2228850"/>
              <a:chExt cx="5372735" cy="2400300"/>
            </a:xfrm>
          </p:grpSpPr>
          <p:sp>
            <p:nvSpPr>
              <p:cNvPr id="1048592" name="剪去单角的矩形 8"/>
              <p:cNvSpPr/>
              <p:nvPr/>
            </p:nvSpPr>
            <p:spPr>
              <a:xfrm>
                <a:off x="3409950" y="2228850"/>
                <a:ext cx="5372735" cy="2400300"/>
              </a:xfrm>
              <a:prstGeom prst="snip1Rect">
                <a:avLst>
                  <a:gd name="adj" fmla="val 26957"/>
                </a:avLst>
              </a:prstGeom>
              <a:solidFill>
                <a:srgbClr val="FFFFFF"/>
              </a:solidFill>
              <a:ln w="25400">
                <a:solidFill>
                  <a:srgbClr val="5B717E"/>
                </a:solidFill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3145734" name="直接连接符 2"/>
              <p:cNvCxnSpPr/>
              <p:nvPr/>
            </p:nvCxnSpPr>
            <p:spPr>
              <a:xfrm>
                <a:off x="3409950" y="2383155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  <p:cxnSp>
            <p:nvCxnSpPr>
              <p:cNvPr id="3145735" name="直接连接符 3"/>
              <p:cNvCxnSpPr/>
              <p:nvPr/>
            </p:nvCxnSpPr>
            <p:spPr>
              <a:xfrm>
                <a:off x="5695950" y="4490720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</p:grpSp>
        <p:sp>
          <p:nvSpPr>
            <p:cNvPr id="1048593" name="文本框 17"/>
            <p:cNvSpPr txBox="1"/>
            <p:nvPr/>
          </p:nvSpPr>
          <p:spPr>
            <a:xfrm>
              <a:off x="6073" y="4694"/>
              <a:ext cx="7055" cy="142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4000">
                  <a:latin typeface="兰米粗楷简体"/>
                  <a:ea typeface="兰米粗楷简体"/>
                </a:rPr>
                <a:t>《绝句》：这首诗描绘了在初春灿烂阳光的照耀下，浣花溪一带明丽和谐的春景，表达了诗人对春天的喜爱。</a:t>
              </a:r>
              <a:endParaRPr>
                <a:latin typeface="兰米粗楷简体"/>
                <a:ea typeface="兰米粗楷简体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4" title=""/>
          <p:cNvGrpSpPr/>
          <p:nvPr/>
        </p:nvGrpSpPr>
        <p:grpSpPr>
          <a:xfrm>
            <a:off x="0" y="-185930"/>
            <a:ext cx="7628294" cy="7005436"/>
            <a:chOff x="5370" y="3510"/>
            <a:chExt cx="8461" cy="3780"/>
          </a:xfrm>
        </p:grpSpPr>
        <p:grpSp>
          <p:nvGrpSpPr>
            <p:cNvPr id="24" name="组合 1"/>
            <p:cNvGrpSpPr/>
            <p:nvPr/>
          </p:nvGrpSpPr>
          <p:grpSpPr>
            <a:xfrm>
              <a:off x="5370" y="3510"/>
              <a:ext cx="8461" cy="3780"/>
              <a:chOff x="3409950" y="2228850"/>
              <a:chExt cx="5372735" cy="2400300"/>
            </a:xfrm>
          </p:grpSpPr>
          <p:sp>
            <p:nvSpPr>
              <p:cNvPr id="1048588" name="剪去单角的矩形 8"/>
              <p:cNvSpPr/>
              <p:nvPr/>
            </p:nvSpPr>
            <p:spPr>
              <a:xfrm>
                <a:off x="3409950" y="2228850"/>
                <a:ext cx="5372735" cy="2400300"/>
              </a:xfrm>
              <a:prstGeom prst="snip1Rect">
                <a:avLst>
                  <a:gd name="adj" fmla="val 26957"/>
                </a:avLst>
              </a:prstGeom>
              <a:solidFill>
                <a:srgbClr val="FFFFFF"/>
              </a:solidFill>
              <a:ln w="25400">
                <a:solidFill>
                  <a:srgbClr val="5B717E"/>
                </a:solidFill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3145730" name="直接连接符 2"/>
              <p:cNvCxnSpPr/>
              <p:nvPr/>
            </p:nvCxnSpPr>
            <p:spPr>
              <a:xfrm>
                <a:off x="3409950" y="2383155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  <p:cxnSp>
            <p:nvCxnSpPr>
              <p:cNvPr id="3145731" name="直接连接符 3"/>
              <p:cNvCxnSpPr/>
              <p:nvPr/>
            </p:nvCxnSpPr>
            <p:spPr>
              <a:xfrm>
                <a:off x="5695950" y="4490720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</p:grpSp>
        <p:sp>
          <p:nvSpPr>
            <p:cNvPr id="1048589" name="文本框 17"/>
            <p:cNvSpPr txBox="1"/>
            <p:nvPr/>
          </p:nvSpPr>
          <p:spPr>
            <a:xfrm>
              <a:off x="6073" y="4370"/>
              <a:ext cx="7055" cy="207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000">
                  <a:latin typeface="兰米粗楷简体"/>
                  <a:ea typeface="兰米粗楷简体"/>
                </a:rPr>
                <a:t>惠崇春江晚景</a:t>
              </a:r>
              <a:endParaRPr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[宋]苏 轼</a:t>
              </a:r>
              <a:endParaRPr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竹外桃花三两枝，</a:t>
              </a:r>
              <a:endParaRPr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春江水暖鸭先知。</a:t>
              </a:r>
              <a:endParaRPr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蒌蒿满地芦芽短，</a:t>
              </a:r>
              <a:endParaRPr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正是河豚欲上时。</a:t>
              </a:r>
              <a:endParaRPr>
                <a:latin typeface="兰米粗楷简体"/>
                <a:ea typeface="兰米粗楷简体"/>
              </a:endParaRPr>
            </a:p>
          </p:txBody>
        </p:sp>
      </p:grpSp>
      <p:grpSp>
        <p:nvGrpSpPr>
          <p:cNvPr id="25" name="组合 4" title=""/>
          <p:cNvGrpSpPr/>
          <p:nvPr/>
        </p:nvGrpSpPr>
        <p:grpSpPr>
          <a:xfrm>
            <a:off x="4848225" y="732155"/>
            <a:ext cx="6316345" cy="6087110"/>
            <a:chOff x="5370" y="3510"/>
            <a:chExt cx="8461" cy="3780"/>
          </a:xfrm>
        </p:grpSpPr>
        <p:grpSp>
          <p:nvGrpSpPr>
            <p:cNvPr id="26" name="组合 1"/>
            <p:cNvGrpSpPr/>
            <p:nvPr/>
          </p:nvGrpSpPr>
          <p:grpSpPr>
            <a:xfrm>
              <a:off x="5370" y="3510"/>
              <a:ext cx="8461" cy="3780"/>
              <a:chOff x="3409950" y="2228850"/>
              <a:chExt cx="5372735" cy="2400300"/>
            </a:xfrm>
          </p:grpSpPr>
          <p:sp>
            <p:nvSpPr>
              <p:cNvPr id="1048590" name="剪去单角的矩形 8"/>
              <p:cNvSpPr/>
              <p:nvPr/>
            </p:nvSpPr>
            <p:spPr>
              <a:xfrm>
                <a:off x="3409950" y="2228850"/>
                <a:ext cx="5372735" cy="2400300"/>
              </a:xfrm>
              <a:prstGeom prst="snip1Rect">
                <a:avLst>
                  <a:gd name="adj" fmla="val 26957"/>
                </a:avLst>
              </a:prstGeom>
              <a:solidFill>
                <a:srgbClr val="FFFFFF"/>
              </a:solidFill>
              <a:ln w="25400">
                <a:solidFill>
                  <a:srgbClr val="5B717E"/>
                </a:solidFill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3145732" name="直接连接符 2"/>
              <p:cNvCxnSpPr/>
              <p:nvPr/>
            </p:nvCxnSpPr>
            <p:spPr>
              <a:xfrm>
                <a:off x="3409950" y="2383155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  <p:cxnSp>
            <p:nvCxnSpPr>
              <p:cNvPr id="3145733" name="直接连接符 3"/>
              <p:cNvCxnSpPr/>
              <p:nvPr/>
            </p:nvCxnSpPr>
            <p:spPr>
              <a:xfrm>
                <a:off x="5695950" y="4490720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</p:grpSp>
        <p:sp>
          <p:nvSpPr>
            <p:cNvPr id="1048591" name="文本框 17"/>
            <p:cNvSpPr txBox="1"/>
            <p:nvPr/>
          </p:nvSpPr>
          <p:spPr>
            <a:xfrm>
              <a:off x="6073" y="3658"/>
              <a:ext cx="7055" cy="3497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000">
                  <a:latin typeface="兰米粗楷简体"/>
                  <a:ea typeface="兰米粗楷简体"/>
                </a:rPr>
                <a:t>①惠崇是北宋名僧，能诗善画。这首诗是苏轼为惠崇的画作《春江晚景》所写的题画诗。</a:t>
              </a:r>
              <a:endParaRPr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②〔芦芽】芦苇的嫩芽。</a:t>
              </a:r>
              <a:endParaRPr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③〔河豚]一种肉味鲜美的鱼，有毒性。</a:t>
              </a:r>
              <a:endParaRPr>
                <a:latin typeface="兰米粗楷简体"/>
                <a:ea typeface="兰米粗楷简体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组合 4" title=""/>
          <p:cNvGrpSpPr/>
          <p:nvPr/>
        </p:nvGrpSpPr>
        <p:grpSpPr>
          <a:xfrm>
            <a:off x="0" y="0"/>
            <a:ext cx="8336280" cy="6781165"/>
            <a:chOff x="5370" y="3510"/>
            <a:chExt cx="8461" cy="3780"/>
          </a:xfrm>
        </p:grpSpPr>
        <p:grpSp>
          <p:nvGrpSpPr>
            <p:cNvPr id="29" name="组合 1"/>
            <p:cNvGrpSpPr/>
            <p:nvPr/>
          </p:nvGrpSpPr>
          <p:grpSpPr>
            <a:xfrm>
              <a:off x="5370" y="3510"/>
              <a:ext cx="8461" cy="3780"/>
              <a:chOff x="3409950" y="2228850"/>
              <a:chExt cx="5372735" cy="2400300"/>
            </a:xfrm>
          </p:grpSpPr>
          <p:sp>
            <p:nvSpPr>
              <p:cNvPr id="1048592" name="剪去单角的矩形 8"/>
              <p:cNvSpPr/>
              <p:nvPr/>
            </p:nvSpPr>
            <p:spPr>
              <a:xfrm>
                <a:off x="3409950" y="2228850"/>
                <a:ext cx="5372735" cy="2400300"/>
              </a:xfrm>
              <a:prstGeom prst="snip1Rect">
                <a:avLst>
                  <a:gd name="adj" fmla="val 26957"/>
                </a:avLst>
              </a:prstGeom>
              <a:solidFill>
                <a:srgbClr val="FFFFFF"/>
              </a:solidFill>
              <a:ln w="25400">
                <a:solidFill>
                  <a:srgbClr val="5B717E"/>
                </a:solidFill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3145734" name="直接连接符 2"/>
              <p:cNvCxnSpPr/>
              <p:nvPr/>
            </p:nvCxnSpPr>
            <p:spPr>
              <a:xfrm>
                <a:off x="3409950" y="2383155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  <p:cxnSp>
            <p:nvCxnSpPr>
              <p:cNvPr id="3145735" name="直接连接符 3"/>
              <p:cNvCxnSpPr/>
              <p:nvPr/>
            </p:nvCxnSpPr>
            <p:spPr>
              <a:xfrm>
                <a:off x="5695950" y="4490720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</p:grpSp>
        <p:sp>
          <p:nvSpPr>
            <p:cNvPr id="1048593" name="文本框 17"/>
            <p:cNvSpPr txBox="1"/>
            <p:nvPr/>
          </p:nvSpPr>
          <p:spPr>
            <a:xfrm>
              <a:off x="6073" y="4694"/>
              <a:ext cx="7055" cy="142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4000">
                  <a:latin typeface="兰米粗楷简体"/>
                  <a:ea typeface="兰米粗楷简体"/>
                </a:rPr>
                <a:t>《惠崇春江晚景》：这首诗是苏轼为惠崇的画作所写的题画诗，再现了画中的江南早春景色</a:t>
              </a:r>
              <a:endParaRPr sz="4000">
                <a:latin typeface="兰米粗楷简体"/>
                <a:ea typeface="兰米粗楷简体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9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4" title=""/>
          <p:cNvGrpSpPr/>
          <p:nvPr/>
        </p:nvGrpSpPr>
        <p:grpSpPr>
          <a:xfrm>
            <a:off x="0" y="0"/>
            <a:ext cx="9747250" cy="6781165"/>
            <a:chOff x="5370" y="3510"/>
            <a:chExt cx="8461" cy="3780"/>
          </a:xfrm>
        </p:grpSpPr>
        <p:grpSp>
          <p:nvGrpSpPr>
            <p:cNvPr id="21" name="组合 1"/>
            <p:cNvGrpSpPr/>
            <p:nvPr/>
          </p:nvGrpSpPr>
          <p:grpSpPr>
            <a:xfrm>
              <a:off x="5370" y="3510"/>
              <a:ext cx="8461" cy="3780"/>
              <a:chOff x="3409950" y="2228850"/>
              <a:chExt cx="5372735" cy="2400300"/>
            </a:xfrm>
          </p:grpSpPr>
          <p:sp>
            <p:nvSpPr>
              <p:cNvPr id="1048586" name="剪去单角的矩形 8"/>
              <p:cNvSpPr/>
              <p:nvPr/>
            </p:nvSpPr>
            <p:spPr>
              <a:xfrm>
                <a:off x="3409950" y="2228850"/>
                <a:ext cx="5372735" cy="2400300"/>
              </a:xfrm>
              <a:prstGeom prst="snip1Rect">
                <a:avLst>
                  <a:gd name="adj" fmla="val 26957"/>
                </a:avLst>
              </a:prstGeom>
              <a:solidFill>
                <a:srgbClr val="FFFFFF"/>
              </a:solidFill>
              <a:ln w="25400">
                <a:solidFill>
                  <a:srgbClr val="5B717E"/>
                </a:solidFill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3145728" name="直接连接符 2"/>
              <p:cNvCxnSpPr/>
              <p:nvPr/>
            </p:nvCxnSpPr>
            <p:spPr>
              <a:xfrm>
                <a:off x="3409950" y="2383155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  <p:cxnSp>
            <p:nvCxnSpPr>
              <p:cNvPr id="3145729" name="直接连接符 3"/>
              <p:cNvCxnSpPr/>
              <p:nvPr/>
            </p:nvCxnSpPr>
            <p:spPr>
              <a:xfrm>
                <a:off x="5695950" y="4490720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</p:grpSp>
        <p:sp>
          <p:nvSpPr>
            <p:cNvPr id="1048587" name="文本框 17"/>
            <p:cNvSpPr txBox="1"/>
            <p:nvPr/>
          </p:nvSpPr>
          <p:spPr>
            <a:xfrm>
              <a:off x="6073" y="3931"/>
              <a:ext cx="7055" cy="295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000">
                  <a:latin typeface="兰米粗楷简体"/>
                  <a:ea typeface="兰米粗楷简体"/>
                </a:rPr>
                <a:t>三衢道中</a:t>
              </a:r>
              <a:endParaRPr>
                <a:latin typeface="兰米粗楷简体"/>
                <a:ea typeface="兰米粗楷简体"/>
              </a:endParaRPr>
            </a:p>
            <a:p>
              <a:r>
                <a:rPr lang="en-US" altLang="en-US" sz="4000">
                  <a:latin typeface="兰米粗楷简体"/>
                  <a:ea typeface="兰米粗楷简体"/>
                </a:rPr>
                <a:t>[宋]曾 几</a:t>
              </a:r>
              <a:endParaRPr>
                <a:latin typeface="兰米粗楷简体"/>
                <a:ea typeface="兰米粗楷简体"/>
              </a:endParaRPr>
            </a:p>
            <a:p>
              <a:r>
                <a:rPr lang="en-US" altLang="en-US" sz="4000">
                  <a:latin typeface="兰米粗楷简体"/>
                  <a:ea typeface="兰米粗楷简体"/>
                </a:rPr>
                <a:t>梅子黄时日日晴，小溪泛尽却山行。绿阴不减来时路，添得黄鹂四五声。</a:t>
              </a:r>
              <a:endParaRPr>
                <a:latin typeface="兰米粗楷简体"/>
                <a:ea typeface="兰米粗楷简体"/>
              </a:endParaRPr>
            </a:p>
            <a:p>
              <a:endParaRPr>
                <a:latin typeface="兰米粗楷简体"/>
                <a:ea typeface="兰米粗楷简体"/>
              </a:endParaRPr>
            </a:p>
            <a:p>
              <a:r>
                <a:rPr lang="en-US" altLang="en-US" sz="4000">
                  <a:latin typeface="兰米粗楷简体"/>
                  <a:ea typeface="兰米粗楷简体"/>
                </a:rPr>
                <a:t>[三衢] 地名，在今浙江衢州一带。</a:t>
              </a:r>
              <a:endParaRPr>
                <a:latin typeface="兰米粗楷简体"/>
                <a:ea typeface="兰米粗楷简体"/>
              </a:endParaRPr>
            </a:p>
            <a:p>
              <a:r>
                <a:rPr lang="en-US" altLang="en-US" sz="4000">
                  <a:latin typeface="兰米粗楷简体"/>
                  <a:ea typeface="兰米粗楷简体"/>
                </a:rPr>
                <a:t>[小溪泛尽] 乘小船到小溪的尽头。</a:t>
              </a:r>
              <a:endParaRPr>
                <a:latin typeface="兰米粗楷简体"/>
                <a:ea typeface="兰米粗楷简体"/>
              </a:endParaRPr>
            </a:p>
            <a:p>
              <a:r>
                <a:rPr lang="en-US" altLang="en-US" sz="4000">
                  <a:latin typeface="兰米粗楷简体"/>
                  <a:ea typeface="兰米粗楷简体"/>
                </a:rPr>
                <a:t>[却] 再，又。[阴] 树荫。</a:t>
              </a:r>
              <a:endParaRPr>
                <a:latin typeface="兰米粗楷简体"/>
                <a:ea typeface="兰米粗楷简体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组合 4" title=""/>
          <p:cNvGrpSpPr/>
          <p:nvPr/>
        </p:nvGrpSpPr>
        <p:grpSpPr>
          <a:xfrm>
            <a:off x="0" y="0"/>
            <a:ext cx="8336280" cy="6781165"/>
            <a:chOff x="5370" y="3510"/>
            <a:chExt cx="8461" cy="3780"/>
          </a:xfrm>
        </p:grpSpPr>
        <p:grpSp>
          <p:nvGrpSpPr>
            <p:cNvPr id="29" name="组合 1"/>
            <p:cNvGrpSpPr/>
            <p:nvPr/>
          </p:nvGrpSpPr>
          <p:grpSpPr>
            <a:xfrm>
              <a:off x="5370" y="3510"/>
              <a:ext cx="8461" cy="3780"/>
              <a:chOff x="3409950" y="2228850"/>
              <a:chExt cx="5372735" cy="2400300"/>
            </a:xfrm>
          </p:grpSpPr>
          <p:sp>
            <p:nvSpPr>
              <p:cNvPr id="1048592" name="剪去单角的矩形 8"/>
              <p:cNvSpPr/>
              <p:nvPr/>
            </p:nvSpPr>
            <p:spPr>
              <a:xfrm>
                <a:off x="3409950" y="2228850"/>
                <a:ext cx="5372735" cy="2400300"/>
              </a:xfrm>
              <a:prstGeom prst="snip1Rect">
                <a:avLst>
                  <a:gd name="adj" fmla="val 26957"/>
                </a:avLst>
              </a:prstGeom>
              <a:solidFill>
                <a:srgbClr val="FFFFFF"/>
              </a:solidFill>
              <a:ln w="25400">
                <a:solidFill>
                  <a:srgbClr val="5B717E"/>
                </a:solidFill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3145734" name="直接连接符 2"/>
              <p:cNvCxnSpPr/>
              <p:nvPr/>
            </p:nvCxnSpPr>
            <p:spPr>
              <a:xfrm>
                <a:off x="3409950" y="2383155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  <p:cxnSp>
            <p:nvCxnSpPr>
              <p:cNvPr id="3145735" name="直接连接符 3"/>
              <p:cNvCxnSpPr/>
              <p:nvPr/>
            </p:nvCxnSpPr>
            <p:spPr>
              <a:xfrm>
                <a:off x="5695950" y="4490720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</p:grpSp>
        <p:sp>
          <p:nvSpPr>
            <p:cNvPr id="1048593" name="文本框 17"/>
            <p:cNvSpPr txBox="1"/>
            <p:nvPr/>
          </p:nvSpPr>
          <p:spPr>
            <a:xfrm>
              <a:off x="6073" y="4694"/>
              <a:ext cx="7055" cy="142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4000">
                  <a:latin typeface="兰米粗楷简体"/>
                  <a:ea typeface="兰米粗楷简体"/>
                </a:rPr>
                <a:t>《三衢道中》：这首诗描写了梅子成熟时节诗人游三衢山的见闻感受，展现了浙西山区明媚清丽的风光。</a:t>
              </a:r>
              <a:endParaRPr sz="4000">
                <a:latin typeface="兰米粗楷简体"/>
                <a:ea typeface="兰米粗楷简体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组合 4" title=""/>
          <p:cNvGrpSpPr/>
          <p:nvPr/>
        </p:nvGrpSpPr>
        <p:grpSpPr>
          <a:xfrm>
            <a:off x="0" y="-493352"/>
            <a:ext cx="9745980" cy="7293610"/>
            <a:chOff x="5370" y="3518"/>
            <a:chExt cx="8461" cy="3786"/>
          </a:xfrm>
        </p:grpSpPr>
        <p:grpSp>
          <p:nvGrpSpPr>
            <p:cNvPr id="29" name="组合 1"/>
            <p:cNvGrpSpPr/>
            <p:nvPr/>
          </p:nvGrpSpPr>
          <p:grpSpPr>
            <a:xfrm>
              <a:off x="5370" y="3753"/>
              <a:ext cx="8461" cy="3537"/>
              <a:chOff x="3409950" y="2383155"/>
              <a:chExt cx="5372735" cy="2246000"/>
            </a:xfrm>
          </p:grpSpPr>
          <p:sp>
            <p:nvSpPr>
              <p:cNvPr id="1048592" name="剪去单角的矩形 8"/>
              <p:cNvSpPr/>
              <p:nvPr/>
            </p:nvSpPr>
            <p:spPr>
              <a:xfrm>
                <a:off x="3409950" y="2383266"/>
                <a:ext cx="5372735" cy="2245889"/>
              </a:xfrm>
              <a:prstGeom prst="snip1Rect">
                <a:avLst>
                  <a:gd name="adj" fmla="val 26957"/>
                </a:avLst>
              </a:prstGeom>
              <a:solidFill>
                <a:srgbClr val="FFFFFF"/>
              </a:solidFill>
              <a:ln w="25400">
                <a:solidFill>
                  <a:srgbClr val="5B717E"/>
                </a:solidFill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3145734" name="直接连接符 2"/>
              <p:cNvCxnSpPr/>
              <p:nvPr/>
            </p:nvCxnSpPr>
            <p:spPr>
              <a:xfrm>
                <a:off x="3409950" y="2383155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</p:grpSp>
        <p:sp>
          <p:nvSpPr>
            <p:cNvPr id="1048593" name="文本框 17"/>
            <p:cNvSpPr txBox="1"/>
            <p:nvPr/>
          </p:nvSpPr>
          <p:spPr>
            <a:xfrm>
              <a:off x="6073" y="3518"/>
              <a:ext cx="7448" cy="378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凑：凑合  凑近  拼凑  凑巧  凑数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拂：吹拂  飘拂  拂袖  春风拂面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集：赶集  集市  集合  集中  集思广益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聚：聚拢  聚合  欢聚  物以类聚形：形成  形势  形状  形体  喜形于色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掠：掠过  掠取  掠夺  浮光掠影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偶：偶尔  偶然  木偶  偶像  无独有偶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尔：偶尔  尔辈  出尔反尔  卓尔不群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沾：沾湿  沾染  沾光  沾沾自喜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倦：疲倦  倦怠  厌倦  困倦  诲人不倦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纤：纤细  纤弱  纤小  纤维  纤尘不染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痕：痕迹  泪痕  伤痕  水痕  伤痕累累</a:t>
              </a:r>
              <a:endParaRPr lang="zh-CN" sz="3600">
                <a:latin typeface="兰米粗楷简体"/>
                <a:ea typeface="兰米粗楷简体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9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4" title=""/>
          <p:cNvGrpSpPr/>
          <p:nvPr/>
        </p:nvGrpSpPr>
        <p:grpSpPr>
          <a:xfrm>
            <a:off x="1152" y="1289857"/>
            <a:ext cx="12191839" cy="4023850"/>
            <a:chOff x="5371" y="4229"/>
            <a:chExt cx="10583" cy="2243"/>
          </a:xfrm>
        </p:grpSpPr>
        <p:sp>
          <p:nvSpPr>
            <p:cNvPr id="1048586" name="剪去单角的矩形 8"/>
            <p:cNvSpPr/>
            <p:nvPr/>
          </p:nvSpPr>
          <p:spPr>
            <a:xfrm>
              <a:off x="5371" y="4229"/>
              <a:ext cx="10516" cy="1706"/>
            </a:xfrm>
            <a:prstGeom prst="snip1Rect">
              <a:avLst>
                <a:gd name="adj" fmla="val 26957"/>
              </a:avLst>
            </a:prstGeom>
            <a:solidFill>
              <a:srgbClr val="FFFFFF"/>
            </a:solidFill>
            <a:ln w="25400">
              <a:solidFill>
                <a:srgbClr val="5B717E"/>
              </a:solidFill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587" name="文本框 17"/>
            <p:cNvSpPr txBox="1"/>
            <p:nvPr/>
          </p:nvSpPr>
          <p:spPr>
            <a:xfrm>
              <a:off x="5476" y="4230"/>
              <a:ext cx="10478" cy="2242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sz="4000">
                <a:latin typeface="兰米粗楷简体"/>
                <a:ea typeface="兰米粗楷简体"/>
              </a:endParaRPr>
            </a:p>
            <a:p>
              <a:pPr algn="ctr"/>
              <a:r>
                <a:rPr lang="en-US" altLang="zh-CN" sz="4000">
                  <a:latin typeface="兰米粗楷简体"/>
                  <a:ea typeface="兰米粗楷简体"/>
                </a:rPr>
                <a:t>2.</a:t>
              </a:r>
              <a:r>
                <a:rPr lang="zh-CN" sz="4000">
                  <a:latin typeface="兰米粗楷简体"/>
                  <a:ea typeface="兰米粗楷简体"/>
                </a:rPr>
                <a:t>燕子</a:t>
              </a:r>
              <a:r>
                <a:rPr lang="en-US" altLang="zh-CN" sz="4000">
                  <a:latin typeface="兰米粗楷简体"/>
                  <a:ea typeface="兰米粗楷简体"/>
                </a:rPr>
                <a:t>  </a:t>
              </a:r>
              <a:r>
                <a:rPr lang="zh-CN" sz="4000">
                  <a:latin typeface="兰米粗楷简体"/>
                  <a:ea typeface="兰米粗楷简体"/>
                </a:rPr>
                <a:t>郑振铎</a:t>
              </a:r>
              <a:endParaRPr lang="zh-CN" sz="4000">
                <a:latin typeface="兰米粗楷简体"/>
                <a:ea typeface="兰米粗楷简体"/>
              </a:endParaRPr>
            </a:p>
            <a:p>
              <a:r>
                <a:rPr lang="en-US" altLang="en-US" sz="4000">
                  <a:latin typeface="兰米粗楷简体"/>
                  <a:ea typeface="兰米粗楷简体"/>
                </a:rPr>
                <a:t>一身乌黑的羽毛，</a:t>
              </a:r>
              <a:endParaRPr lang="en-US" altLang="en-US" sz="4000">
                <a:latin typeface="兰米粗楷简体"/>
                <a:ea typeface="兰米粗楷简体"/>
              </a:endParaRPr>
            </a:p>
            <a:p>
              <a:r>
                <a:rPr lang="en-US" altLang="en-US" sz="4000">
                  <a:latin typeface="兰米粗楷简体"/>
                  <a:ea typeface="兰米粗楷简体"/>
                </a:rPr>
                <a:t>一对轻快有力的翅膀，</a:t>
              </a:r>
              <a:endParaRPr lang="en-US" altLang="en-US" sz="4000">
                <a:latin typeface="兰米粗楷简体"/>
                <a:ea typeface="兰米粗楷简体"/>
              </a:endParaRPr>
            </a:p>
            <a:p>
              <a:r>
                <a:rPr lang="en-US" altLang="en-US" sz="4000">
                  <a:latin typeface="兰米粗楷简体"/>
                  <a:ea typeface="兰米粗楷简体"/>
                </a:rPr>
                <a:t>加上剪刀似的尾巴，凑成了那样可爱的活泼的小燕子。</a:t>
              </a:r>
              <a:endParaRPr lang="en-US" altLang="en-US" sz="4000">
                <a:latin typeface="兰米粗楷简体"/>
                <a:ea typeface="兰米粗楷简体"/>
              </a:endParaRPr>
            </a:p>
            <a:p>
              <a:endParaRPr lang="en-US" altLang="en-US" sz="4000">
                <a:latin typeface="兰米粗楷简体"/>
                <a:ea typeface="兰米粗楷简体"/>
              </a:endParaRPr>
            </a:p>
            <a:p>
              <a:endParaRPr lang="en-US" altLang="en-US" sz="4000">
                <a:latin typeface="兰米粗楷简体"/>
                <a:ea typeface="兰米粗楷简体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9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4" title=""/>
          <p:cNvGrpSpPr/>
          <p:nvPr/>
        </p:nvGrpSpPr>
        <p:grpSpPr>
          <a:xfrm>
            <a:off x="0" y="0"/>
            <a:ext cx="10638914" cy="6781165"/>
            <a:chOff x="5370" y="3510"/>
            <a:chExt cx="9235" cy="3780"/>
          </a:xfrm>
        </p:grpSpPr>
        <p:grpSp>
          <p:nvGrpSpPr>
            <p:cNvPr id="21" name="组合 1"/>
            <p:cNvGrpSpPr/>
            <p:nvPr/>
          </p:nvGrpSpPr>
          <p:grpSpPr>
            <a:xfrm>
              <a:off x="5370" y="3510"/>
              <a:ext cx="9234" cy="3780"/>
              <a:chOff x="3409950" y="2228850"/>
              <a:chExt cx="5863806" cy="2400300"/>
            </a:xfrm>
          </p:grpSpPr>
          <p:sp>
            <p:nvSpPr>
              <p:cNvPr id="1048586" name="剪去单角的矩形 8"/>
              <p:cNvSpPr/>
              <p:nvPr/>
            </p:nvSpPr>
            <p:spPr>
              <a:xfrm>
                <a:off x="3409950" y="2228850"/>
                <a:ext cx="5863806" cy="2400300"/>
              </a:xfrm>
              <a:prstGeom prst="snip1Rect">
                <a:avLst>
                  <a:gd name="adj" fmla="val 26957"/>
                </a:avLst>
              </a:prstGeom>
              <a:solidFill>
                <a:srgbClr val="FFFFFF"/>
              </a:solidFill>
              <a:ln w="25400">
                <a:solidFill>
                  <a:srgbClr val="5B717E"/>
                </a:solidFill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3145728" name="直接连接符 2"/>
              <p:cNvCxnSpPr/>
              <p:nvPr/>
            </p:nvCxnSpPr>
            <p:spPr>
              <a:xfrm>
                <a:off x="3409950" y="2383155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  <p:cxnSp>
            <p:nvCxnSpPr>
              <p:cNvPr id="3145729" name="直接连接符 3"/>
              <p:cNvCxnSpPr/>
              <p:nvPr/>
            </p:nvCxnSpPr>
            <p:spPr>
              <a:xfrm>
                <a:off x="5695950" y="4490720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</p:grpSp>
        <p:sp>
          <p:nvSpPr>
            <p:cNvPr id="1048587" name="文本框 17"/>
            <p:cNvSpPr txBox="1"/>
            <p:nvPr/>
          </p:nvSpPr>
          <p:spPr>
            <a:xfrm>
              <a:off x="5459" y="4016"/>
              <a:ext cx="9146" cy="279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000">
                  <a:latin typeface="兰米粗楷简体"/>
                  <a:ea typeface="兰米粗楷简体"/>
                </a:rPr>
                <a:t>二三月的春日里，轻风微微地吹拂着，</a:t>
              </a:r>
              <a:endParaRPr lang="zh-CN" altLang="en-US" sz="40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如毛的细雨由天上洒落着，千条万条的柔柳，红的黄的白的花，青的草，绿的叶，</a:t>
              </a:r>
              <a:endParaRPr lang="zh-CN" altLang="en-US" sz="40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都像赶集似的聚拢来，形成了烂漫无比的春天。</a:t>
              </a:r>
              <a:endParaRPr lang="zh-CN" altLang="en-US" sz="4000">
                <a:latin typeface="兰米粗楷简体"/>
                <a:ea typeface="兰米粗楷简体"/>
              </a:endParaRPr>
            </a:p>
            <a:p>
              <a:endParaRPr lang="zh-CN" altLang="en-US" sz="40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这时候，那些小燕子，那么伶俐可爱的小燕子，也由南方飞来，加入了这光彩夺目的图画中，为春光平添了许多生趣。</a:t>
              </a:r>
              <a:endParaRPr lang="zh-CN" altLang="en-US" sz="4000">
                <a:latin typeface="兰米粗楷简体"/>
                <a:ea typeface="兰米粗楷简体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9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4" title=""/>
          <p:cNvGrpSpPr/>
          <p:nvPr/>
        </p:nvGrpSpPr>
        <p:grpSpPr>
          <a:xfrm>
            <a:off x="0" y="435932"/>
            <a:ext cx="9747250" cy="5954150"/>
            <a:chOff x="5370" y="3753"/>
            <a:chExt cx="8461" cy="3319"/>
          </a:xfrm>
        </p:grpSpPr>
        <p:grpSp>
          <p:nvGrpSpPr>
            <p:cNvPr id="21" name="组合 1"/>
            <p:cNvGrpSpPr/>
            <p:nvPr/>
          </p:nvGrpSpPr>
          <p:grpSpPr>
            <a:xfrm>
              <a:off x="5370" y="3753"/>
              <a:ext cx="8461" cy="3319"/>
              <a:chOff x="3409950" y="2383155"/>
              <a:chExt cx="5372735" cy="2107565"/>
            </a:xfrm>
          </p:grpSpPr>
          <p:sp>
            <p:nvSpPr>
              <p:cNvPr id="1048586" name="剪去单角的矩形 8"/>
              <p:cNvSpPr/>
              <p:nvPr/>
            </p:nvSpPr>
            <p:spPr>
              <a:xfrm>
                <a:off x="3409950" y="2870114"/>
                <a:ext cx="5372735" cy="1072819"/>
              </a:xfrm>
              <a:prstGeom prst="snip1Rect">
                <a:avLst>
                  <a:gd name="adj" fmla="val 26957"/>
                </a:avLst>
              </a:prstGeom>
              <a:solidFill>
                <a:srgbClr val="FFFFFF"/>
              </a:solidFill>
              <a:ln w="25400">
                <a:solidFill>
                  <a:srgbClr val="5B717E"/>
                </a:solidFill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3145728" name="直接连接符 2"/>
              <p:cNvCxnSpPr/>
              <p:nvPr/>
            </p:nvCxnSpPr>
            <p:spPr>
              <a:xfrm>
                <a:off x="3409950" y="2383155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  <p:cxnSp>
            <p:nvCxnSpPr>
              <p:cNvPr id="3145729" name="直接连接符 3"/>
              <p:cNvCxnSpPr/>
              <p:nvPr/>
            </p:nvCxnSpPr>
            <p:spPr>
              <a:xfrm>
                <a:off x="5695950" y="4490720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</p:grpSp>
        <p:sp>
          <p:nvSpPr>
            <p:cNvPr id="1048587" name="文本框 17"/>
            <p:cNvSpPr txBox="1"/>
            <p:nvPr/>
          </p:nvSpPr>
          <p:spPr>
            <a:xfrm>
              <a:off x="5753" y="4694"/>
              <a:ext cx="7895" cy="142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000">
                  <a:latin typeface="兰米粗楷简体"/>
                  <a:ea typeface="兰米粗楷简体"/>
                </a:rPr>
                <a:t>小燕子带了它那双剪刀似的尾巴，</a:t>
              </a:r>
              <a:endParaRPr lang="zh-CN" altLang="en-US" sz="40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在阳光满地时，斜飞于旷亮无比的天空，叽的一声，已由这边的稻田上，</a:t>
              </a:r>
              <a:endParaRPr lang="zh-CN" altLang="en-US" sz="40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飞到了那边的高柳下了。</a:t>
              </a:r>
              <a:endParaRPr lang="zh-CN" altLang="en-US" sz="4000">
                <a:latin typeface="兰米粗楷简体"/>
                <a:ea typeface="兰米粗楷简体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9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4" title=""/>
          <p:cNvGrpSpPr/>
          <p:nvPr/>
        </p:nvGrpSpPr>
        <p:grpSpPr>
          <a:xfrm>
            <a:off x="0" y="-30480"/>
            <a:ext cx="11027411" cy="6888186"/>
            <a:chOff x="5370" y="3493"/>
            <a:chExt cx="9678" cy="3839"/>
          </a:xfrm>
        </p:grpSpPr>
        <p:grpSp>
          <p:nvGrpSpPr>
            <p:cNvPr id="21" name="组合 1"/>
            <p:cNvGrpSpPr/>
            <p:nvPr/>
          </p:nvGrpSpPr>
          <p:grpSpPr>
            <a:xfrm>
              <a:off x="5370" y="3510"/>
              <a:ext cx="9678" cy="3822"/>
              <a:chOff x="3409950" y="2228964"/>
              <a:chExt cx="6145223" cy="2427168"/>
            </a:xfrm>
          </p:grpSpPr>
          <p:sp>
            <p:nvSpPr>
              <p:cNvPr id="1048586" name="剪去单角的矩形 8"/>
              <p:cNvSpPr/>
              <p:nvPr/>
            </p:nvSpPr>
            <p:spPr>
              <a:xfrm>
                <a:off x="3409950" y="2228964"/>
                <a:ext cx="6145223" cy="2427168"/>
              </a:xfrm>
              <a:prstGeom prst="snip1Rect">
                <a:avLst>
                  <a:gd name="adj" fmla="val 26957"/>
                </a:avLst>
              </a:prstGeom>
              <a:solidFill>
                <a:srgbClr val="FFFFFF"/>
              </a:solidFill>
              <a:ln w="25400">
                <a:solidFill>
                  <a:srgbClr val="5B717E"/>
                </a:solidFill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3145729" name="直接连接符 3"/>
              <p:cNvCxnSpPr/>
              <p:nvPr/>
            </p:nvCxnSpPr>
            <p:spPr>
              <a:xfrm>
                <a:off x="5695950" y="4490720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</p:grpSp>
        <p:sp>
          <p:nvSpPr>
            <p:cNvPr id="1048587" name="文本框 17"/>
            <p:cNvSpPr txBox="1"/>
            <p:nvPr/>
          </p:nvSpPr>
          <p:spPr>
            <a:xfrm>
              <a:off x="5421" y="3493"/>
              <a:ext cx="8226" cy="3825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000">
                  <a:latin typeface="兰米粗楷简体"/>
                  <a:ea typeface="兰米粗楷简体"/>
                </a:rPr>
                <a:t>仿写①：一身雪白的绒毛，一对可爱又灵敏的耳朵，加上圆球似的尾巴，凑成了那样可爱的活泼的小兔子。</a:t>
              </a:r>
              <a:endParaRPr lang="zh-CN" altLang="en-US" sz="4000">
                <a:latin typeface="兰米粗楷简体"/>
                <a:ea typeface="兰米粗楷简体"/>
              </a:endParaRPr>
            </a:p>
            <a:p>
              <a:endParaRPr lang="zh-CN" altLang="en-US" sz="40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仿写②：一身洁白的羽毛，一对轻盈的翅膀，加上红褐色的小尖嘴，凑成了这样高贵的美丽的小白鸽。</a:t>
              </a:r>
              <a:endParaRPr lang="zh-CN" altLang="en-US" sz="4000">
                <a:latin typeface="兰米粗楷简体"/>
                <a:ea typeface="兰米粗楷简体"/>
              </a:endParaRPr>
            </a:p>
            <a:p>
              <a:endParaRPr lang="zh-CN" altLang="en-US" sz="40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仿写③：一身棕色的皮毛，四条细长的腿，加上左顾右盼的小脑袋，凑成了那样调皮的可爱的小狗。</a:t>
              </a:r>
              <a:endParaRPr lang="zh-CN" altLang="en-US" sz="4000">
                <a:latin typeface="兰米粗楷简体"/>
                <a:ea typeface="兰米粗楷简体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组合 4" title=""/>
          <p:cNvGrpSpPr/>
          <p:nvPr/>
        </p:nvGrpSpPr>
        <p:grpSpPr>
          <a:xfrm>
            <a:off x="0" y="0"/>
            <a:ext cx="8336280" cy="6781165"/>
            <a:chOff x="5370" y="3510"/>
            <a:chExt cx="8461" cy="3780"/>
          </a:xfrm>
        </p:grpSpPr>
        <p:grpSp>
          <p:nvGrpSpPr>
            <p:cNvPr id="29" name="组合 1"/>
            <p:cNvGrpSpPr/>
            <p:nvPr/>
          </p:nvGrpSpPr>
          <p:grpSpPr>
            <a:xfrm>
              <a:off x="5370" y="3510"/>
              <a:ext cx="8461" cy="3780"/>
              <a:chOff x="3409950" y="2228850"/>
              <a:chExt cx="5372735" cy="2400300"/>
            </a:xfrm>
          </p:grpSpPr>
          <p:sp>
            <p:nvSpPr>
              <p:cNvPr id="1048592" name="剪去单角的矩形 8"/>
              <p:cNvSpPr/>
              <p:nvPr/>
            </p:nvSpPr>
            <p:spPr>
              <a:xfrm>
                <a:off x="3409950" y="2228850"/>
                <a:ext cx="5372735" cy="2400300"/>
              </a:xfrm>
              <a:prstGeom prst="snip1Rect">
                <a:avLst>
                  <a:gd name="adj" fmla="val 26957"/>
                </a:avLst>
              </a:prstGeom>
              <a:solidFill>
                <a:srgbClr val="FFFFFF"/>
              </a:solidFill>
              <a:ln w="25400">
                <a:solidFill>
                  <a:srgbClr val="5B717E"/>
                </a:solidFill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3145734" name="直接连接符 2"/>
              <p:cNvCxnSpPr/>
              <p:nvPr/>
            </p:nvCxnSpPr>
            <p:spPr>
              <a:xfrm>
                <a:off x="3409950" y="2383155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  <p:cxnSp>
            <p:nvCxnSpPr>
              <p:cNvPr id="3145735" name="直接连接符 3"/>
              <p:cNvCxnSpPr/>
              <p:nvPr/>
            </p:nvCxnSpPr>
            <p:spPr>
              <a:xfrm>
                <a:off x="5695950" y="4490720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</p:grpSp>
        <p:sp>
          <p:nvSpPr>
            <p:cNvPr id="1048593" name="文本框 17"/>
            <p:cNvSpPr txBox="1"/>
            <p:nvPr/>
          </p:nvSpPr>
          <p:spPr>
            <a:xfrm>
              <a:off x="6073" y="4180"/>
              <a:ext cx="7055" cy="245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4000">
                  <a:latin typeface="兰米粗楷简体"/>
                  <a:ea typeface="兰米粗楷简体"/>
                </a:rPr>
                <a:t>《</a:t>
              </a:r>
              <a:r>
                <a:rPr lang="zh-CN" sz="4000">
                  <a:latin typeface="兰米粗楷简体"/>
                  <a:ea typeface="兰米粗楷简体"/>
                </a:rPr>
                <a:t>燕子</a:t>
              </a:r>
              <a:r>
                <a:rPr sz="4000">
                  <a:latin typeface="兰米粗楷简体"/>
                  <a:ea typeface="兰米粗楷简体"/>
                </a:rPr>
                <a:t>》：课文以灿漫无比的春天为背景，描写了燕子的外形以及飞行、休憩的姿态，字里行间流露出作者对燕子的喜爱之情，也表达了作者对光彩夺目的春天的热爱之情。</a:t>
              </a:r>
              <a:endParaRPr sz="4000">
                <a:latin typeface="兰米粗楷简体"/>
                <a:ea typeface="兰米粗楷简体"/>
              </a:endParaRPr>
            </a:p>
            <a:p>
              <a:endParaRPr sz="4000">
                <a:latin typeface="兰米粗楷简体"/>
                <a:ea typeface="兰米粗楷简体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组合 4" title=""/>
          <p:cNvGrpSpPr/>
          <p:nvPr/>
        </p:nvGrpSpPr>
        <p:grpSpPr>
          <a:xfrm>
            <a:off x="0" y="-497205"/>
            <a:ext cx="9745980" cy="7293610"/>
            <a:chOff x="5370" y="3516"/>
            <a:chExt cx="8461" cy="3786"/>
          </a:xfrm>
        </p:grpSpPr>
        <p:grpSp>
          <p:nvGrpSpPr>
            <p:cNvPr id="29" name="组合 1"/>
            <p:cNvGrpSpPr/>
            <p:nvPr/>
          </p:nvGrpSpPr>
          <p:grpSpPr>
            <a:xfrm>
              <a:off x="5370" y="3753"/>
              <a:ext cx="8461" cy="3537"/>
              <a:chOff x="3409950" y="2383155"/>
              <a:chExt cx="5372735" cy="2246000"/>
            </a:xfrm>
          </p:grpSpPr>
          <p:sp>
            <p:nvSpPr>
              <p:cNvPr id="1048592" name="剪去单角的矩形 8"/>
              <p:cNvSpPr/>
              <p:nvPr/>
            </p:nvSpPr>
            <p:spPr>
              <a:xfrm>
                <a:off x="3409950" y="2383266"/>
                <a:ext cx="5372735" cy="2245889"/>
              </a:xfrm>
              <a:prstGeom prst="snip1Rect">
                <a:avLst>
                  <a:gd name="adj" fmla="val 26957"/>
                </a:avLst>
              </a:prstGeom>
              <a:solidFill>
                <a:srgbClr val="FFFFFF"/>
              </a:solidFill>
              <a:ln w="25400">
                <a:solidFill>
                  <a:srgbClr val="5B717E"/>
                </a:solidFill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3145734" name="直接连接符 2"/>
              <p:cNvCxnSpPr/>
              <p:nvPr/>
            </p:nvCxnSpPr>
            <p:spPr>
              <a:xfrm>
                <a:off x="3409950" y="2383155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</p:grpSp>
        <p:sp>
          <p:nvSpPr>
            <p:cNvPr id="1048593" name="文本框 17"/>
            <p:cNvSpPr txBox="1"/>
            <p:nvPr/>
          </p:nvSpPr>
          <p:spPr>
            <a:xfrm>
              <a:off x="6073" y="3516"/>
              <a:ext cx="7448" cy="378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融：融化  融合  融会贯通 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燕：海燕  莺歌燕舞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鸳：鸳鸯</a:t>
              </a:r>
              <a:r>
                <a:rPr lang="en-US" altLang="zh-CN" sz="3600">
                  <a:latin typeface="兰米粗楷简体"/>
                  <a:ea typeface="兰米粗楷简体"/>
                </a:rPr>
                <a:t>  </a:t>
              </a:r>
              <a:r>
                <a:rPr lang="zh-CN" sz="3600">
                  <a:latin typeface="兰米粗楷简体"/>
                  <a:ea typeface="兰米粗楷简体"/>
                </a:rPr>
                <a:t>鸯：鸳鸯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惠：优惠  恩惠  实惠  惠顾  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崇：崇高  崇敬  尊崇  崇拜  崇山峻岭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芦：芦苇  芦花  芦笋  芦席  芦荟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芽：芦芽  发芽  豆芽   萌芽  嫩芽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短：短裤  短期  扬长避短  取长补短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梅：梅花  梅子  青梅  梅雨  望梅止渴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溪：小溪  溪水  溪流  溪畔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泛：泛舟  广泛  泛称  泛滥  泛泛之交</a:t>
              </a:r>
              <a:endParaRPr lang="zh-CN" sz="3600">
                <a:latin typeface="兰米粗楷简体"/>
                <a:ea typeface="兰米粗楷简体"/>
              </a:endParaRPr>
            </a:p>
            <a:p>
              <a:r>
                <a:rPr lang="zh-CN" sz="3600">
                  <a:latin typeface="兰米粗楷简体"/>
                  <a:ea typeface="兰米粗楷简体"/>
                </a:rPr>
                <a:t>减：减法  减轻  减免  减价  偷工减料</a:t>
              </a:r>
              <a:endParaRPr lang="zh-CN" sz="3600">
                <a:latin typeface="兰米粗楷简体"/>
                <a:ea typeface="兰米粗楷简体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9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4" title=""/>
          <p:cNvGrpSpPr/>
          <p:nvPr/>
        </p:nvGrpSpPr>
        <p:grpSpPr>
          <a:xfrm>
            <a:off x="0" y="-1617345"/>
            <a:ext cx="12192087" cy="11190605"/>
            <a:chOff x="5370" y="3753"/>
            <a:chExt cx="8984" cy="3319"/>
          </a:xfrm>
        </p:grpSpPr>
        <p:grpSp>
          <p:nvGrpSpPr>
            <p:cNvPr id="21" name="组合 1"/>
            <p:cNvGrpSpPr/>
            <p:nvPr/>
          </p:nvGrpSpPr>
          <p:grpSpPr>
            <a:xfrm>
              <a:off x="5370" y="3753"/>
              <a:ext cx="8932" cy="3319"/>
              <a:chOff x="3409950" y="2383155"/>
              <a:chExt cx="5671947" cy="2107565"/>
            </a:xfrm>
          </p:grpSpPr>
          <p:sp>
            <p:nvSpPr>
              <p:cNvPr id="1048586" name="剪去单角的矩形 8"/>
              <p:cNvSpPr/>
              <p:nvPr/>
            </p:nvSpPr>
            <p:spPr>
              <a:xfrm>
                <a:off x="3409950" y="2870116"/>
                <a:ext cx="5671947" cy="1072845"/>
              </a:xfrm>
              <a:prstGeom prst="snip1Rect">
                <a:avLst>
                  <a:gd name="adj" fmla="val 26957"/>
                </a:avLst>
              </a:prstGeom>
              <a:solidFill>
                <a:srgbClr val="FFFFFF"/>
              </a:solidFill>
              <a:ln w="25400">
                <a:solidFill>
                  <a:srgbClr val="5B717E"/>
                </a:solidFill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3145728" name="直接连接符 2"/>
              <p:cNvCxnSpPr/>
              <p:nvPr/>
            </p:nvCxnSpPr>
            <p:spPr>
              <a:xfrm>
                <a:off x="3409950" y="2383155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  <p:cxnSp>
            <p:nvCxnSpPr>
              <p:cNvPr id="3145729" name="直接连接符 3"/>
              <p:cNvCxnSpPr/>
              <p:nvPr/>
            </p:nvCxnSpPr>
            <p:spPr>
              <a:xfrm>
                <a:off x="5695950" y="4490720"/>
                <a:ext cx="3086735" cy="0"/>
              </a:xfrm>
              <a:prstGeom prst="line">
                <a:avLst/>
              </a:prstGeom>
              <a:ln w="19050">
                <a:solidFill>
                  <a:srgbClr val="5B717E"/>
                </a:solidFill>
              </a:ln>
            </p:spPr>
          </p:cxnSp>
        </p:grpSp>
        <p:sp>
          <p:nvSpPr>
            <p:cNvPr id="1048587" name="文本框 17"/>
            <p:cNvSpPr txBox="1"/>
            <p:nvPr/>
          </p:nvSpPr>
          <p:spPr>
            <a:xfrm>
              <a:off x="5433" y="4299"/>
              <a:ext cx="8921" cy="1910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4000">
                <a:latin typeface="兰米粗楷简体"/>
                <a:ea typeface="兰米粗楷简体"/>
              </a:endParaRPr>
            </a:p>
            <a:p>
              <a:pPr algn="ctr"/>
              <a:r>
                <a:rPr lang="en-US" altLang="zh-CN" sz="4000">
                  <a:latin typeface="兰米粗楷简体"/>
                  <a:ea typeface="兰米粗楷简体"/>
                </a:rPr>
                <a:t>3.</a:t>
              </a:r>
              <a:r>
                <a:rPr lang="zh-CN" altLang="en-US" sz="4000">
                  <a:latin typeface="兰米粗楷简体"/>
                  <a:ea typeface="兰米粗楷简体"/>
                </a:rPr>
                <a:t>《荷花》</a:t>
              </a:r>
              <a:r>
                <a:rPr lang="en-US" altLang="zh-CN" sz="4000">
                  <a:latin typeface="兰米粗楷简体"/>
                  <a:ea typeface="兰米粗楷简体"/>
                </a:rPr>
                <a:t> </a:t>
              </a:r>
              <a:r>
                <a:rPr lang="zh-CN" altLang="en-US" sz="4000">
                  <a:latin typeface="兰米粗楷简体"/>
                  <a:ea typeface="兰米粗楷简体"/>
                </a:rPr>
                <a:t>叶圣陶</a:t>
              </a:r>
              <a:endParaRPr lang="zh-CN" altLang="en-US" sz="4000">
                <a:latin typeface="兰米粗楷简体"/>
                <a:ea typeface="兰米粗楷简体"/>
              </a:endParaRPr>
            </a:p>
            <a:p>
              <a:pPr algn="ctr"/>
              <a:endParaRPr lang="zh-CN" altLang="en-US" sz="40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荷花已经开了不少了。</a:t>
              </a:r>
              <a:endParaRPr lang="zh-CN" altLang="en-US" sz="40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荷叶挨挨挤挤的，像一个个碧绿的大圆盘，</a:t>
              </a:r>
              <a:endParaRPr lang="zh-CN" altLang="en-US" sz="40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白荷花在这些大圆盘之间冒出来。</a:t>
              </a:r>
              <a:endParaRPr lang="zh-CN" altLang="en-US" sz="40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有的才展开两三片花瓣儿。</a:t>
              </a:r>
              <a:endParaRPr lang="zh-CN" altLang="en-US" sz="40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有的花瓣儿全展开了，露出嫩黄色的小莲蓬。</a:t>
              </a:r>
              <a:endParaRPr lang="zh-CN" altLang="en-US" sz="4000">
                <a:latin typeface="兰米粗楷简体"/>
                <a:ea typeface="兰米粗楷简体"/>
              </a:endParaRPr>
            </a:p>
            <a:p>
              <a:r>
                <a:rPr lang="zh-CN" altLang="en-US" sz="4000">
                  <a:latin typeface="兰米粗楷简体"/>
                  <a:ea typeface="兰米粗楷简体"/>
                </a:rPr>
                <a:t>有的还是花骨朵儿，看起来饱胀得马上要破裂似的。</a:t>
              </a:r>
              <a:endParaRPr lang="zh-CN" altLang="en-US" sz="4000">
                <a:latin typeface="兰米粗楷简体"/>
                <a:ea typeface="兰米粗楷简体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https://d.book118.com/898011071035006044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Calibri Light</vt:lpstr>
      <vt:lpstr>宋体</vt:lpstr>
      <vt:lpstr>汉仪颜楷简</vt:lpstr>
      <vt:lpstr>兰米粗楷简体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2024-09-24T05:29:27.719</cp:lastPrinted>
  <dcterms:created xsi:type="dcterms:W3CDTF">2024-09-23T21:29:27Z</dcterms:created>
  <dcterms:modified xsi:type="dcterms:W3CDTF">2024-09-23T21:29:29Z</dcterms:modified>
</cp:coreProperties>
</file>