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F4B4BA-FDCB-4141-B539-0104CDDDC5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257662-9A0C-4736-A4BE-96FD22E16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0465B4-5BE4-4413-A9D6-AF4BF0533A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C8C6C1-EDFE-4A7D-9D45-21E5B1B699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5BA39D-4631-40CD-8886-45F654101B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8AF36B-D75C-40B2-A575-03B9351B52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811BE7-BA34-4DA7-AEFD-B8882F8888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954686-4C3D-4F9E-9EC8-D2FECBAF4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FCABA2-315C-4F94-93ED-D1F9CA95E4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78D280-3503-4073-A15C-EA1000F11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616EFA-7144-49D1-AA17-D7BD7C380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1406402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《国际贸易政府管理》ppt课件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国际贸易概述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国际贸易政策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国际贸易组织与机构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国际贸易中的问题与挑战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政府在国际贸易中的作用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未来国际贸易发展趋势与展望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国际贸易概述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国际贸易是指不同国家和地区之间进行的商品和服务的交换活动，具有跨国性、复杂性和多样性等特点。</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际贸易涉及不同国家和地区之间的商品和服务交换，包括出口、进口、转口等贸易形式。由于涉及不同国家和地区，国际贸易具有跨国性，需要跨越文化和政治差异进行交流和合作。同时，国际贸易涉及的商品和服务种类繁多，交易条件和规则也较为复杂，需要参与者具备较高的专业知识和经验。此外，由于不同国家和地区的经济、文化、政治环境存在差异，国际贸易也呈现出多样性，需要根据具体情况进行灵活应对。</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国际贸易的定义与特点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国际贸易对促进全球经济增长、提高生活水平、加强国际合作等方面具有重要意义。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际贸易是全球经济增长的重要引擎之一，通过商品和服务的交换，促进了生产要素的优化配置和经济效益的提高。同时，国际贸易也丰富了消费者的选择，提高了生活水平。此外，国际贸易还有助于加强国际合作，促进不同国家和地区之间的交流与理解，推动全球化和多边主义的进程。</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国际贸易经历了从古代的简单以物易物到现代的全球化、多元化的发展历程。</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贸易最早可以追溯到古代的简单以物易物时期，随着生产和交通的发展，逐渐出现了货币和商业交换。到了中世纪，随着欧洲城市的兴起和商业的繁荣，国际贸易逐渐发展壮大。现代国际贸易则是在全球化背景下发展起来的，各国之间的贸易往来更加频繁和多样化。随着科技和交通的发展，国际贸易的形式和手段也不断创新和完善。</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国际贸易的发展历程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国际贸易政策</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关税定义</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关税是一种对进出口商品征收的税种，其目的是增加国家财政收入和保护国内产业。</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关税种类</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根据征收方式，关税可分为从价税、从量税、选择税和混合税等。</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关税征收的影响</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关税的征收会对进出口商品的价格、国内市场的竞争状况和消费者的利益产生影响。</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关税政策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非关税壁垒是指除关税以外的各种限制进口的措施，如进口配额、技术壁垒、卫生与植物检疫措施等。</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非关税壁垒定义</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非关税壁垒可分为数量限制类和非数量限制类，其中数量限制类包括进口配额、进口许可证等，非数量限制类包括技术壁垒、卫生与植物检疫措施等。</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非关税壁垒的种类</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非关税壁垒通常会导致进口商品价格上涨、国内市场竞争力下降和消费者福利减少。</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非关税壁垒的影响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非关税政策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贸易协定与区域经济一体化的影响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贸易协定和区域经济一体化可以促进参与国家之间的贸易和投资活动，提高经济效益和国际竞争力。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贸易协定的定义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贸易协定是指两个或多个国家之间达成的关于贸易规则和安排的协议，旨在促进国际贸易和投资。</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区域经济一体化的定义</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区域经济一体化是指两个或多个国家之间通过经济合作和一体化进程，实现商品、服务和资本等要素的自由流动。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贸易协定与区域经济一体化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778" b="97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48" b="794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649" b="964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贸易救济措施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贸易救济措施定义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贸易救济措施是指当国内产业受到进口商品的损害或威胁时，国家采取的措施，包括反倾销、反补贴和保障措施等。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贸易救济措施的种类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反倾销是指针对倾销商品采取的措施，反补贴是指针对政府对生产者的补贴采取的措施，保障措施是指针对进口激增采取的措施。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贸易救济措施的影响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贸易救济措施可以保护国内产业和市场，但也可能引发贸易争端和报复。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国际贸易组织与机构</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32650"/>
            <a:ext cx="2532763" cy="1480262"/>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世界贸易组织（WTO）成立于1995年，是处理全球贸易规则和争议的组织。</a:t>
            </a:r>
            <a:endParaRPr lang="en-US" sz="1100"/>
          </a:p>
        </p:txBody>
      </p:sp>
      <p:sp>
        <p:nvSpPr>
          <p:cNvPr id="5" name="AutoShape 5"/>
          <p:cNvSpPr/>
          <p:nvPr/>
        </p:nvSpPr>
        <p:spPr>
          <a:xfrm>
            <a:off x="1067480" y="3723125"/>
            <a:ext cx="2532763" cy="155403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WTO的目标是促进自由贸易，通过推动消除关税壁垒和非关税壁垒，帮助各国之间开展公平、开放和透明的贸易。</a:t>
            </a:r>
            <a:endParaRPr lang="en-US" sz="1100"/>
          </a:p>
        </p:txBody>
      </p:sp>
      <p:sp>
        <p:nvSpPr>
          <p:cNvPr id="6" name="AutoShape 6"/>
          <p:cNvSpPr/>
          <p:nvPr/>
        </p:nvSpPr>
        <p:spPr>
          <a:xfrm>
            <a:off x="8402519" y="2032650"/>
            <a:ext cx="2532763" cy="1496107"/>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WTO负责监督各成员国的贸易政策，解决贸易争端，并推动全球贸易规则的发展。</a:t>
            </a:r>
            <a:endParaRPr lang="en-US" sz="1100"/>
          </a:p>
        </p:txBody>
      </p:sp>
      <p:sp>
        <p:nvSpPr>
          <p:cNvPr id="7" name="AutoShape 7"/>
          <p:cNvSpPr/>
          <p:nvPr/>
        </p:nvSpPr>
        <p:spPr>
          <a:xfrm>
            <a:off x="7901767" y="3723125"/>
            <a:ext cx="2532763" cy="1554034"/>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WTO的成员国在全球范围内享有广泛的权利和义务，包括最惠国待遇、国民待遇、透明度原则等。</a:t>
            </a:r>
            <a:endParaRPr lang="en-US" sz="1100"/>
          </a:p>
        </p:txBody>
      </p:sp>
      <p:sp>
        <p:nvSpPr>
          <p:cNvPr id="8" name="Freeform 8"/>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世界贸易组织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3792" y="5100246"/>
            <a:ext cx="2129328" cy="105859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903120" y="4747383"/>
            <a:ext cx="2129328" cy="1411454"/>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31337" y="4276897"/>
            <a:ext cx="2129328" cy="18819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9554" y="3884827"/>
            <a:ext cx="2129328" cy="227401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29409" y="3083528"/>
            <a:ext cx="2020315" cy="195429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联合国贸易与发展会议（UNCTAD）是联合国系统内负责处理全球贸易和发展问题的机构。</a:t>
            </a:r>
            <a:endParaRPr lang="en-US" sz="1100"/>
          </a:p>
        </p:txBody>
      </p:sp>
      <p:sp>
        <p:nvSpPr>
          <p:cNvPr id="7" name="AutoShape 7"/>
          <p:cNvSpPr/>
          <p:nvPr/>
        </p:nvSpPr>
        <p:spPr>
          <a:xfrm>
            <a:off x="2953810" y="2847749"/>
            <a:ext cx="2020315" cy="169353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UNCTAD致力于促进发展中国家的经济发展和国际贸易，通过提供政策建议、技术援助和培训来帮助发展中国家融入全球经济。</a:t>
            </a:r>
            <a:endParaRPr lang="en-US" sz="1100"/>
          </a:p>
        </p:txBody>
      </p:sp>
      <p:sp>
        <p:nvSpPr>
          <p:cNvPr id="8" name="AutoShape 8"/>
          <p:cNvSpPr/>
          <p:nvPr/>
        </p:nvSpPr>
        <p:spPr>
          <a:xfrm>
            <a:off x="5084989" y="2360581"/>
            <a:ext cx="2020315" cy="169305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UNCTAD关注的问题包括贸易与贫困、贸易与环境、贸易与技术等，并就这些问题提出政策建议和解决方案。</a:t>
            </a:r>
            <a:endParaRPr lang="en-US" sz="1100"/>
          </a:p>
        </p:txBody>
      </p:sp>
      <p:sp>
        <p:nvSpPr>
          <p:cNvPr id="9" name="AutoShape 9"/>
          <p:cNvSpPr/>
          <p:nvPr/>
        </p:nvSpPr>
        <p:spPr>
          <a:xfrm>
            <a:off x="7213633" y="1985955"/>
            <a:ext cx="2020315" cy="1755963"/>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200">
                <a:solidFill>
                  <a:schemeClr val="dk1">
                    <a:alpha val="100000"/>
                  </a:schemeClr>
                </a:solidFill>
                <a:latin typeface="Microsoft Yahei"/>
                <a:ea typeface="Microsoft Yahei"/>
                <a:cs typeface="Microsoft Yahei"/>
              </a:rPr>
              <a:t>UNCTAD还负责监测和评估全球贸易趋势和发展，为各国政府、国际社会和私营部门提供有关全球经济的分析和预测。</a:t>
            </a:r>
            <a:endParaRPr lang="en-US" sz="1100"/>
          </a:p>
        </p:txBody>
      </p:sp>
      <p:sp>
        <p:nvSpPr>
          <p:cNvPr id="10" name="AutoShape 10"/>
          <p:cNvSpPr/>
          <p:nvPr/>
        </p:nvSpPr>
        <p:spPr>
          <a:xfrm>
            <a:off x="9287769" y="3409229"/>
            <a:ext cx="2129328" cy="274960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9635014" y="1550861"/>
            <a:ext cx="1434751" cy="1532668"/>
            <a:chOff x="9635014" y="1550861"/>
            <a:chExt cx="1434751" cy="1532668"/>
          </a:xfrm>
        </p:grpSpPr>
        <p:sp>
          <p:nvSpPr>
            <p:cNvPr id="12" name="Freeform 12"/>
            <p:cNvSpPr/>
            <p:nvPr/>
          </p:nvSpPr>
          <p:spPr>
            <a:xfrm>
              <a:off x="9635014" y="1550861"/>
              <a:ext cx="1434751" cy="1532668"/>
            </a:xfrm>
            <a:custGeom>
              <a:rect l="l" t="t" r="r" b="b"/>
              <a:pathLst>
                <a:path w="1537251" h="1642176">
                  <a:moveTo>
                    <a:pt x="0" y="0"/>
                  </a:moveTo>
                  <a:lnTo>
                    <a:pt x="1537251" y="0"/>
                  </a:lnTo>
                  <a:lnTo>
                    <a:pt x="1537251" y="1537251"/>
                  </a:lnTo>
                  <a:lnTo>
                    <a:pt x="829482" y="1537251"/>
                  </a:lnTo>
                  <a:lnTo>
                    <a:pt x="768625" y="1642176"/>
                  </a:lnTo>
                  <a:lnTo>
                    <a:pt x="707769" y="1537251"/>
                  </a:lnTo>
                  <a:lnTo>
                    <a:pt x="0" y="1537251"/>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773792" y="5255209"/>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01</a:t>
            </a:r>
          </a:p>
        </p:txBody>
      </p:sp>
      <p:sp>
        <p:nvSpPr>
          <p:cNvPr id="14" name="TextBox 14"/>
          <p:cNvSpPr txBox="1"/>
          <p:nvPr/>
        </p:nvSpPr>
        <p:spPr>
          <a:xfrm>
            <a:off x="2868368" y="514412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02</a:t>
            </a:r>
          </a:p>
        </p:txBody>
      </p:sp>
      <p:sp>
        <p:nvSpPr>
          <p:cNvPr id="15" name="TextBox 15"/>
          <p:cNvSpPr txBox="1"/>
          <p:nvPr/>
        </p:nvSpPr>
        <p:spPr>
          <a:xfrm>
            <a:off x="5032448" y="4897058"/>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03</a:t>
            </a:r>
          </a:p>
        </p:txBody>
      </p:sp>
      <p:sp>
        <p:nvSpPr>
          <p:cNvPr id="16" name="TextBox 16"/>
          <p:cNvSpPr txBox="1"/>
          <p:nvPr/>
        </p:nvSpPr>
        <p:spPr>
          <a:xfrm>
            <a:off x="7124802" y="4725914"/>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04</a:t>
            </a:r>
          </a:p>
        </p:txBody>
      </p:sp>
      <p:sp>
        <p:nvSpPr>
          <p:cNvPr id="17" name="TextBox 17"/>
          <p:cNvSpPr txBox="1"/>
          <p:nvPr/>
        </p:nvSpPr>
        <p:spPr>
          <a:xfrm>
            <a:off x="9288882" y="4351581"/>
            <a:ext cx="2164080" cy="7486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a:solidFill>
                  <a:srgbClr val="FFFFFF">
                    <a:alpha val="100000"/>
                  </a:srgbClr>
                </a:solidFill>
                <a:latin typeface="Microsoft Yahei"/>
                <a:ea typeface="Microsoft Yahei"/>
                <a:cs typeface="Microsoft Yahei"/>
              </a:rPr>
              <a:t>05</a:t>
            </a:r>
          </a:p>
        </p:txBody>
      </p:sp>
      <p:sp>
        <p:nvSpPr>
          <p:cNvPr id="18" name="Freeform 18"/>
          <p:cNvSpPr/>
          <p:nvPr/>
        </p:nvSpPr>
        <p:spPr>
          <a:xfrm>
            <a:off x="9940806" y="1901329"/>
            <a:ext cx="823253" cy="823253"/>
          </a:xfrm>
          <a:custGeom>
            <a:rect l="l" t="t" r="r" b="b"/>
            <a:pathLst>
              <a:path w="304800" h="304800">
                <a:moveTo>
                  <a:pt x="137160" y="274320"/>
                </a:moveTo>
                <a:lnTo>
                  <a:pt x="137160" y="167640"/>
                </a:lnTo>
                <a:lnTo>
                  <a:pt x="0" y="30480"/>
                </a:lnTo>
                <a:lnTo>
                  <a:pt x="0" y="0"/>
                </a:lnTo>
                <a:lnTo>
                  <a:pt x="304800" y="0"/>
                </a:lnTo>
                <a:lnTo>
                  <a:pt x="304800" y="30480"/>
                </a:lnTo>
                <a:lnTo>
                  <a:pt x="167640" y="167640"/>
                </a:lnTo>
                <a:lnTo>
                  <a:pt x="167640" y="274320"/>
                </a:lnTo>
                <a:lnTo>
                  <a:pt x="243840" y="289560"/>
                </a:lnTo>
                <a:lnTo>
                  <a:pt x="243840" y="304800"/>
                </a:lnTo>
                <a:lnTo>
                  <a:pt x="60960" y="304800"/>
                </a:lnTo>
                <a:lnTo>
                  <a:pt x="60960" y="289560"/>
                </a:lnTo>
                <a:lnTo>
                  <a:pt x="137160" y="274320"/>
                </a:lnTo>
                <a:close/>
                <a:moveTo>
                  <a:pt x="167640" y="121920"/>
                </a:moveTo>
                <a:cubicBezTo>
                  <a:pt x="184471" y="121920"/>
                  <a:pt x="198120" y="108271"/>
                  <a:pt x="198120" y="91440"/>
                </a:cubicBezTo>
                <a:cubicBezTo>
                  <a:pt x="198120" y="74609"/>
                  <a:pt x="184471" y="60960"/>
                  <a:pt x="167640" y="60960"/>
                </a:cubicBezTo>
                <a:lnTo>
                  <a:pt x="167640" y="60960"/>
                </a:lnTo>
                <a:cubicBezTo>
                  <a:pt x="150809" y="60960"/>
                  <a:pt x="137160" y="74609"/>
                  <a:pt x="137160" y="91440"/>
                </a:cubicBezTo>
                <a:cubicBezTo>
                  <a:pt x="137160" y="108271"/>
                  <a:pt x="150809" y="121920"/>
                  <a:pt x="167640" y="121920"/>
                </a:cubicBezTo>
                <a:lnTo>
                  <a:pt x="16764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联合国贸易与发展会议</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3646674"/>
            <a:ext cx="2251017" cy="239267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亚洲太平洋经济合作组织（APEC）是一个区域性经济合作组织，旨在促进亚太地区的经济增长和发展。</a:t>
            </a:r>
            <a:endParaRPr lang="en-US" sz="1100"/>
          </a:p>
        </p:txBody>
      </p:sp>
      <p:sp>
        <p:nvSpPr>
          <p:cNvPr id="11" name="AutoShape 11"/>
          <p:cNvSpPr/>
          <p:nvPr/>
        </p:nvSpPr>
        <p:spPr>
          <a:xfrm>
            <a:off x="3510548" y="3646674"/>
            <a:ext cx="2251017" cy="239267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APEC成员国包括21个亚太地区的经济体，这些国家通过加强经济合作、促进贸易和投资自由化来共同实现经济增长和发展目标。</a:t>
            </a:r>
            <a:endParaRPr lang="en-US" sz="1100"/>
          </a:p>
        </p:txBody>
      </p:sp>
      <p:sp>
        <p:nvSpPr>
          <p:cNvPr id="12" name="AutoShape 12"/>
          <p:cNvSpPr/>
          <p:nvPr/>
        </p:nvSpPr>
        <p:spPr>
          <a:xfrm>
            <a:off x="6430437" y="3646674"/>
            <a:ext cx="2251017" cy="239267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APEC的工作重点包括推动贸易和投资自由化便利化、加强经济技术合作、促进全球价值链合作等。</a:t>
            </a:r>
            <a:endParaRPr lang="en-US" sz="1100"/>
          </a:p>
        </p:txBody>
      </p:sp>
      <p:sp>
        <p:nvSpPr>
          <p:cNvPr id="13" name="AutoShape 13"/>
          <p:cNvSpPr/>
          <p:nvPr/>
        </p:nvSpPr>
        <p:spPr>
          <a:xfrm>
            <a:off x="9246171" y="3646674"/>
            <a:ext cx="2251017" cy="239267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APEC还负责加强区域经济一体化，促进地区和平与稳定，并通过加强政策对话和协调来应对全球性挑战。</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亚洲太平洋经济合作组织</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https://d.book118.com/898014064026006035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2024-09-13T21:13:05.228</cp:lastPrinted>
  <dcterms:created xsi:type="dcterms:W3CDTF">2024-09-13T13:13:05Z</dcterms:created>
  <dcterms:modified xsi:type="dcterms:W3CDTF">2024-09-13T13:13:07Z</dcterms:modified>
</cp:coreProperties>
</file>