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27A96FE-988E-45BD-BDDC-48E1D1B3D60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4534FB1-4BAE-4DB1-A6BA-FC12866243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B9FCAD8-E5A9-4D96-B24F-64A9D6F5030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E0C27EE-19E8-4673-AC87-85C4B0BC0CE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1D3A3BB-A916-4184-8555-01E38C63CD5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3A0B31B-3912-4378-95C6-F0E4DA999C3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261A549-4E16-4E0B-BAFC-9D6C1219E2D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4FFC991-D7D3-46D0-919A-4A8976CAD73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7706F21-2A6B-4D14-8913-C89B557AF4E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0E360EE-4EDB-438D-8E8F-1D62696A8B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48F88E6-58FA-49BD-B22B-1CE1F662DD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png" /><Relationship Id="rId3" Type="http://schemas.openxmlformats.org/officeDocument/2006/relationships/image" Target="../media/image9.jpeg" /><Relationship Id="rId4"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98025040020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42747" y="1226293"/>
            <a:ext cx="9106507" cy="1906231"/>
          </a:xfrm>
          <a:prstGeom prst="rect">
            <a:avLst/>
          </a:prstGeom>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chemeClr val="accent1">
                    <a:alpha val="100000"/>
                  </a:schemeClr>
                </a:solidFill>
                <a:latin typeface="Microsoft Yahei"/>
                <a:ea typeface="Microsoft Yahei"/>
                <a:cs typeface="Microsoft Yahei"/>
              </a:rPr>
              <a:t>电流互感器项目评价分析报告</a:t>
            </a:r>
            <a:endParaRPr lang="en-US" sz="1100"/>
          </a:p>
        </p:txBody>
      </p:sp>
      <p:grpSp>
        <p:nvGrpSpPr>
          <p:cNvPr id="3" name="Group 3"/>
          <p:cNvGrpSpPr/>
          <p:nvPr/>
        </p:nvGrpSpPr>
        <p:grpSpPr>
          <a:xfrm>
            <a:off x="2739291" y="3540703"/>
            <a:ext cx="6713418" cy="489827"/>
            <a:chOff x="2739291" y="3540703"/>
            <a:chExt cx="6713418" cy="489827"/>
          </a:xfrm>
        </p:grpSpPr>
        <p:sp>
          <p:nvSpPr>
            <p:cNvPr id="4" name="AutoShape 4"/>
            <p:cNvSpPr/>
            <p:nvPr/>
          </p:nvSpPr>
          <p:spPr>
            <a:xfrm>
              <a:off x="2739291" y="3540703"/>
              <a:ext cx="3401434" cy="489827"/>
            </a:xfrm>
            <a:prstGeom prst="rect">
              <a:avLst/>
            </a:prstGeom>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alpha val="100000"/>
                    </a:srgbClr>
                  </a:solidFill>
                  <a:latin typeface="Microsoft Yahei"/>
                  <a:ea typeface="Microsoft Yahei"/>
                  <a:cs typeface="Microsoft Yahei"/>
                </a:rPr>
                <a:t>汇报人：XX</a:t>
              </a:r>
              <a:endParaRPr lang="en-US" sz="1100"/>
            </a:p>
          </p:txBody>
        </p:sp>
        <p:sp>
          <p:nvSpPr>
            <p:cNvPr id="5" name="AutoShape 5"/>
            <p:cNvSpPr/>
            <p:nvPr/>
          </p:nvSpPr>
          <p:spPr>
            <a:xfrm>
              <a:off x="6140725" y="3540703"/>
              <a:ext cx="3311984" cy="489827"/>
            </a:xfrm>
            <a:prstGeom prst="rect">
              <a:avLst/>
            </a:prstGeom>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alpha val="100000"/>
                    </a:srgbClr>
                  </a:solidFill>
                  <a:latin typeface="Microsoft Yahei"/>
                  <a:ea typeface="Microsoft Yahei"/>
                  <a:cs typeface="Microsoft Yahei"/>
                </a:rPr>
                <a:t>XX-12-31</a:t>
              </a:r>
              <a:endParaRPr lang="en-US" sz="1100"/>
            </a:p>
          </p:txBody>
        </p:sp>
      </p:gr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59520" y="535260"/>
            <a:ext cx="10672960" cy="57691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tretch>
            <a:fillRect/>
          </a:stretch>
        </p:blipFill>
        <p:spPr>
          <a:xfrm>
            <a:off x="0" y="-535260"/>
            <a:ext cx="5567207" cy="6839712"/>
          </a:xfrm>
          <a:prstGeom prst="rect">
            <a:avLst/>
          </a:prstGeom>
        </p:spPr>
      </p:pic>
      <p:sp>
        <p:nvSpPr>
          <p:cNvPr id="4" name="AutoShape 4"/>
          <p:cNvSpPr/>
          <p:nvPr/>
        </p:nvSpPr>
        <p:spPr>
          <a:xfrm>
            <a:off x="6276259" y="861481"/>
            <a:ext cx="3746772" cy="597533"/>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75">
                <a:solidFill>
                  <a:schemeClr val="accent1">
                    <a:alpha val="100000"/>
                  </a:schemeClr>
                </a:solidFill>
                <a:latin typeface="Microsoft Yahei"/>
                <a:ea typeface="Microsoft Yahei"/>
                <a:cs typeface="Microsoft Yahei"/>
              </a:rPr>
              <a:t>CONTENTS</a:t>
            </a:r>
            <a:endParaRPr lang="en-US" sz="1100"/>
          </a:p>
        </p:txBody>
      </p:sp>
      <p:sp>
        <p:nvSpPr>
          <p:cNvPr id="5" name="TextBox 5"/>
          <p:cNvSpPr txBox="1"/>
          <p:nvPr/>
        </p:nvSpPr>
        <p:spPr>
          <a:xfrm>
            <a:off x="6083808" y="1823759"/>
            <a:ext cx="4638675" cy="44577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项目概述</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电流互感器技术分析</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市场需求分析</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项目风险评估</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项目经济效益评价</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项目社会效益评价</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项目可行性分析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项目概述</a:t>
            </a:r>
            <a:endParaRPr lang="en-US" sz="1100"/>
          </a:p>
        </p:txBody>
      </p:sp>
      <p:sp>
        <p:nvSpPr>
          <p:cNvPr id="3" name="AutoShape 3"/>
          <p:cNvSpPr/>
          <p:nvPr/>
        </p:nvSpPr>
        <p:spPr>
          <a:xfrm>
            <a:off x="4954829" y="2485096"/>
            <a:ext cx="2082658" cy="1318935"/>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01</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808" r="32808"/>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1914" r="31914"/>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项目背景</a:t>
              </a: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随着智能电网的快速发展，对电流互感器的性能和稳定性要求越来越高，因此本项目旨在研发更高性能的电流互感器。</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当前电力系统对电流互感器的需求持续增长，为了满足市场需求，提高产品质量和降低成本，决定开展电流互感器项目。</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113133" y="2130657"/>
            <a:ext cx="4066829" cy="3122624"/>
          </a:xfrm>
          <a:prstGeom prst="rect">
            <a:avLst/>
          </a:prstGeom>
        </p:spPr>
      </p:pic>
      <p:pic>
        <p:nvPicPr>
          <p:cNvPr id="3" name="Picture 3"/>
          <p:cNvPicPr>
            <a:picLocks noChangeAspect="1"/>
          </p:cNvPicPr>
          <p:nvPr/>
        </p:nvPicPr>
        <p:blipFill>
          <a:blip r:embed="rId3"/>
          <a:srcRect t="31285" b="31285"/>
          <a:stretch>
            <a:fillRect/>
          </a:stretch>
        </p:blipFill>
        <p:spPr>
          <a:xfrm>
            <a:off x="1278694" y="2308435"/>
            <a:ext cx="3735703" cy="2097441"/>
          </a:xfrm>
          <a:prstGeom prst="rect">
            <a:avLst/>
          </a:prstGeom>
        </p:spPr>
      </p:pic>
      <p:sp>
        <p:nvSpPr>
          <p:cNvPr id="4" name="AutoShape 4"/>
          <p:cNvSpPr/>
          <p:nvPr/>
        </p:nvSpPr>
        <p:spPr>
          <a:xfrm>
            <a:off x="6252917" y="2077612"/>
            <a:ext cx="369902" cy="3699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252917" y="3173862"/>
            <a:ext cx="369902" cy="369902"/>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52917" y="4318644"/>
            <a:ext cx="369902" cy="3699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3507" y="1856835"/>
            <a:ext cx="3618828" cy="795475"/>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开发出具有自主知识产权的高性能电流互感器，提高产品的技术含量和附加值。</a:t>
            </a:r>
            <a:endParaRPr lang="en-US" sz="1100"/>
          </a:p>
        </p:txBody>
      </p:sp>
      <p:sp>
        <p:nvSpPr>
          <p:cNvPr id="8" name="AutoShape 8"/>
          <p:cNvSpPr/>
          <p:nvPr/>
        </p:nvSpPr>
        <p:spPr>
          <a:xfrm>
            <a:off x="6803507" y="2973254"/>
            <a:ext cx="3618828" cy="771122"/>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通过优化设计和生产工艺，降低产品成本，提高市场竞争力。</a:t>
            </a:r>
            <a:endParaRPr lang="en-US" sz="1100"/>
          </a:p>
        </p:txBody>
      </p:sp>
      <p:sp>
        <p:nvSpPr>
          <p:cNvPr id="9" name="AutoShape 9"/>
          <p:cNvSpPr/>
          <p:nvPr/>
        </p:nvSpPr>
        <p:spPr>
          <a:xfrm>
            <a:off x="6803507" y="4099755"/>
            <a:ext cx="3618828" cy="783299"/>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加强与国内外同行的合作与交流，提升公司在电流互感器领域的知名度和影响力。</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项目目标</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4821867" y="3896294"/>
            <a:ext cx="2573020" cy="2567940"/>
          </a:xfrm>
          <a:custGeom>
            <a:rect l="l" t="t" r="r" b="b"/>
            <a:pathLst>
              <a:path w="110" h="110">
                <a:moveTo>
                  <a:pt x="56" y="0"/>
                </a:moveTo>
                <a:cubicBezTo>
                  <a:pt x="71" y="0"/>
                  <a:pt x="85" y="6"/>
                  <a:pt x="95" y="16"/>
                </a:cubicBezTo>
                <a:cubicBezTo>
                  <a:pt x="105" y="26"/>
                  <a:pt x="111" y="40"/>
                  <a:pt x="111" y="55"/>
                </a:cubicBezTo>
                <a:cubicBezTo>
                  <a:pt x="111" y="71"/>
                  <a:pt x="105" y="84"/>
                  <a:pt x="95" y="94"/>
                </a:cubicBezTo>
                <a:cubicBezTo>
                  <a:pt x="85" y="104"/>
                  <a:pt x="71" y="111"/>
                  <a:pt x="56" y="111"/>
                </a:cubicBezTo>
                <a:cubicBezTo>
                  <a:pt x="40" y="111"/>
                  <a:pt x="27" y="104"/>
                  <a:pt x="16" y="94"/>
                </a:cubicBezTo>
                <a:cubicBezTo>
                  <a:pt x="6" y="84"/>
                  <a:pt x="0" y="71"/>
                  <a:pt x="0" y="55"/>
                </a:cubicBezTo>
                <a:cubicBezTo>
                  <a:pt x="0" y="40"/>
                  <a:pt x="6" y="26"/>
                  <a:pt x="16" y="16"/>
                </a:cubicBezTo>
                <a:cubicBezTo>
                  <a:pt x="27" y="6"/>
                  <a:pt x="40" y="0"/>
                  <a:pt x="56" y="0"/>
                </a:cubicBezTo>
                <a:close/>
                <a:moveTo>
                  <a:pt x="51" y="100"/>
                </a:moveTo>
                <a:cubicBezTo>
                  <a:pt x="51" y="87"/>
                  <a:pt x="51" y="87"/>
                  <a:pt x="51" y="87"/>
                </a:cubicBezTo>
                <a:cubicBezTo>
                  <a:pt x="47" y="87"/>
                  <a:pt x="42" y="86"/>
                  <a:pt x="38" y="85"/>
                </a:cubicBezTo>
                <a:cubicBezTo>
                  <a:pt x="39" y="87"/>
                  <a:pt x="40" y="88"/>
                  <a:pt x="40" y="89"/>
                </a:cubicBezTo>
                <a:cubicBezTo>
                  <a:pt x="43" y="94"/>
                  <a:pt x="47" y="98"/>
                  <a:pt x="51" y="100"/>
                </a:cubicBezTo>
                <a:close/>
                <a:moveTo>
                  <a:pt x="51" y="77"/>
                </a:moveTo>
                <a:cubicBezTo>
                  <a:pt x="51" y="60"/>
                  <a:pt x="51" y="60"/>
                  <a:pt x="51" y="60"/>
                </a:cubicBezTo>
                <a:cubicBezTo>
                  <a:pt x="33" y="60"/>
                  <a:pt x="33" y="60"/>
                  <a:pt x="33" y="60"/>
                </a:cubicBezTo>
                <a:cubicBezTo>
                  <a:pt x="33" y="65"/>
                  <a:pt x="34" y="70"/>
                  <a:pt x="35" y="75"/>
                </a:cubicBezTo>
                <a:cubicBezTo>
                  <a:pt x="40" y="76"/>
                  <a:pt x="45" y="77"/>
                  <a:pt x="51" y="77"/>
                </a:cubicBezTo>
                <a:close/>
                <a:moveTo>
                  <a:pt x="51" y="50"/>
                </a:moveTo>
                <a:cubicBezTo>
                  <a:pt x="51" y="33"/>
                  <a:pt x="51" y="33"/>
                  <a:pt x="51" y="33"/>
                </a:cubicBezTo>
                <a:cubicBezTo>
                  <a:pt x="45" y="34"/>
                  <a:pt x="40" y="34"/>
                  <a:pt x="35" y="36"/>
                </a:cubicBezTo>
                <a:cubicBezTo>
                  <a:pt x="34" y="40"/>
                  <a:pt x="33" y="45"/>
                  <a:pt x="33" y="50"/>
                </a:cubicBezTo>
                <a:cubicBezTo>
                  <a:pt x="51" y="50"/>
                  <a:pt x="51" y="50"/>
                  <a:pt x="51" y="50"/>
                </a:cubicBezTo>
                <a:close/>
                <a:moveTo>
                  <a:pt x="51" y="24"/>
                </a:moveTo>
                <a:cubicBezTo>
                  <a:pt x="51" y="10"/>
                  <a:pt x="51" y="10"/>
                  <a:pt x="51" y="10"/>
                </a:cubicBezTo>
                <a:cubicBezTo>
                  <a:pt x="47" y="12"/>
                  <a:pt x="43" y="16"/>
                  <a:pt x="40" y="22"/>
                </a:cubicBezTo>
                <a:cubicBezTo>
                  <a:pt x="40" y="23"/>
                  <a:pt x="39" y="24"/>
                  <a:pt x="38" y="25"/>
                </a:cubicBezTo>
                <a:cubicBezTo>
                  <a:pt x="42" y="24"/>
                  <a:pt x="47" y="24"/>
                  <a:pt x="51" y="24"/>
                </a:cubicBezTo>
                <a:close/>
                <a:moveTo>
                  <a:pt x="61" y="10"/>
                </a:moveTo>
                <a:cubicBezTo>
                  <a:pt x="61" y="24"/>
                  <a:pt x="61" y="24"/>
                  <a:pt x="61" y="24"/>
                </a:cubicBezTo>
                <a:cubicBezTo>
                  <a:pt x="65" y="24"/>
                  <a:pt x="69" y="24"/>
                  <a:pt x="73" y="25"/>
                </a:cubicBezTo>
                <a:cubicBezTo>
                  <a:pt x="72" y="24"/>
                  <a:pt x="72" y="23"/>
                  <a:pt x="71" y="22"/>
                </a:cubicBezTo>
                <a:cubicBezTo>
                  <a:pt x="68" y="16"/>
                  <a:pt x="65" y="12"/>
                  <a:pt x="61" y="10"/>
                </a:cubicBezTo>
                <a:close/>
                <a:moveTo>
                  <a:pt x="61" y="33"/>
                </a:moveTo>
                <a:cubicBezTo>
                  <a:pt x="61" y="50"/>
                  <a:pt x="61" y="50"/>
                  <a:pt x="61" y="50"/>
                </a:cubicBezTo>
                <a:cubicBezTo>
                  <a:pt x="79" y="50"/>
                  <a:pt x="79" y="50"/>
                  <a:pt x="79" y="50"/>
                </a:cubicBezTo>
                <a:cubicBezTo>
                  <a:pt x="78" y="45"/>
                  <a:pt x="78" y="40"/>
                  <a:pt x="77" y="36"/>
                </a:cubicBezTo>
                <a:cubicBezTo>
                  <a:pt x="72" y="34"/>
                  <a:pt x="66" y="34"/>
                  <a:pt x="61" y="33"/>
                </a:cubicBezTo>
                <a:close/>
                <a:moveTo>
                  <a:pt x="61" y="60"/>
                </a:moveTo>
                <a:cubicBezTo>
                  <a:pt x="61" y="77"/>
                  <a:pt x="61" y="77"/>
                  <a:pt x="61" y="77"/>
                </a:cubicBezTo>
                <a:cubicBezTo>
                  <a:pt x="66" y="77"/>
                  <a:pt x="72" y="76"/>
                  <a:pt x="77" y="75"/>
                </a:cubicBezTo>
                <a:cubicBezTo>
                  <a:pt x="78" y="70"/>
                  <a:pt x="78" y="65"/>
                  <a:pt x="79" y="60"/>
                </a:cubicBezTo>
                <a:cubicBezTo>
                  <a:pt x="61" y="60"/>
                  <a:pt x="61" y="60"/>
                  <a:pt x="61" y="60"/>
                </a:cubicBezTo>
                <a:close/>
                <a:moveTo>
                  <a:pt x="61" y="87"/>
                </a:moveTo>
                <a:cubicBezTo>
                  <a:pt x="61" y="100"/>
                  <a:pt x="61" y="100"/>
                  <a:pt x="61" y="100"/>
                </a:cubicBezTo>
                <a:cubicBezTo>
                  <a:pt x="65" y="98"/>
                  <a:pt x="68" y="94"/>
                  <a:pt x="71" y="89"/>
                </a:cubicBezTo>
                <a:cubicBezTo>
                  <a:pt x="72" y="88"/>
                  <a:pt x="72" y="87"/>
                  <a:pt x="73" y="85"/>
                </a:cubicBezTo>
                <a:cubicBezTo>
                  <a:pt x="69" y="86"/>
                  <a:pt x="65" y="87"/>
                  <a:pt x="61" y="87"/>
                </a:cubicBezTo>
                <a:close/>
                <a:moveTo>
                  <a:pt x="11" y="50"/>
                </a:moveTo>
                <a:cubicBezTo>
                  <a:pt x="23" y="50"/>
                  <a:pt x="23" y="50"/>
                  <a:pt x="23" y="50"/>
                </a:cubicBezTo>
                <a:cubicBezTo>
                  <a:pt x="23" y="47"/>
                  <a:pt x="24" y="43"/>
                  <a:pt x="24" y="39"/>
                </a:cubicBezTo>
                <a:cubicBezTo>
                  <a:pt x="24" y="40"/>
                  <a:pt x="23" y="40"/>
                  <a:pt x="22" y="40"/>
                </a:cubicBezTo>
                <a:cubicBezTo>
                  <a:pt x="17" y="43"/>
                  <a:pt x="13" y="47"/>
                  <a:pt x="11" y="50"/>
                </a:cubicBezTo>
                <a:close/>
                <a:moveTo>
                  <a:pt x="88" y="50"/>
                </a:moveTo>
                <a:cubicBezTo>
                  <a:pt x="100" y="50"/>
                  <a:pt x="100" y="50"/>
                  <a:pt x="100" y="50"/>
                </a:cubicBezTo>
                <a:cubicBezTo>
                  <a:pt x="99" y="47"/>
                  <a:pt x="95" y="43"/>
                  <a:pt x="89" y="40"/>
                </a:cubicBezTo>
                <a:cubicBezTo>
                  <a:pt x="89" y="40"/>
                  <a:pt x="88" y="40"/>
                  <a:pt x="87" y="39"/>
                </a:cubicBezTo>
                <a:cubicBezTo>
                  <a:pt x="88" y="43"/>
                  <a:pt x="88" y="47"/>
                  <a:pt x="88" y="50"/>
                </a:cubicBezTo>
                <a:close/>
                <a:moveTo>
                  <a:pt x="100" y="60"/>
                </a:moveTo>
                <a:cubicBezTo>
                  <a:pt x="88" y="60"/>
                  <a:pt x="88" y="60"/>
                  <a:pt x="88" y="60"/>
                </a:cubicBezTo>
                <a:cubicBezTo>
                  <a:pt x="88" y="64"/>
                  <a:pt x="88" y="67"/>
                  <a:pt x="87" y="71"/>
                </a:cubicBezTo>
                <a:cubicBezTo>
                  <a:pt x="88" y="71"/>
                  <a:pt x="89" y="70"/>
                  <a:pt x="89" y="70"/>
                </a:cubicBezTo>
                <a:cubicBezTo>
                  <a:pt x="95" y="67"/>
                  <a:pt x="99" y="64"/>
                  <a:pt x="100" y="60"/>
                </a:cubicBezTo>
                <a:close/>
                <a:moveTo>
                  <a:pt x="23" y="60"/>
                </a:moveTo>
                <a:cubicBezTo>
                  <a:pt x="11" y="60"/>
                  <a:pt x="11" y="60"/>
                  <a:pt x="11" y="60"/>
                </a:cubicBezTo>
                <a:cubicBezTo>
                  <a:pt x="13" y="64"/>
                  <a:pt x="17" y="67"/>
                  <a:pt x="22" y="70"/>
                </a:cubicBezTo>
                <a:cubicBezTo>
                  <a:pt x="23" y="70"/>
                  <a:pt x="24" y="71"/>
                  <a:pt x="24" y="71"/>
                </a:cubicBezTo>
                <a:cubicBezTo>
                  <a:pt x="24" y="67"/>
                  <a:pt x="23" y="64"/>
                  <a:pt x="23" y="60"/>
                </a:cubicBezTo>
                <a:close/>
                <a:moveTo>
                  <a:pt x="96" y="77"/>
                </a:moveTo>
                <a:cubicBezTo>
                  <a:pt x="95" y="78"/>
                  <a:pt x="95" y="78"/>
                  <a:pt x="94" y="78"/>
                </a:cubicBezTo>
                <a:cubicBezTo>
                  <a:pt x="91" y="80"/>
                  <a:pt x="88" y="81"/>
                  <a:pt x="84" y="82"/>
                </a:cubicBezTo>
                <a:cubicBezTo>
                  <a:pt x="83" y="86"/>
                  <a:pt x="81" y="90"/>
                  <a:pt x="80" y="93"/>
                </a:cubicBezTo>
                <a:cubicBezTo>
                  <a:pt x="79" y="94"/>
                  <a:pt x="79" y="94"/>
                  <a:pt x="79" y="95"/>
                </a:cubicBezTo>
                <a:cubicBezTo>
                  <a:pt x="82" y="93"/>
                  <a:pt x="85" y="90"/>
                  <a:pt x="88" y="88"/>
                </a:cubicBezTo>
                <a:cubicBezTo>
                  <a:pt x="91" y="85"/>
                  <a:pt x="94" y="81"/>
                  <a:pt x="96" y="77"/>
                </a:cubicBezTo>
                <a:close/>
                <a:moveTo>
                  <a:pt x="27" y="82"/>
                </a:moveTo>
                <a:cubicBezTo>
                  <a:pt x="24" y="81"/>
                  <a:pt x="20" y="80"/>
                  <a:pt x="18" y="78"/>
                </a:cubicBezTo>
                <a:cubicBezTo>
                  <a:pt x="17" y="78"/>
                  <a:pt x="16" y="78"/>
                  <a:pt x="15" y="77"/>
                </a:cubicBezTo>
                <a:cubicBezTo>
                  <a:pt x="18" y="81"/>
                  <a:pt x="20" y="85"/>
                  <a:pt x="23" y="88"/>
                </a:cubicBezTo>
                <a:cubicBezTo>
                  <a:pt x="26" y="90"/>
                  <a:pt x="29" y="93"/>
                  <a:pt x="33" y="95"/>
                </a:cubicBezTo>
                <a:cubicBezTo>
                  <a:pt x="32" y="94"/>
                  <a:pt x="32" y="94"/>
                  <a:pt x="32" y="93"/>
                </a:cubicBezTo>
                <a:cubicBezTo>
                  <a:pt x="30" y="90"/>
                  <a:pt x="28" y="86"/>
                  <a:pt x="27" y="82"/>
                </a:cubicBezTo>
                <a:close/>
                <a:moveTo>
                  <a:pt x="15" y="33"/>
                </a:moveTo>
                <a:cubicBezTo>
                  <a:pt x="16" y="33"/>
                  <a:pt x="17" y="32"/>
                  <a:pt x="18" y="32"/>
                </a:cubicBezTo>
                <a:cubicBezTo>
                  <a:pt x="20" y="30"/>
                  <a:pt x="24" y="29"/>
                  <a:pt x="27" y="28"/>
                </a:cubicBezTo>
                <a:cubicBezTo>
                  <a:pt x="28" y="24"/>
                  <a:pt x="30" y="20"/>
                  <a:pt x="32" y="17"/>
                </a:cubicBezTo>
                <a:cubicBezTo>
                  <a:pt x="32" y="17"/>
                  <a:pt x="32" y="16"/>
                  <a:pt x="33" y="16"/>
                </a:cubicBezTo>
                <a:cubicBezTo>
                  <a:pt x="29" y="18"/>
                  <a:pt x="26" y="20"/>
                  <a:pt x="23" y="23"/>
                </a:cubicBezTo>
                <a:cubicBezTo>
                  <a:pt x="20" y="26"/>
                  <a:pt x="18" y="29"/>
                  <a:pt x="15" y="33"/>
                </a:cubicBezTo>
                <a:close/>
                <a:moveTo>
                  <a:pt x="84" y="28"/>
                </a:moveTo>
                <a:cubicBezTo>
                  <a:pt x="88" y="29"/>
                  <a:pt x="91" y="30"/>
                  <a:pt x="94" y="32"/>
                </a:cubicBezTo>
                <a:cubicBezTo>
                  <a:pt x="95" y="32"/>
                  <a:pt x="95" y="33"/>
                  <a:pt x="96" y="33"/>
                </a:cubicBezTo>
                <a:cubicBezTo>
                  <a:pt x="94" y="29"/>
                  <a:pt x="91" y="26"/>
                  <a:pt x="88" y="23"/>
                </a:cubicBezTo>
                <a:cubicBezTo>
                  <a:pt x="85" y="20"/>
                  <a:pt x="82" y="18"/>
                  <a:pt x="79" y="16"/>
                </a:cubicBezTo>
                <a:cubicBezTo>
                  <a:pt x="79" y="16"/>
                  <a:pt x="79" y="17"/>
                  <a:pt x="80" y="17"/>
                </a:cubicBezTo>
                <a:cubicBezTo>
                  <a:pt x="81" y="20"/>
                  <a:pt x="83" y="24"/>
                  <a:pt x="84" y="2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4362496" y="5185660"/>
            <a:ext cx="908728" cy="0"/>
          </a:xfrm>
          <a:prstGeom prst="line">
            <a:avLst/>
          </a:prstGeom>
          <a:ln w="1270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4" name="Connector 4"/>
          <p:cNvCxnSpPr/>
          <p:nvPr/>
        </p:nvCxnSpPr>
        <p:spPr>
          <a:xfrm>
            <a:off x="6118543" y="5185660"/>
            <a:ext cx="1756048" cy="0"/>
          </a:xfrm>
          <a:prstGeom prst="line">
            <a:avLst/>
          </a:prstGeom>
          <a:ln w="1270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flipH="1" flipV="1">
            <a:off x="6101402" y="3472461"/>
            <a:ext cx="0" cy="654844"/>
          </a:xfrm>
          <a:prstGeom prst="line">
            <a:avLst/>
          </a:prstGeom>
          <a:ln w="1270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flipH="1" flipV="1">
            <a:off x="4912508" y="3912538"/>
            <a:ext cx="494998" cy="363089"/>
          </a:xfrm>
          <a:prstGeom prst="line">
            <a:avLst/>
          </a:prstGeom>
          <a:ln w="1270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7" name="Connector 7"/>
          <p:cNvCxnSpPr/>
          <p:nvPr/>
        </p:nvCxnSpPr>
        <p:spPr>
          <a:xfrm flipV="1">
            <a:off x="6740069" y="3998248"/>
            <a:ext cx="501771" cy="242369"/>
          </a:xfrm>
          <a:prstGeom prst="line">
            <a:avLst/>
          </a:prstGeom>
          <a:ln w="12700">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3160139" y="4638125"/>
            <a:ext cx="1067456" cy="1084278"/>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820875" y="2921071"/>
            <a:ext cx="1067456" cy="1084278"/>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594450" y="2268841"/>
            <a:ext cx="1067456" cy="1084278"/>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192587" y="2921071"/>
            <a:ext cx="1067456" cy="1084278"/>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339" y="4638125"/>
            <a:ext cx="1067456" cy="1084278"/>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378325" y="4638125"/>
            <a:ext cx="2602230" cy="116776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pPr>
            <a:r>
              <a:rPr lang="en-US" sz="1500">
                <a:solidFill>
                  <a:schemeClr val="dk1">
                    <a:alpha val="100000"/>
                  </a:schemeClr>
                </a:solidFill>
                <a:latin typeface="Microsoft Yahei"/>
                <a:ea typeface="Microsoft Yahei"/>
                <a:cs typeface="Microsoft Yahei"/>
              </a:rPr>
              <a:t>建立完善的销售网络和渠道；</a:t>
            </a:r>
          </a:p>
        </p:txBody>
      </p:sp>
      <p:sp>
        <p:nvSpPr>
          <p:cNvPr id="14" name="TextBox 14"/>
          <p:cNvSpPr txBox="1"/>
          <p:nvPr/>
        </p:nvSpPr>
        <p:spPr>
          <a:xfrm>
            <a:off x="971766" y="2377910"/>
            <a:ext cx="2602230" cy="116776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pPr>
            <a:r>
              <a:rPr lang="en-US" sz="1500">
                <a:solidFill>
                  <a:schemeClr val="dk1">
                    <a:alpha val="100000"/>
                  </a:schemeClr>
                </a:solidFill>
                <a:latin typeface="Microsoft Yahei"/>
                <a:ea typeface="Microsoft Yahei"/>
                <a:cs typeface="Microsoft Yahei"/>
              </a:rPr>
              <a:t>研发新型电流互感器设计；</a:t>
            </a:r>
          </a:p>
        </p:txBody>
      </p:sp>
      <p:sp>
        <p:nvSpPr>
          <p:cNvPr id="15" name="TextBox 15"/>
          <p:cNvSpPr txBox="1"/>
          <p:nvPr/>
        </p:nvSpPr>
        <p:spPr>
          <a:xfrm>
            <a:off x="4807262" y="1101076"/>
            <a:ext cx="2602230" cy="116776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pPr>
            <a:r>
              <a:rPr lang="en-US" sz="1500">
                <a:solidFill>
                  <a:schemeClr val="dk1">
                    <a:alpha val="100000"/>
                  </a:schemeClr>
                </a:solidFill>
                <a:latin typeface="Microsoft Yahei"/>
                <a:ea typeface="Microsoft Yahei"/>
                <a:cs typeface="Microsoft Yahei"/>
              </a:rPr>
              <a:t>本项目主要涉及电流互感器的研发、生产和销售，包括但不限于以下方面</a:t>
            </a:r>
          </a:p>
        </p:txBody>
      </p:sp>
      <p:sp>
        <p:nvSpPr>
          <p:cNvPr id="16" name="TextBox 16"/>
          <p:cNvSpPr txBox="1"/>
          <p:nvPr/>
        </p:nvSpPr>
        <p:spPr>
          <a:xfrm>
            <a:off x="8445647" y="2446258"/>
            <a:ext cx="2602230" cy="116776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pPr>
            <a:r>
              <a:rPr lang="en-US" sz="1500">
                <a:solidFill>
                  <a:schemeClr val="dk1">
                    <a:alpha val="100000"/>
                  </a:schemeClr>
                </a:solidFill>
                <a:latin typeface="Microsoft Yahei"/>
                <a:ea typeface="Microsoft Yahei"/>
                <a:cs typeface="Microsoft Yahei"/>
              </a:rPr>
              <a:t>优化生产工艺和流程；</a:t>
            </a:r>
          </a:p>
        </p:txBody>
      </p:sp>
      <p:sp>
        <p:nvSpPr>
          <p:cNvPr id="17" name="TextBox 17"/>
          <p:cNvSpPr txBox="1"/>
          <p:nvPr/>
        </p:nvSpPr>
        <p:spPr>
          <a:xfrm>
            <a:off x="9210378" y="4554638"/>
            <a:ext cx="2602230" cy="116776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pPr>
            <a:r>
              <a:rPr lang="en-US" sz="1500">
                <a:solidFill>
                  <a:schemeClr val="dk1">
                    <a:alpha val="100000"/>
                  </a:schemeClr>
                </a:solidFill>
                <a:latin typeface="Microsoft Yahei"/>
                <a:ea typeface="Microsoft Yahei"/>
                <a:cs typeface="Microsoft Yahei"/>
              </a:rPr>
              <a:t>加强与客户的沟通和售后服务。</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项目范围</a:t>
              </a:r>
            </a:p>
          </p:txBody>
        </p:sp>
      </p:grpSp>
      <p:sp>
        <p:nvSpPr>
          <p:cNvPr id="40" name="TextBox 40"/>
          <p:cNvSpPr txBox="1"/>
          <p:nvPr/>
        </p:nvSpPr>
        <p:spPr>
          <a:xfrm>
            <a:off x="5654863" y="2517610"/>
            <a:ext cx="907027"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a:solidFill>
                  <a:srgbClr val="FFFFFF">
                    <a:alpha val="100000"/>
                  </a:srgbClr>
                </a:solidFill>
                <a:latin typeface="Microsoft Yahei"/>
                <a:ea typeface="Microsoft Yahei"/>
                <a:cs typeface="Microsoft Yahei"/>
              </a:rPr>
              <a:t>01</a:t>
            </a:r>
          </a:p>
        </p:txBody>
      </p:sp>
      <p:sp>
        <p:nvSpPr>
          <p:cNvPr id="41" name="TextBox 41"/>
          <p:cNvSpPr txBox="1"/>
          <p:nvPr/>
        </p:nvSpPr>
        <p:spPr>
          <a:xfrm>
            <a:off x="7272801" y="3169840"/>
            <a:ext cx="907027"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a:solidFill>
                  <a:srgbClr val="FFFFFF">
                    <a:alpha val="100000"/>
                  </a:srgbClr>
                </a:solidFill>
                <a:latin typeface="Microsoft Yahei"/>
                <a:ea typeface="Microsoft Yahei"/>
                <a:cs typeface="Microsoft Yahei"/>
              </a:rPr>
              <a:t>03</a:t>
            </a:r>
          </a:p>
        </p:txBody>
      </p:sp>
      <p:sp>
        <p:nvSpPr>
          <p:cNvPr id="42" name="TextBox 42"/>
          <p:cNvSpPr txBox="1"/>
          <p:nvPr/>
        </p:nvSpPr>
        <p:spPr>
          <a:xfrm>
            <a:off x="3901089" y="3169840"/>
            <a:ext cx="907027"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a:solidFill>
                  <a:srgbClr val="FFFFFF">
                    <a:alpha val="100000"/>
                  </a:srgbClr>
                </a:solidFill>
                <a:latin typeface="Microsoft Yahei"/>
                <a:ea typeface="Microsoft Yahei"/>
                <a:cs typeface="Microsoft Yahei"/>
              </a:rPr>
              <a:t>02</a:t>
            </a:r>
          </a:p>
        </p:txBody>
      </p:sp>
      <p:sp>
        <p:nvSpPr>
          <p:cNvPr id="43" name="TextBox 43"/>
          <p:cNvSpPr txBox="1"/>
          <p:nvPr/>
        </p:nvSpPr>
        <p:spPr>
          <a:xfrm>
            <a:off x="3240353" y="4886894"/>
            <a:ext cx="907027"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a:solidFill>
                  <a:srgbClr val="FFFFFF">
                    <a:alpha val="100000"/>
                  </a:srgbClr>
                </a:solidFill>
                <a:latin typeface="Microsoft Yahei"/>
                <a:ea typeface="Microsoft Yahei"/>
                <a:cs typeface="Microsoft Yahei"/>
              </a:rPr>
              <a:t>04</a:t>
            </a:r>
          </a:p>
        </p:txBody>
      </p:sp>
      <p:sp>
        <p:nvSpPr>
          <p:cNvPr id="44" name="TextBox 44"/>
          <p:cNvSpPr txBox="1"/>
          <p:nvPr/>
        </p:nvSpPr>
        <p:spPr>
          <a:xfrm>
            <a:off x="8077553" y="4886894"/>
            <a:ext cx="907027"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a:solidFill>
                  <a:srgbClr val="FFFFFF">
                    <a:alpha val="100000"/>
                  </a:srgbClr>
                </a:solidFill>
                <a:latin typeface="Microsoft Yahei"/>
                <a:ea typeface="Microsoft Yahei"/>
                <a:cs typeface="Microsoft Yahei"/>
              </a:rPr>
              <a:t>05</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电流互感器技术分析</a:t>
            </a:r>
            <a:endParaRPr lang="en-US" sz="1100"/>
          </a:p>
        </p:txBody>
      </p:sp>
      <p:sp>
        <p:nvSpPr>
          <p:cNvPr id="3" name="AutoShape 3"/>
          <p:cNvSpPr/>
          <p:nvPr/>
        </p:nvSpPr>
        <p:spPr>
          <a:xfrm>
            <a:off x="4954829" y="2485096"/>
            <a:ext cx="2082658" cy="1318935"/>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02</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电流互感器是一种将大电流转换为小电流的设备，其工作原理基于电磁感应定律。当一次绕组中通过被测电流时，会在铁芯中产生磁通，磁通同时穿过二次绕组，从而感应出电动势。通过二次绕组将感应电动势转换为可供测量的电流或电压。</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电流互感器具有隔离高压、保护设备和人员安全的作用，同时能够实现远距离测量和控制。</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电流互感器工作原理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950757" y="2706136"/>
            <a:ext cx="1730898" cy="1730898"/>
          </a:xfrm>
          <a:prstGeom prst="ellipse">
            <a:avLst/>
          </a:prstGeom>
          <a:ln w="2857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grpSp>
        <p:nvGrpSpPr>
          <p:cNvPr id="3" name="Group 3"/>
          <p:cNvGrpSpPr/>
          <p:nvPr/>
        </p:nvGrpSpPr>
        <p:grpSpPr>
          <a:xfrm>
            <a:off x="0" y="0"/>
            <a:ext cx="19050" cy="19050"/>
            <a:chExt cx="19050" cy="19050"/>
          </a:xfrm>
        </p:grpSpPr>
        <p:sp>
          <p:nvSpPr>
            <p:cNvPr id="4" name="AutoShape 4"/>
            <p:cNvSpPr/>
            <p:nvPr/>
          </p:nvSpPr>
          <p:spPr>
            <a:xfrm rot="-2700000">
              <a:off x="0" y="0"/>
              <a:ext cx="19050" cy="19050"/>
            </a:xfrm>
            <a:prstGeom prst="chord">
              <a:avLst/>
            </a:prstGeom>
            <a:solidFill>
              <a:srgbClr val="828181">
                <a:alpha val="100000"/>
              </a:srgbClr>
            </a:solidFill>
            <a:ln w="9525">
              <a:solidFill>
                <a:schemeClr val="dk1">
                  <a:lumMod val="50000"/>
                  <a:alpha val="100000"/>
                </a:schemeClr>
              </a:solidFill>
              <a:prstDash val="solid"/>
            </a:ln>
          </p:spPr>
          <p:style>
            <a:lnRef idx="0">
              <a:schemeClr val="dk1"/>
            </a:lnRef>
            <a:fillRef idx="1">
              <a:schemeClr val="dk1"/>
            </a:fillRef>
            <a:effectRef idx="0">
              <a:schemeClr val="dk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grpSp>
      <p:sp>
        <p:nvSpPr>
          <p:cNvPr id="5" name="AutoShape 5"/>
          <p:cNvSpPr/>
          <p:nvPr/>
        </p:nvSpPr>
        <p:spPr>
          <a:xfrm>
            <a:off x="3392143" y="1634008"/>
            <a:ext cx="2882266" cy="89765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150"/>
              </a:spcBef>
              <a:defRPr/>
            </a:pPr>
            <a:r>
              <a:rPr lang="en-US" sz="1500">
                <a:solidFill>
                  <a:schemeClr val="dk1">
                    <a:alpha val="100000"/>
                  </a:schemeClr>
                </a:solidFill>
                <a:latin typeface="Microsoft Yahei"/>
                <a:ea typeface="Microsoft Yahei"/>
                <a:cs typeface="Microsoft Yahei"/>
              </a:rPr>
              <a:t>指电流互感器允许长期通过的最大电流。</a:t>
            </a:r>
            <a:endParaRPr lang="en-US" sz="1100"/>
          </a:p>
        </p:txBody>
      </p:sp>
      <p:sp>
        <p:nvSpPr>
          <p:cNvPr id="6" name="AutoShape 6"/>
          <p:cNvSpPr/>
          <p:nvPr/>
        </p:nvSpPr>
        <p:spPr>
          <a:xfrm>
            <a:off x="937284" y="5070172"/>
            <a:ext cx="2882266" cy="957619"/>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150"/>
              </a:spcBef>
              <a:defRPr/>
            </a:pPr>
            <a:r>
              <a:rPr lang="en-US" sz="1500">
                <a:solidFill>
                  <a:schemeClr val="dk1">
                    <a:alpha val="100000"/>
                  </a:schemeClr>
                </a:solidFill>
                <a:latin typeface="Microsoft Yahei"/>
                <a:ea typeface="Microsoft Yahei"/>
                <a:cs typeface="Microsoft Yahei"/>
              </a:rPr>
              <a:t>指电流互感器能够承受的最大电压。</a:t>
            </a:r>
            <a:endParaRPr lang="en-US" sz="1100"/>
          </a:p>
        </p:txBody>
      </p:sp>
      <p:sp>
        <p:nvSpPr>
          <p:cNvPr id="7" name="AutoShape 7"/>
          <p:cNvSpPr/>
          <p:nvPr/>
        </p:nvSpPr>
        <p:spPr>
          <a:xfrm>
            <a:off x="5935698" y="5070172"/>
            <a:ext cx="2882266" cy="957619"/>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150"/>
              </a:spcBef>
              <a:defRPr/>
            </a:pPr>
            <a:r>
              <a:rPr lang="en-US" sz="1500">
                <a:solidFill>
                  <a:schemeClr val="dk1">
                    <a:alpha val="100000"/>
                  </a:schemeClr>
                </a:solidFill>
                <a:latin typeface="Microsoft Yahei"/>
                <a:ea typeface="Microsoft Yahei"/>
                <a:cs typeface="Microsoft Yahei"/>
              </a:rPr>
              <a:t>指电流互感器在正常工作条件下允许接入的二次负载。</a:t>
            </a:r>
            <a:endParaRPr lang="en-US" sz="1100"/>
          </a:p>
        </p:txBody>
      </p:sp>
      <p:sp>
        <p:nvSpPr>
          <p:cNvPr id="8" name="AutoShape 8"/>
          <p:cNvSpPr/>
          <p:nvPr/>
        </p:nvSpPr>
        <p:spPr>
          <a:xfrm>
            <a:off x="8375135" y="1634006"/>
            <a:ext cx="2882266" cy="88478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150"/>
              </a:spcBef>
              <a:defRPr/>
            </a:pPr>
            <a:r>
              <a:rPr lang="en-US" sz="1500">
                <a:solidFill>
                  <a:schemeClr val="dk1">
                    <a:alpha val="100000"/>
                  </a:schemeClr>
                </a:solidFill>
                <a:latin typeface="Microsoft Yahei"/>
                <a:ea typeface="Microsoft Yahei"/>
                <a:cs typeface="Microsoft Yahei"/>
              </a:rPr>
              <a:t>表示电流互感器的测量精度，包括误差和变比误差等。</a:t>
            </a:r>
            <a:endParaRPr lang="en-US" sz="1100"/>
          </a:p>
        </p:txBody>
      </p:sp>
      <p:sp>
        <p:nvSpPr>
          <p:cNvPr id="9" name="AutoShape 9"/>
          <p:cNvSpPr/>
          <p:nvPr/>
        </p:nvSpPr>
        <p:spPr>
          <a:xfrm rot="-2700000">
            <a:off x="9015253" y="2773924"/>
            <a:ext cx="1602029" cy="1602029"/>
          </a:xfrm>
          <a:prstGeom prst="chord">
            <a:avLst/>
          </a:prstGeom>
          <a:solidFill>
            <a:schemeClr val="accent1">
              <a:alpha val="100000"/>
            </a:schemeClr>
          </a:solid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0" name="AutoShape 10"/>
          <p:cNvSpPr/>
          <p:nvPr/>
        </p:nvSpPr>
        <p:spPr>
          <a:xfrm>
            <a:off x="6438230" y="2709428"/>
            <a:ext cx="1730898" cy="1730898"/>
          </a:xfrm>
          <a:prstGeom prst="ellipse">
            <a:avLst/>
          </a:prstGeom>
          <a:ln w="28575">
            <a:solidFill>
              <a:schemeClr val="accent2">
                <a:lumMod val="60000"/>
                <a:lumMod val="40000"/>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1" name="AutoShape 11"/>
          <p:cNvSpPr/>
          <p:nvPr/>
        </p:nvSpPr>
        <p:spPr>
          <a:xfrm>
            <a:off x="3962278" y="2706136"/>
            <a:ext cx="1730898" cy="1730898"/>
          </a:xfrm>
          <a:prstGeom prst="ellipse">
            <a:avLst/>
          </a:prstGeom>
          <a:ln w="2857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2" name="AutoShape 12"/>
          <p:cNvSpPr/>
          <p:nvPr/>
        </p:nvSpPr>
        <p:spPr>
          <a:xfrm>
            <a:off x="1512905" y="2706136"/>
            <a:ext cx="1730898" cy="1730898"/>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a:off x="6516014" y="2777094"/>
            <a:ext cx="1602029" cy="1602029"/>
          </a:xfrm>
          <a:prstGeom prst="chor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2700000">
            <a:off x="4026713" y="2770571"/>
            <a:ext cx="1602029" cy="1602029"/>
          </a:xfrm>
          <a:prstGeom prst="chord">
            <a:avLst/>
          </a:prstGeom>
          <a:solidFill>
            <a:schemeClr val="accent1">
              <a:alpha val="100000"/>
            </a:schemeClr>
          </a:solid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5" name="AutoShape 15"/>
          <p:cNvSpPr/>
          <p:nvPr/>
        </p:nvSpPr>
        <p:spPr>
          <a:xfrm rot="-2700000">
            <a:off x="1577401" y="2770632"/>
            <a:ext cx="1602029" cy="1602029"/>
          </a:xfrm>
          <a:prstGeom prst="chor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224735" y="3532144"/>
            <a:ext cx="307970" cy="128504"/>
          </a:xfrm>
          <a:custGeom>
            <a:rect l="l" t="t" r="r" b="b"/>
            <a:pathLst>
              <a:path w="513" h="214">
                <a:moveTo>
                  <a:pt x="348" y="0"/>
                </a:moveTo>
                <a:lnTo>
                  <a:pt x="210" y="139"/>
                </a:lnTo>
                <a:lnTo>
                  <a:pt x="119" y="48"/>
                </a:lnTo>
                <a:lnTo>
                  <a:pt x="0" y="166"/>
                </a:lnTo>
                <a:lnTo>
                  <a:pt x="38" y="202"/>
                </a:lnTo>
                <a:lnTo>
                  <a:pt x="119" y="123"/>
                </a:lnTo>
                <a:lnTo>
                  <a:pt x="210" y="214"/>
                </a:lnTo>
                <a:lnTo>
                  <a:pt x="348" y="76"/>
                </a:lnTo>
                <a:lnTo>
                  <a:pt x="475" y="202"/>
                </a:lnTo>
                <a:lnTo>
                  <a:pt x="513" y="165"/>
                </a:lnTo>
                <a:lnTo>
                  <a:pt x="348"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2104644" y="3419856"/>
            <a:ext cx="547543" cy="462930"/>
          </a:xfrm>
          <a:custGeom>
            <a:rect l="l" t="t" r="r" b="b"/>
            <a:pathLst>
              <a:path w="912" h="771">
                <a:moveTo>
                  <a:pt x="912" y="54"/>
                </a:moveTo>
                <a:lnTo>
                  <a:pt x="912" y="0"/>
                </a:lnTo>
                <a:lnTo>
                  <a:pt x="2" y="0"/>
                </a:lnTo>
                <a:lnTo>
                  <a:pt x="2" y="54"/>
                </a:lnTo>
                <a:lnTo>
                  <a:pt x="30" y="54"/>
                </a:lnTo>
                <a:lnTo>
                  <a:pt x="30" y="541"/>
                </a:lnTo>
                <a:lnTo>
                  <a:pt x="0" y="541"/>
                </a:lnTo>
                <a:lnTo>
                  <a:pt x="0" y="594"/>
                </a:lnTo>
                <a:lnTo>
                  <a:pt x="30" y="594"/>
                </a:lnTo>
                <a:lnTo>
                  <a:pt x="30" y="595"/>
                </a:lnTo>
                <a:lnTo>
                  <a:pt x="429" y="595"/>
                </a:lnTo>
                <a:lnTo>
                  <a:pt x="429" y="718"/>
                </a:lnTo>
                <a:lnTo>
                  <a:pt x="367" y="718"/>
                </a:lnTo>
                <a:lnTo>
                  <a:pt x="367" y="771"/>
                </a:lnTo>
                <a:lnTo>
                  <a:pt x="545" y="771"/>
                </a:lnTo>
                <a:lnTo>
                  <a:pt x="545" y="718"/>
                </a:lnTo>
                <a:lnTo>
                  <a:pt x="482" y="718"/>
                </a:lnTo>
                <a:lnTo>
                  <a:pt x="482" y="595"/>
                </a:lnTo>
                <a:lnTo>
                  <a:pt x="885" y="595"/>
                </a:lnTo>
                <a:lnTo>
                  <a:pt x="885" y="594"/>
                </a:lnTo>
                <a:lnTo>
                  <a:pt x="911" y="594"/>
                </a:lnTo>
                <a:lnTo>
                  <a:pt x="911" y="541"/>
                </a:lnTo>
                <a:lnTo>
                  <a:pt x="885" y="541"/>
                </a:lnTo>
                <a:lnTo>
                  <a:pt x="885" y="54"/>
                </a:lnTo>
                <a:lnTo>
                  <a:pt x="912" y="54"/>
                </a:lnTo>
                <a:close/>
                <a:moveTo>
                  <a:pt x="83" y="541"/>
                </a:moveTo>
                <a:lnTo>
                  <a:pt x="83" y="55"/>
                </a:lnTo>
                <a:lnTo>
                  <a:pt x="832" y="55"/>
                </a:lnTo>
                <a:lnTo>
                  <a:pt x="832" y="541"/>
                </a:lnTo>
                <a:lnTo>
                  <a:pt x="83" y="5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619793" y="3385353"/>
            <a:ext cx="398191" cy="464271"/>
          </a:xfrm>
          <a:custGeom>
            <a:rect l="l" t="t" r="r" b="b"/>
            <a:pathLst>
              <a:path w="636" h="746">
                <a:moveTo>
                  <a:pt x="579" y="0"/>
                </a:moveTo>
                <a:cubicBezTo>
                  <a:pt x="57" y="0"/>
                  <a:pt x="57" y="0"/>
                  <a:pt x="57" y="0"/>
                </a:cubicBezTo>
                <a:cubicBezTo>
                  <a:pt x="25" y="0"/>
                  <a:pt x="0" y="25"/>
                  <a:pt x="0" y="57"/>
                </a:cubicBezTo>
                <a:cubicBezTo>
                  <a:pt x="0" y="689"/>
                  <a:pt x="0" y="689"/>
                  <a:pt x="0" y="689"/>
                </a:cubicBezTo>
                <a:cubicBezTo>
                  <a:pt x="0" y="721"/>
                  <a:pt x="25" y="746"/>
                  <a:pt x="57" y="746"/>
                </a:cubicBezTo>
                <a:cubicBezTo>
                  <a:pt x="579" y="746"/>
                  <a:pt x="579" y="746"/>
                  <a:pt x="579" y="746"/>
                </a:cubicBezTo>
                <a:cubicBezTo>
                  <a:pt x="611" y="746"/>
                  <a:pt x="636" y="721"/>
                  <a:pt x="636" y="689"/>
                </a:cubicBezTo>
                <a:cubicBezTo>
                  <a:pt x="636" y="57"/>
                  <a:pt x="636" y="57"/>
                  <a:pt x="636" y="57"/>
                </a:cubicBezTo>
                <a:cubicBezTo>
                  <a:pt x="636" y="25"/>
                  <a:pt x="611" y="0"/>
                  <a:pt x="579" y="0"/>
                </a:cubicBezTo>
                <a:close/>
                <a:moveTo>
                  <a:pt x="43" y="689"/>
                </a:moveTo>
                <a:cubicBezTo>
                  <a:pt x="43" y="57"/>
                  <a:pt x="43" y="57"/>
                  <a:pt x="43" y="57"/>
                </a:cubicBezTo>
                <a:cubicBezTo>
                  <a:pt x="43" y="49"/>
                  <a:pt x="49" y="43"/>
                  <a:pt x="57" y="43"/>
                </a:cubicBezTo>
                <a:cubicBezTo>
                  <a:pt x="94" y="43"/>
                  <a:pt x="94" y="43"/>
                  <a:pt x="94" y="43"/>
                </a:cubicBezTo>
                <a:cubicBezTo>
                  <a:pt x="94" y="703"/>
                  <a:pt x="94" y="703"/>
                  <a:pt x="94" y="703"/>
                </a:cubicBezTo>
                <a:cubicBezTo>
                  <a:pt x="57" y="703"/>
                  <a:pt x="57" y="703"/>
                  <a:pt x="57" y="703"/>
                </a:cubicBezTo>
                <a:cubicBezTo>
                  <a:pt x="49" y="703"/>
                  <a:pt x="43" y="697"/>
                  <a:pt x="43" y="689"/>
                </a:cubicBezTo>
                <a:close/>
                <a:moveTo>
                  <a:pt x="593" y="689"/>
                </a:moveTo>
                <a:cubicBezTo>
                  <a:pt x="593" y="697"/>
                  <a:pt x="587" y="703"/>
                  <a:pt x="579" y="703"/>
                </a:cubicBezTo>
                <a:cubicBezTo>
                  <a:pt x="138" y="703"/>
                  <a:pt x="138" y="703"/>
                  <a:pt x="138" y="703"/>
                </a:cubicBezTo>
                <a:cubicBezTo>
                  <a:pt x="138" y="43"/>
                  <a:pt x="138" y="43"/>
                  <a:pt x="138" y="43"/>
                </a:cubicBezTo>
                <a:cubicBezTo>
                  <a:pt x="579" y="43"/>
                  <a:pt x="579" y="43"/>
                  <a:pt x="579" y="43"/>
                </a:cubicBezTo>
                <a:cubicBezTo>
                  <a:pt x="587" y="43"/>
                  <a:pt x="593" y="49"/>
                  <a:pt x="593" y="57"/>
                </a:cubicBezTo>
                <a:lnTo>
                  <a:pt x="593" y="6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723181" y="3542508"/>
            <a:ext cx="94122" cy="26579"/>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723181" y="3479963"/>
            <a:ext cx="125456" cy="26579"/>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4863389" y="3494837"/>
            <a:ext cx="95707" cy="310164"/>
          </a:xfrm>
          <a:custGeom>
            <a:rect l="l" t="t" r="r" b="b"/>
            <a:pathLst>
              <a:path w="153" h="498">
                <a:moveTo>
                  <a:pt x="0" y="76"/>
                </a:moveTo>
                <a:cubicBezTo>
                  <a:pt x="0" y="441"/>
                  <a:pt x="0" y="441"/>
                  <a:pt x="0" y="441"/>
                </a:cubicBezTo>
                <a:cubicBezTo>
                  <a:pt x="0" y="472"/>
                  <a:pt x="26" y="498"/>
                  <a:pt x="57" y="498"/>
                </a:cubicBezTo>
                <a:cubicBezTo>
                  <a:pt x="96" y="498"/>
                  <a:pt x="96" y="498"/>
                  <a:pt x="96" y="498"/>
                </a:cubicBezTo>
                <a:cubicBezTo>
                  <a:pt x="128" y="498"/>
                  <a:pt x="153" y="472"/>
                  <a:pt x="153" y="441"/>
                </a:cubicBezTo>
                <a:cubicBezTo>
                  <a:pt x="153" y="76"/>
                  <a:pt x="153" y="76"/>
                  <a:pt x="153" y="76"/>
                </a:cubicBezTo>
                <a:cubicBezTo>
                  <a:pt x="77" y="0"/>
                  <a:pt x="77" y="0"/>
                  <a:pt x="77" y="0"/>
                </a:cubicBezTo>
                <a:lnTo>
                  <a:pt x="0" y="76"/>
                </a:lnTo>
                <a:close/>
                <a:moveTo>
                  <a:pt x="109" y="441"/>
                </a:moveTo>
                <a:cubicBezTo>
                  <a:pt x="109" y="448"/>
                  <a:pt x="104" y="454"/>
                  <a:pt x="96" y="454"/>
                </a:cubicBezTo>
                <a:cubicBezTo>
                  <a:pt x="57" y="454"/>
                  <a:pt x="57" y="454"/>
                  <a:pt x="57" y="454"/>
                </a:cubicBezTo>
                <a:cubicBezTo>
                  <a:pt x="50" y="454"/>
                  <a:pt x="44" y="448"/>
                  <a:pt x="44" y="441"/>
                </a:cubicBezTo>
                <a:cubicBezTo>
                  <a:pt x="44" y="94"/>
                  <a:pt x="44" y="94"/>
                  <a:pt x="44" y="94"/>
                </a:cubicBezTo>
                <a:cubicBezTo>
                  <a:pt x="77" y="62"/>
                  <a:pt x="77" y="62"/>
                  <a:pt x="77" y="62"/>
                </a:cubicBezTo>
                <a:cubicBezTo>
                  <a:pt x="109" y="94"/>
                  <a:pt x="109" y="94"/>
                  <a:pt x="109" y="94"/>
                </a:cubicBezTo>
                <a:lnTo>
                  <a:pt x="109" y="4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7077347" y="3467608"/>
            <a:ext cx="452663" cy="386080"/>
          </a:xfrm>
          <a:custGeom>
            <a:rect l="l" t="t" r="r" b="b"/>
            <a:pathLst>
              <a:path w="746" h="638">
                <a:moveTo>
                  <a:pt x="689" y="125"/>
                </a:moveTo>
                <a:cubicBezTo>
                  <a:pt x="552" y="125"/>
                  <a:pt x="552" y="125"/>
                  <a:pt x="552" y="125"/>
                </a:cubicBezTo>
                <a:cubicBezTo>
                  <a:pt x="552" y="57"/>
                  <a:pt x="552" y="57"/>
                  <a:pt x="552" y="57"/>
                </a:cubicBezTo>
                <a:cubicBezTo>
                  <a:pt x="552" y="26"/>
                  <a:pt x="526" y="0"/>
                  <a:pt x="495" y="0"/>
                </a:cubicBezTo>
                <a:cubicBezTo>
                  <a:pt x="253" y="0"/>
                  <a:pt x="253" y="0"/>
                  <a:pt x="253" y="0"/>
                </a:cubicBezTo>
                <a:cubicBezTo>
                  <a:pt x="221" y="0"/>
                  <a:pt x="196" y="26"/>
                  <a:pt x="196" y="57"/>
                </a:cubicBezTo>
                <a:cubicBezTo>
                  <a:pt x="196" y="125"/>
                  <a:pt x="196" y="125"/>
                  <a:pt x="196" y="125"/>
                </a:cubicBezTo>
                <a:cubicBezTo>
                  <a:pt x="57" y="125"/>
                  <a:pt x="57" y="125"/>
                  <a:pt x="57" y="125"/>
                </a:cubicBezTo>
                <a:cubicBezTo>
                  <a:pt x="25" y="125"/>
                  <a:pt x="0" y="151"/>
                  <a:pt x="0" y="182"/>
                </a:cubicBezTo>
                <a:cubicBezTo>
                  <a:pt x="0" y="581"/>
                  <a:pt x="0" y="581"/>
                  <a:pt x="0" y="581"/>
                </a:cubicBezTo>
                <a:cubicBezTo>
                  <a:pt x="0" y="612"/>
                  <a:pt x="25" y="638"/>
                  <a:pt x="57" y="638"/>
                </a:cubicBezTo>
                <a:cubicBezTo>
                  <a:pt x="689" y="638"/>
                  <a:pt x="689" y="638"/>
                  <a:pt x="689" y="638"/>
                </a:cubicBezTo>
                <a:cubicBezTo>
                  <a:pt x="721" y="638"/>
                  <a:pt x="746" y="612"/>
                  <a:pt x="746" y="581"/>
                </a:cubicBezTo>
                <a:cubicBezTo>
                  <a:pt x="746" y="182"/>
                  <a:pt x="746" y="182"/>
                  <a:pt x="746" y="182"/>
                </a:cubicBezTo>
                <a:cubicBezTo>
                  <a:pt x="746" y="151"/>
                  <a:pt x="721" y="125"/>
                  <a:pt x="689" y="125"/>
                </a:cubicBezTo>
                <a:close/>
                <a:moveTo>
                  <a:pt x="239" y="57"/>
                </a:moveTo>
                <a:cubicBezTo>
                  <a:pt x="239" y="50"/>
                  <a:pt x="245" y="44"/>
                  <a:pt x="253" y="44"/>
                </a:cubicBezTo>
                <a:cubicBezTo>
                  <a:pt x="495" y="44"/>
                  <a:pt x="495" y="44"/>
                  <a:pt x="495" y="44"/>
                </a:cubicBezTo>
                <a:cubicBezTo>
                  <a:pt x="502" y="44"/>
                  <a:pt x="508" y="50"/>
                  <a:pt x="508" y="57"/>
                </a:cubicBezTo>
                <a:cubicBezTo>
                  <a:pt x="508" y="125"/>
                  <a:pt x="508" y="125"/>
                  <a:pt x="508" y="125"/>
                </a:cubicBezTo>
                <a:cubicBezTo>
                  <a:pt x="239" y="125"/>
                  <a:pt x="239" y="125"/>
                  <a:pt x="239" y="125"/>
                </a:cubicBezTo>
                <a:lnTo>
                  <a:pt x="239" y="57"/>
                </a:lnTo>
                <a:close/>
                <a:moveTo>
                  <a:pt x="57" y="169"/>
                </a:moveTo>
                <a:cubicBezTo>
                  <a:pt x="689" y="169"/>
                  <a:pt x="689" y="169"/>
                  <a:pt x="689" y="169"/>
                </a:cubicBezTo>
                <a:cubicBezTo>
                  <a:pt x="697" y="169"/>
                  <a:pt x="703" y="175"/>
                  <a:pt x="703" y="182"/>
                </a:cubicBezTo>
                <a:cubicBezTo>
                  <a:pt x="703" y="295"/>
                  <a:pt x="703" y="295"/>
                  <a:pt x="703" y="295"/>
                </a:cubicBezTo>
                <a:cubicBezTo>
                  <a:pt x="545" y="295"/>
                  <a:pt x="545" y="295"/>
                  <a:pt x="545" y="295"/>
                </a:cubicBezTo>
                <a:cubicBezTo>
                  <a:pt x="545" y="267"/>
                  <a:pt x="545" y="267"/>
                  <a:pt x="545" y="267"/>
                </a:cubicBezTo>
                <a:cubicBezTo>
                  <a:pt x="501" y="267"/>
                  <a:pt x="501" y="267"/>
                  <a:pt x="501" y="267"/>
                </a:cubicBezTo>
                <a:cubicBezTo>
                  <a:pt x="501" y="295"/>
                  <a:pt x="501" y="295"/>
                  <a:pt x="501" y="295"/>
                </a:cubicBezTo>
                <a:cubicBezTo>
                  <a:pt x="245" y="295"/>
                  <a:pt x="245" y="295"/>
                  <a:pt x="245" y="295"/>
                </a:cubicBezTo>
                <a:cubicBezTo>
                  <a:pt x="245" y="266"/>
                  <a:pt x="245" y="266"/>
                  <a:pt x="245" y="266"/>
                </a:cubicBezTo>
                <a:cubicBezTo>
                  <a:pt x="201" y="266"/>
                  <a:pt x="201" y="266"/>
                  <a:pt x="201" y="266"/>
                </a:cubicBezTo>
                <a:cubicBezTo>
                  <a:pt x="201" y="295"/>
                  <a:pt x="201" y="295"/>
                  <a:pt x="201" y="295"/>
                </a:cubicBezTo>
                <a:cubicBezTo>
                  <a:pt x="43" y="295"/>
                  <a:pt x="43" y="295"/>
                  <a:pt x="43" y="295"/>
                </a:cubicBezTo>
                <a:cubicBezTo>
                  <a:pt x="43" y="182"/>
                  <a:pt x="43" y="182"/>
                  <a:pt x="43" y="182"/>
                </a:cubicBezTo>
                <a:cubicBezTo>
                  <a:pt x="43" y="175"/>
                  <a:pt x="49" y="169"/>
                  <a:pt x="57" y="169"/>
                </a:cubicBezTo>
                <a:close/>
                <a:moveTo>
                  <a:pt x="689" y="594"/>
                </a:moveTo>
                <a:cubicBezTo>
                  <a:pt x="57" y="594"/>
                  <a:pt x="57" y="594"/>
                  <a:pt x="57" y="594"/>
                </a:cubicBezTo>
                <a:cubicBezTo>
                  <a:pt x="49" y="594"/>
                  <a:pt x="43" y="588"/>
                  <a:pt x="43" y="581"/>
                </a:cubicBezTo>
                <a:cubicBezTo>
                  <a:pt x="43" y="338"/>
                  <a:pt x="43" y="338"/>
                  <a:pt x="43" y="338"/>
                </a:cubicBezTo>
                <a:cubicBezTo>
                  <a:pt x="201" y="338"/>
                  <a:pt x="201" y="338"/>
                  <a:pt x="201" y="338"/>
                </a:cubicBezTo>
                <a:cubicBezTo>
                  <a:pt x="201" y="368"/>
                  <a:pt x="201" y="368"/>
                  <a:pt x="201" y="368"/>
                </a:cubicBezTo>
                <a:cubicBezTo>
                  <a:pt x="245" y="368"/>
                  <a:pt x="245" y="368"/>
                  <a:pt x="245" y="368"/>
                </a:cubicBezTo>
                <a:cubicBezTo>
                  <a:pt x="245" y="338"/>
                  <a:pt x="245" y="338"/>
                  <a:pt x="245" y="338"/>
                </a:cubicBezTo>
                <a:cubicBezTo>
                  <a:pt x="501" y="338"/>
                  <a:pt x="501" y="338"/>
                  <a:pt x="501" y="338"/>
                </a:cubicBezTo>
                <a:cubicBezTo>
                  <a:pt x="501" y="369"/>
                  <a:pt x="501" y="369"/>
                  <a:pt x="501" y="369"/>
                </a:cubicBezTo>
                <a:cubicBezTo>
                  <a:pt x="545" y="369"/>
                  <a:pt x="545" y="369"/>
                  <a:pt x="545" y="369"/>
                </a:cubicBezTo>
                <a:cubicBezTo>
                  <a:pt x="545" y="338"/>
                  <a:pt x="545" y="338"/>
                  <a:pt x="545" y="338"/>
                </a:cubicBezTo>
                <a:cubicBezTo>
                  <a:pt x="703" y="338"/>
                  <a:pt x="703" y="338"/>
                  <a:pt x="703" y="338"/>
                </a:cubicBezTo>
                <a:cubicBezTo>
                  <a:pt x="703" y="581"/>
                  <a:pt x="703" y="581"/>
                  <a:pt x="703" y="581"/>
                </a:cubicBezTo>
                <a:cubicBezTo>
                  <a:pt x="703" y="588"/>
                  <a:pt x="697" y="594"/>
                  <a:pt x="689" y="59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9617111" y="3388336"/>
            <a:ext cx="398191" cy="464271"/>
          </a:xfrm>
          <a:custGeom>
            <a:rect l="l" t="t" r="r" b="b"/>
            <a:pathLst>
              <a:path w="636" h="746">
                <a:moveTo>
                  <a:pt x="579" y="0"/>
                </a:moveTo>
                <a:cubicBezTo>
                  <a:pt x="57" y="0"/>
                  <a:pt x="57" y="0"/>
                  <a:pt x="57" y="0"/>
                </a:cubicBezTo>
                <a:cubicBezTo>
                  <a:pt x="25" y="0"/>
                  <a:pt x="0" y="25"/>
                  <a:pt x="0" y="57"/>
                </a:cubicBezTo>
                <a:cubicBezTo>
                  <a:pt x="0" y="689"/>
                  <a:pt x="0" y="689"/>
                  <a:pt x="0" y="689"/>
                </a:cubicBezTo>
                <a:cubicBezTo>
                  <a:pt x="0" y="721"/>
                  <a:pt x="25" y="746"/>
                  <a:pt x="57" y="746"/>
                </a:cubicBezTo>
                <a:cubicBezTo>
                  <a:pt x="579" y="746"/>
                  <a:pt x="579" y="746"/>
                  <a:pt x="579" y="746"/>
                </a:cubicBezTo>
                <a:cubicBezTo>
                  <a:pt x="611" y="746"/>
                  <a:pt x="636" y="721"/>
                  <a:pt x="636" y="689"/>
                </a:cubicBezTo>
                <a:cubicBezTo>
                  <a:pt x="636" y="57"/>
                  <a:pt x="636" y="57"/>
                  <a:pt x="636" y="57"/>
                </a:cubicBezTo>
                <a:cubicBezTo>
                  <a:pt x="636" y="25"/>
                  <a:pt x="611" y="0"/>
                  <a:pt x="579" y="0"/>
                </a:cubicBezTo>
                <a:close/>
                <a:moveTo>
                  <a:pt x="43" y="689"/>
                </a:moveTo>
                <a:cubicBezTo>
                  <a:pt x="43" y="57"/>
                  <a:pt x="43" y="57"/>
                  <a:pt x="43" y="57"/>
                </a:cubicBezTo>
                <a:cubicBezTo>
                  <a:pt x="43" y="49"/>
                  <a:pt x="49" y="43"/>
                  <a:pt x="57" y="43"/>
                </a:cubicBezTo>
                <a:cubicBezTo>
                  <a:pt x="94" y="43"/>
                  <a:pt x="94" y="43"/>
                  <a:pt x="94" y="43"/>
                </a:cubicBezTo>
                <a:cubicBezTo>
                  <a:pt x="94" y="703"/>
                  <a:pt x="94" y="703"/>
                  <a:pt x="94" y="703"/>
                </a:cubicBezTo>
                <a:cubicBezTo>
                  <a:pt x="57" y="703"/>
                  <a:pt x="57" y="703"/>
                  <a:pt x="57" y="703"/>
                </a:cubicBezTo>
                <a:cubicBezTo>
                  <a:pt x="49" y="703"/>
                  <a:pt x="43" y="697"/>
                  <a:pt x="43" y="689"/>
                </a:cubicBezTo>
                <a:close/>
                <a:moveTo>
                  <a:pt x="593" y="689"/>
                </a:moveTo>
                <a:cubicBezTo>
                  <a:pt x="593" y="697"/>
                  <a:pt x="587" y="703"/>
                  <a:pt x="579" y="703"/>
                </a:cubicBezTo>
                <a:cubicBezTo>
                  <a:pt x="138" y="703"/>
                  <a:pt x="138" y="703"/>
                  <a:pt x="138" y="703"/>
                </a:cubicBezTo>
                <a:cubicBezTo>
                  <a:pt x="138" y="43"/>
                  <a:pt x="138" y="43"/>
                  <a:pt x="138" y="43"/>
                </a:cubicBezTo>
                <a:cubicBezTo>
                  <a:pt x="579" y="43"/>
                  <a:pt x="579" y="43"/>
                  <a:pt x="579" y="43"/>
                </a:cubicBezTo>
                <a:cubicBezTo>
                  <a:pt x="587" y="43"/>
                  <a:pt x="593" y="49"/>
                  <a:pt x="593" y="57"/>
                </a:cubicBezTo>
                <a:lnTo>
                  <a:pt x="593" y="6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720499" y="3545491"/>
            <a:ext cx="94122" cy="26579"/>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720499" y="3482946"/>
            <a:ext cx="125456" cy="26579"/>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9860706" y="3497821"/>
            <a:ext cx="95707" cy="310164"/>
          </a:xfrm>
          <a:custGeom>
            <a:rect l="l" t="t" r="r" b="b"/>
            <a:pathLst>
              <a:path w="153" h="498">
                <a:moveTo>
                  <a:pt x="0" y="76"/>
                </a:moveTo>
                <a:cubicBezTo>
                  <a:pt x="0" y="441"/>
                  <a:pt x="0" y="441"/>
                  <a:pt x="0" y="441"/>
                </a:cubicBezTo>
                <a:cubicBezTo>
                  <a:pt x="0" y="472"/>
                  <a:pt x="26" y="498"/>
                  <a:pt x="57" y="498"/>
                </a:cubicBezTo>
                <a:cubicBezTo>
                  <a:pt x="96" y="498"/>
                  <a:pt x="96" y="498"/>
                  <a:pt x="96" y="498"/>
                </a:cubicBezTo>
                <a:cubicBezTo>
                  <a:pt x="128" y="498"/>
                  <a:pt x="153" y="472"/>
                  <a:pt x="153" y="441"/>
                </a:cubicBezTo>
                <a:cubicBezTo>
                  <a:pt x="153" y="76"/>
                  <a:pt x="153" y="76"/>
                  <a:pt x="153" y="76"/>
                </a:cubicBezTo>
                <a:cubicBezTo>
                  <a:pt x="77" y="0"/>
                  <a:pt x="77" y="0"/>
                  <a:pt x="77" y="0"/>
                </a:cubicBezTo>
                <a:lnTo>
                  <a:pt x="0" y="76"/>
                </a:lnTo>
                <a:close/>
                <a:moveTo>
                  <a:pt x="109" y="441"/>
                </a:moveTo>
                <a:cubicBezTo>
                  <a:pt x="109" y="448"/>
                  <a:pt x="104" y="454"/>
                  <a:pt x="96" y="454"/>
                </a:cubicBezTo>
                <a:cubicBezTo>
                  <a:pt x="57" y="454"/>
                  <a:pt x="57" y="454"/>
                  <a:pt x="57" y="454"/>
                </a:cubicBezTo>
                <a:cubicBezTo>
                  <a:pt x="50" y="454"/>
                  <a:pt x="44" y="448"/>
                  <a:pt x="44" y="441"/>
                </a:cubicBezTo>
                <a:cubicBezTo>
                  <a:pt x="44" y="94"/>
                  <a:pt x="44" y="94"/>
                  <a:pt x="44" y="94"/>
                </a:cubicBezTo>
                <a:cubicBezTo>
                  <a:pt x="77" y="62"/>
                  <a:pt x="77" y="62"/>
                  <a:pt x="77" y="62"/>
                </a:cubicBezTo>
                <a:cubicBezTo>
                  <a:pt x="109" y="94"/>
                  <a:pt x="109" y="94"/>
                  <a:pt x="109" y="94"/>
                </a:cubicBezTo>
                <a:lnTo>
                  <a:pt x="109" y="4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3392143" y="1219497"/>
            <a:ext cx="3170677" cy="472965"/>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defRPr/>
            </a:pPr>
            <a:r>
              <a:rPr lang="en-US" sz="2025" b="1">
                <a:solidFill>
                  <a:schemeClr val="accent1">
                    <a:alpha val="100000"/>
                  </a:schemeClr>
                </a:solidFill>
                <a:latin typeface="Microsoft Yahei"/>
                <a:ea typeface="Microsoft Yahei"/>
                <a:cs typeface="Microsoft Yahei"/>
              </a:rPr>
              <a:t>额定电流</a:t>
            </a:r>
            <a:endParaRPr lang="en-US" sz="1100"/>
          </a:p>
        </p:txBody>
      </p:sp>
      <p:sp>
        <p:nvSpPr>
          <p:cNvPr id="28" name="AutoShape 28"/>
          <p:cNvSpPr/>
          <p:nvPr/>
        </p:nvSpPr>
        <p:spPr>
          <a:xfrm>
            <a:off x="8375135" y="1219497"/>
            <a:ext cx="2882266" cy="472965"/>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defRPr/>
            </a:pPr>
            <a:r>
              <a:rPr lang="en-US" sz="2025" b="1">
                <a:solidFill>
                  <a:schemeClr val="accent1">
                    <a:alpha val="100000"/>
                  </a:schemeClr>
                </a:solidFill>
                <a:latin typeface="Microsoft Yahei"/>
                <a:ea typeface="Microsoft Yahei"/>
                <a:cs typeface="Microsoft Yahei"/>
              </a:rPr>
              <a:t>准确度等级</a:t>
            </a:r>
            <a:endParaRPr lang="en-US" sz="1100"/>
          </a:p>
        </p:txBody>
      </p:sp>
      <p:sp>
        <p:nvSpPr>
          <p:cNvPr id="29" name="AutoShape 29"/>
          <p:cNvSpPr/>
          <p:nvPr/>
        </p:nvSpPr>
        <p:spPr>
          <a:xfrm>
            <a:off x="937284" y="4693066"/>
            <a:ext cx="3170677" cy="472965"/>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defRPr/>
            </a:pPr>
            <a:r>
              <a:rPr lang="en-US" sz="2025" b="1">
                <a:solidFill>
                  <a:schemeClr val="accent1">
                    <a:alpha val="100000"/>
                  </a:schemeClr>
                </a:solidFill>
                <a:latin typeface="Microsoft Yahei"/>
                <a:ea typeface="Microsoft Yahei"/>
                <a:cs typeface="Microsoft Yahei"/>
              </a:rPr>
              <a:t>额定电压</a:t>
            </a:r>
            <a:endParaRPr lang="en-US" sz="1100"/>
          </a:p>
        </p:txBody>
      </p:sp>
      <p:sp>
        <p:nvSpPr>
          <p:cNvPr id="30" name="AutoShape 30"/>
          <p:cNvSpPr/>
          <p:nvPr/>
        </p:nvSpPr>
        <p:spPr>
          <a:xfrm>
            <a:off x="5920275" y="4693066"/>
            <a:ext cx="2882266" cy="472965"/>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defRPr/>
            </a:pPr>
            <a:r>
              <a:rPr lang="en-US" sz="2025" b="1">
                <a:solidFill>
                  <a:schemeClr val="accent1">
                    <a:alpha val="100000"/>
                  </a:schemeClr>
                </a:solidFill>
                <a:latin typeface="Microsoft Yahei"/>
                <a:ea typeface="Microsoft Yahei"/>
                <a:cs typeface="Microsoft Yahei"/>
              </a:rPr>
              <a:t>额定负载</a:t>
            </a:r>
            <a:endParaRPr lang="en-US" sz="1100"/>
          </a:p>
        </p:txBody>
      </p:sp>
      <p:grpSp>
        <p:nvGrpSpPr>
          <p:cNvPr id="31" name="Group 31"/>
          <p:cNvGrpSpPr/>
          <p:nvPr/>
        </p:nvGrpSpPr>
        <p:grpSpPr>
          <a:xfrm>
            <a:off x="454963" y="93878"/>
            <a:ext cx="10641129" cy="914400"/>
            <a:chOff x="454963" y="93878"/>
            <a:chExt cx="10641129" cy="914400"/>
          </a:xfrm>
        </p:grpSpPr>
        <p:sp>
          <p:nvSpPr>
            <p:cNvPr id="32" name="AutoShape 3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电流互感器技术参数</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小型化</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随着电力设备向紧凑化、小型化方向发展，对电流互感器的小型化需求也越来越迫切，未来将不断推出更小体积的电流互感器产品。</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高精度化</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随着电力系统和自动化技术的发展，对电流互感器的测量精度要求越来越高，未来将不断推出更高精度的电流互感器产品。</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智能化</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随着物联网和智能化技术的发展，对电流互感器的智能化需求也越来越高，未来将不断推出具有远程监控和数据传输功能的智能电流互感器产品。</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667" r="16667"/>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2500" r="12500"/>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rcRect t="16667" b="16667"/>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电流互感器技术发展趋势</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市场需求分析</a:t>
            </a:r>
            <a:endParaRPr lang="en-US" sz="1100"/>
          </a:p>
        </p:txBody>
      </p:sp>
      <p:sp>
        <p:nvSpPr>
          <p:cNvPr id="3" name="AutoShape 3"/>
          <p:cNvSpPr/>
          <p:nvPr/>
        </p:nvSpPr>
        <p:spPr>
          <a:xfrm>
            <a:off x="4954829" y="2485096"/>
            <a:ext cx="2082658" cy="1318935"/>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03</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当前市场需求</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目前电流互感器市场需求稳步增长，主要来自于电力、工业自动化和新能源等领域。</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需求结构</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市场需求呈现多元化结构，不同类型、规格的电流互感器需求量存在差异。</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需求特点</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市场对高品质、高精度、高稳定性电流互感器的需求日益增长，同时对定制化服务的需求也在增加。</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市场需求现状</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652605" y="2972012"/>
            <a:ext cx="2353053" cy="1956378"/>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基于历史数据和市场调查，采用趋势分析、回归分析和专家预测等多种方法进行市场需求预测。</a:t>
            </a:r>
            <a:endParaRPr lang="en-US" sz="1100"/>
          </a:p>
        </p:txBody>
      </p:sp>
      <p:sp>
        <p:nvSpPr>
          <p:cNvPr id="3" name="AutoShape 3"/>
          <p:cNvSpPr/>
          <p:nvPr/>
        </p:nvSpPr>
        <p:spPr>
          <a:xfrm>
            <a:off x="8684852" y="1462164"/>
            <a:ext cx="2382848" cy="1991137"/>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预计未来几年电流互感器市场需求将继续保持稳定增长，尤其在新能源和智能电网领域将有较大发展空间。</a:t>
            </a:r>
            <a:endParaRPr lang="en-US" sz="1100"/>
          </a:p>
        </p:txBody>
      </p:sp>
      <p:sp>
        <p:nvSpPr>
          <p:cNvPr id="4" name="AutoShape 4"/>
          <p:cNvSpPr/>
          <p:nvPr/>
        </p:nvSpPr>
        <p:spPr>
          <a:xfrm>
            <a:off x="8684852" y="4394429"/>
            <a:ext cx="2382848" cy="1962565"/>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市场需求受到宏观经济环境、政策法规、科技进步等多重因素影响，需密切关注市场动态。</a:t>
            </a:r>
            <a:endParaRPr lang="en-US" sz="1100"/>
          </a:p>
        </p:txBody>
      </p:sp>
      <p:pic>
        <p:nvPicPr>
          <p:cNvPr id="5" name="Picture 5"/>
          <p:cNvPicPr>
            <a:picLocks noChangeAspect="1"/>
          </p:cNvPicPr>
          <p:nvPr/>
        </p:nvPicPr>
        <p:blipFill>
          <a:blip r:embed="rId2">
            <a:alphaModFix amt="75000"/>
          </a:blip>
          <a:srcRect l="31868" t="13068" r="31502" b="30114"/>
          <a:stretch>
            <a:fillRect/>
          </a:stretch>
        </p:blipFill>
        <p:spPr>
          <a:xfrm>
            <a:off x="4217947" y="1384382"/>
            <a:ext cx="3545264" cy="5454568"/>
          </a:xfrm>
          <a:prstGeom prst="rect">
            <a:avLst/>
          </a:prstGeom>
        </p:spPr>
      </p:pic>
      <p:pic>
        <p:nvPicPr>
          <p:cNvPr id="6" name="Picture 6"/>
          <p:cNvPicPr>
            <a:picLocks noChangeAspect="1"/>
          </p:cNvPicPr>
          <p:nvPr/>
        </p:nvPicPr>
        <p:blipFill>
          <a:blip r:embed="rId3"/>
          <a:srcRect l="19304" r="19304"/>
          <a:stretch>
            <a:fillRect/>
          </a:stretch>
        </p:blipFill>
        <p:spPr>
          <a:xfrm>
            <a:off x="4495323" y="1838813"/>
            <a:ext cx="2952950" cy="4810026"/>
          </a:xfrm>
          <a:prstGeom prst="rect">
            <a:avLst/>
          </a:prstGeom>
        </p:spPr>
      </p:pic>
      <p:grpSp>
        <p:nvGrpSpPr>
          <p:cNvPr id="7" name="Group 7"/>
          <p:cNvGrpSpPr/>
          <p:nvPr/>
        </p:nvGrpSpPr>
        <p:grpSpPr>
          <a:xfrm>
            <a:off x="3239789" y="3141586"/>
            <a:ext cx="1463040" cy="1463040"/>
            <a:chOff x="3239789" y="3141586"/>
            <a:chExt cx="1463040" cy="1463040"/>
          </a:xfrm>
        </p:grpSpPr>
        <p:sp>
          <p:nvSpPr>
            <p:cNvPr id="8" name="AutoShape 8"/>
            <p:cNvSpPr/>
            <p:nvPr/>
          </p:nvSpPr>
          <p:spPr>
            <a:xfrm>
              <a:off x="3239789" y="3141586"/>
              <a:ext cx="1463040" cy="146304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612771" y="3559447"/>
            <a:ext cx="702092" cy="584684"/>
            <a:chOff x="3612771" y="3559447"/>
            <a:chExt cx="702092" cy="584684"/>
          </a:xfrm>
        </p:grpSpPr>
        <p:sp>
          <p:nvSpPr>
            <p:cNvPr id="10" name="Freeform 10"/>
            <p:cNvSpPr/>
            <p:nvPr/>
          </p:nvSpPr>
          <p:spPr>
            <a:xfrm>
              <a:off x="3612771" y="4122895"/>
              <a:ext cx="702092" cy="21236"/>
            </a:xfrm>
            <a:custGeom>
              <a:rect l="l" t="t" r="r" b="b"/>
              <a:pathLst>
                <a:path w="76" h="2">
                  <a:moveTo>
                    <a:pt x="2" y="2"/>
                  </a:moveTo>
                  <a:cubicBezTo>
                    <a:pt x="1" y="2"/>
                    <a:pt x="0" y="2"/>
                    <a:pt x="0" y="1"/>
                  </a:cubicBezTo>
                  <a:cubicBezTo>
                    <a:pt x="0" y="0"/>
                    <a:pt x="1" y="0"/>
                    <a:pt x="2" y="0"/>
                  </a:cubicBezTo>
                  <a:cubicBezTo>
                    <a:pt x="75" y="0"/>
                    <a:pt x="75" y="0"/>
                    <a:pt x="75" y="0"/>
                  </a:cubicBezTo>
                  <a:cubicBezTo>
                    <a:pt x="75" y="0"/>
                    <a:pt x="76" y="0"/>
                    <a:pt x="76" y="1"/>
                  </a:cubicBezTo>
                  <a:cubicBezTo>
                    <a:pt x="76" y="2"/>
                    <a:pt x="75" y="2"/>
                    <a:pt x="75" y="2"/>
                  </a:cubicBezTo>
                  <a:lnTo>
                    <a:pt x="2" y="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702447" y="3690774"/>
              <a:ext cx="101383" cy="372745"/>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850662" y="3559447"/>
              <a:ext cx="101383" cy="504071"/>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998877" y="3720392"/>
              <a:ext cx="101383" cy="343126"/>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147092" y="3830623"/>
              <a:ext cx="101383" cy="233035"/>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6924196" y="1127033"/>
            <a:ext cx="1463040" cy="1463040"/>
            <a:chOff x="6924196" y="1127033"/>
            <a:chExt cx="1463040" cy="1463040"/>
          </a:xfrm>
        </p:grpSpPr>
        <p:sp>
          <p:nvSpPr>
            <p:cNvPr id="16" name="Freeform 16"/>
            <p:cNvSpPr/>
            <p:nvPr/>
          </p:nvSpPr>
          <p:spPr>
            <a:xfrm>
              <a:off x="7364596" y="1565888"/>
              <a:ext cx="575749" cy="390208"/>
            </a:xfrm>
            <a:custGeom>
              <a:rect l="l" t="t" r="r" b="b"/>
              <a:pathLst>
                <a:path w="56" h="35">
                  <a:moveTo>
                    <a:pt x="52" y="0"/>
                  </a:moveTo>
                  <a:cubicBezTo>
                    <a:pt x="4" y="0"/>
                    <a:pt x="4" y="0"/>
                    <a:pt x="4" y="0"/>
                  </a:cubicBezTo>
                  <a:cubicBezTo>
                    <a:pt x="2" y="0"/>
                    <a:pt x="0" y="2"/>
                    <a:pt x="0" y="4"/>
                  </a:cubicBezTo>
                  <a:cubicBezTo>
                    <a:pt x="0" y="31"/>
                    <a:pt x="0" y="31"/>
                    <a:pt x="0" y="31"/>
                  </a:cubicBezTo>
                  <a:cubicBezTo>
                    <a:pt x="0" y="33"/>
                    <a:pt x="2" y="35"/>
                    <a:pt x="4" y="35"/>
                  </a:cubicBezTo>
                  <a:cubicBezTo>
                    <a:pt x="52" y="35"/>
                    <a:pt x="52" y="35"/>
                    <a:pt x="52" y="35"/>
                  </a:cubicBezTo>
                  <a:cubicBezTo>
                    <a:pt x="54" y="35"/>
                    <a:pt x="56" y="33"/>
                    <a:pt x="56" y="31"/>
                  </a:cubicBezTo>
                  <a:cubicBezTo>
                    <a:pt x="56" y="4"/>
                    <a:pt x="56" y="4"/>
                    <a:pt x="56" y="4"/>
                  </a:cubicBezTo>
                  <a:cubicBezTo>
                    <a:pt x="56" y="2"/>
                    <a:pt x="54" y="0"/>
                    <a:pt x="52" y="0"/>
                  </a:cubicBezTo>
                  <a:close/>
                  <a:moveTo>
                    <a:pt x="49" y="27"/>
                  </a:moveTo>
                  <a:cubicBezTo>
                    <a:pt x="49" y="29"/>
                    <a:pt x="48" y="30"/>
                    <a:pt x="46" y="30"/>
                  </a:cubicBezTo>
                  <a:cubicBezTo>
                    <a:pt x="9" y="30"/>
                    <a:pt x="9" y="30"/>
                    <a:pt x="9" y="30"/>
                  </a:cubicBezTo>
                  <a:cubicBezTo>
                    <a:pt x="7" y="30"/>
                    <a:pt x="6" y="29"/>
                    <a:pt x="6" y="27"/>
                  </a:cubicBezTo>
                  <a:cubicBezTo>
                    <a:pt x="6" y="8"/>
                    <a:pt x="6" y="8"/>
                    <a:pt x="6" y="8"/>
                  </a:cubicBezTo>
                  <a:cubicBezTo>
                    <a:pt x="6" y="6"/>
                    <a:pt x="7" y="5"/>
                    <a:pt x="9" y="5"/>
                  </a:cubicBezTo>
                  <a:cubicBezTo>
                    <a:pt x="46" y="5"/>
                    <a:pt x="46" y="5"/>
                    <a:pt x="46" y="5"/>
                  </a:cubicBezTo>
                  <a:cubicBezTo>
                    <a:pt x="48" y="5"/>
                    <a:pt x="49" y="6"/>
                    <a:pt x="49" y="8"/>
                  </a:cubicBezTo>
                  <a:lnTo>
                    <a:pt x="49" y="2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7273763" y="1974818"/>
              <a:ext cx="748924" cy="211520"/>
            </a:xfrm>
            <a:custGeom>
              <a:rect l="l" t="t" r="r" b="b"/>
              <a:pathLst>
                <a:path w="73" h="19">
                  <a:moveTo>
                    <a:pt x="67" y="3"/>
                  </a:moveTo>
                  <a:cubicBezTo>
                    <a:pt x="66" y="1"/>
                    <a:pt x="65" y="0"/>
                    <a:pt x="63" y="0"/>
                  </a:cubicBezTo>
                  <a:cubicBezTo>
                    <a:pt x="10" y="0"/>
                    <a:pt x="10" y="0"/>
                    <a:pt x="10" y="0"/>
                  </a:cubicBezTo>
                  <a:cubicBezTo>
                    <a:pt x="8" y="0"/>
                    <a:pt x="7" y="2"/>
                    <a:pt x="7" y="3"/>
                  </a:cubicBezTo>
                  <a:cubicBezTo>
                    <a:pt x="1" y="13"/>
                    <a:pt x="1" y="13"/>
                    <a:pt x="1" y="13"/>
                  </a:cubicBezTo>
                  <a:cubicBezTo>
                    <a:pt x="73" y="13"/>
                    <a:pt x="73" y="13"/>
                    <a:pt x="73" y="13"/>
                  </a:cubicBezTo>
                  <a:lnTo>
                    <a:pt x="67" y="3"/>
                  </a:lnTo>
                  <a:close/>
                  <a:moveTo>
                    <a:pt x="25" y="12"/>
                  </a:moveTo>
                  <a:cubicBezTo>
                    <a:pt x="27" y="9"/>
                    <a:pt x="27" y="9"/>
                    <a:pt x="27" y="9"/>
                  </a:cubicBezTo>
                  <a:cubicBezTo>
                    <a:pt x="47" y="9"/>
                    <a:pt x="47" y="9"/>
                    <a:pt x="47" y="9"/>
                  </a:cubicBezTo>
                  <a:cubicBezTo>
                    <a:pt x="48" y="12"/>
                    <a:pt x="48" y="12"/>
                    <a:pt x="48" y="12"/>
                  </a:cubicBezTo>
                  <a:lnTo>
                    <a:pt x="25" y="12"/>
                  </a:lnTo>
                  <a:close/>
                  <a:moveTo>
                    <a:pt x="62" y="7"/>
                  </a:moveTo>
                  <a:cubicBezTo>
                    <a:pt x="12" y="7"/>
                    <a:pt x="12" y="7"/>
                    <a:pt x="12" y="7"/>
                  </a:cubicBezTo>
                  <a:cubicBezTo>
                    <a:pt x="9" y="7"/>
                    <a:pt x="9" y="6"/>
                    <a:pt x="9" y="6"/>
                  </a:cubicBezTo>
                  <a:cubicBezTo>
                    <a:pt x="10" y="3"/>
                    <a:pt x="10" y="3"/>
                    <a:pt x="10" y="3"/>
                  </a:cubicBezTo>
                  <a:cubicBezTo>
                    <a:pt x="11" y="3"/>
                    <a:pt x="11" y="2"/>
                    <a:pt x="13" y="2"/>
                  </a:cubicBezTo>
                  <a:cubicBezTo>
                    <a:pt x="61" y="2"/>
                    <a:pt x="61" y="2"/>
                    <a:pt x="61" y="2"/>
                  </a:cubicBezTo>
                  <a:cubicBezTo>
                    <a:pt x="62" y="2"/>
                    <a:pt x="63" y="3"/>
                    <a:pt x="63" y="3"/>
                  </a:cubicBezTo>
                  <a:cubicBezTo>
                    <a:pt x="65" y="6"/>
                    <a:pt x="65" y="6"/>
                    <a:pt x="65" y="6"/>
                  </a:cubicBezTo>
                  <a:cubicBezTo>
                    <a:pt x="65" y="6"/>
                    <a:pt x="65" y="7"/>
                    <a:pt x="62" y="7"/>
                  </a:cubicBezTo>
                  <a:close/>
                  <a:moveTo>
                    <a:pt x="0" y="15"/>
                  </a:moveTo>
                  <a:cubicBezTo>
                    <a:pt x="0" y="16"/>
                    <a:pt x="2" y="17"/>
                    <a:pt x="3" y="19"/>
                  </a:cubicBezTo>
                  <a:cubicBezTo>
                    <a:pt x="70" y="19"/>
                    <a:pt x="70" y="19"/>
                    <a:pt x="70" y="19"/>
                  </a:cubicBezTo>
                  <a:cubicBezTo>
                    <a:pt x="72" y="17"/>
                    <a:pt x="73" y="16"/>
                    <a:pt x="73" y="15"/>
                  </a:cubicBezTo>
                  <a:lnTo>
                    <a:pt x="0" y="1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924196" y="1127033"/>
              <a:ext cx="1463040" cy="146304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7364596" y="1565888"/>
              <a:ext cx="575749" cy="390208"/>
            </a:xfrm>
            <a:custGeom>
              <a:rect l="l" t="t" r="r" b="b"/>
              <a:pathLst>
                <a:path w="56" h="35">
                  <a:moveTo>
                    <a:pt x="52" y="0"/>
                  </a:moveTo>
                  <a:cubicBezTo>
                    <a:pt x="4" y="0"/>
                    <a:pt x="4" y="0"/>
                    <a:pt x="4" y="0"/>
                  </a:cubicBezTo>
                  <a:cubicBezTo>
                    <a:pt x="2" y="0"/>
                    <a:pt x="0" y="2"/>
                    <a:pt x="0" y="4"/>
                  </a:cubicBezTo>
                  <a:cubicBezTo>
                    <a:pt x="0" y="31"/>
                    <a:pt x="0" y="31"/>
                    <a:pt x="0" y="31"/>
                  </a:cubicBezTo>
                  <a:cubicBezTo>
                    <a:pt x="0" y="33"/>
                    <a:pt x="2" y="35"/>
                    <a:pt x="4" y="35"/>
                  </a:cubicBezTo>
                  <a:cubicBezTo>
                    <a:pt x="52" y="35"/>
                    <a:pt x="52" y="35"/>
                    <a:pt x="52" y="35"/>
                  </a:cubicBezTo>
                  <a:cubicBezTo>
                    <a:pt x="54" y="35"/>
                    <a:pt x="56" y="33"/>
                    <a:pt x="56" y="31"/>
                  </a:cubicBezTo>
                  <a:cubicBezTo>
                    <a:pt x="56" y="4"/>
                    <a:pt x="56" y="4"/>
                    <a:pt x="56" y="4"/>
                  </a:cubicBezTo>
                  <a:cubicBezTo>
                    <a:pt x="56" y="2"/>
                    <a:pt x="54" y="0"/>
                    <a:pt x="52" y="0"/>
                  </a:cubicBezTo>
                  <a:close/>
                  <a:moveTo>
                    <a:pt x="49" y="27"/>
                  </a:moveTo>
                  <a:cubicBezTo>
                    <a:pt x="49" y="29"/>
                    <a:pt x="48" y="30"/>
                    <a:pt x="46" y="30"/>
                  </a:cubicBezTo>
                  <a:cubicBezTo>
                    <a:pt x="9" y="30"/>
                    <a:pt x="9" y="30"/>
                    <a:pt x="9" y="30"/>
                  </a:cubicBezTo>
                  <a:cubicBezTo>
                    <a:pt x="7" y="30"/>
                    <a:pt x="6" y="29"/>
                    <a:pt x="6" y="27"/>
                  </a:cubicBezTo>
                  <a:cubicBezTo>
                    <a:pt x="6" y="8"/>
                    <a:pt x="6" y="8"/>
                    <a:pt x="6" y="8"/>
                  </a:cubicBezTo>
                  <a:cubicBezTo>
                    <a:pt x="6" y="6"/>
                    <a:pt x="7" y="5"/>
                    <a:pt x="9" y="5"/>
                  </a:cubicBezTo>
                  <a:cubicBezTo>
                    <a:pt x="46" y="5"/>
                    <a:pt x="46" y="5"/>
                    <a:pt x="46" y="5"/>
                  </a:cubicBezTo>
                  <a:cubicBezTo>
                    <a:pt x="48" y="5"/>
                    <a:pt x="49" y="6"/>
                    <a:pt x="49" y="8"/>
                  </a:cubicBezTo>
                  <a:lnTo>
                    <a:pt x="49" y="2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7273763" y="1974818"/>
              <a:ext cx="748924" cy="211520"/>
            </a:xfrm>
            <a:custGeom>
              <a:rect l="l" t="t" r="r" b="b"/>
              <a:pathLst>
                <a:path w="73" h="19">
                  <a:moveTo>
                    <a:pt x="67" y="3"/>
                  </a:moveTo>
                  <a:cubicBezTo>
                    <a:pt x="66" y="1"/>
                    <a:pt x="65" y="0"/>
                    <a:pt x="63" y="0"/>
                  </a:cubicBezTo>
                  <a:cubicBezTo>
                    <a:pt x="10" y="0"/>
                    <a:pt x="10" y="0"/>
                    <a:pt x="10" y="0"/>
                  </a:cubicBezTo>
                  <a:cubicBezTo>
                    <a:pt x="8" y="0"/>
                    <a:pt x="7" y="2"/>
                    <a:pt x="7" y="3"/>
                  </a:cubicBezTo>
                  <a:cubicBezTo>
                    <a:pt x="1" y="13"/>
                    <a:pt x="1" y="13"/>
                    <a:pt x="1" y="13"/>
                  </a:cubicBezTo>
                  <a:cubicBezTo>
                    <a:pt x="73" y="13"/>
                    <a:pt x="73" y="13"/>
                    <a:pt x="73" y="13"/>
                  </a:cubicBezTo>
                  <a:lnTo>
                    <a:pt x="67" y="3"/>
                  </a:lnTo>
                  <a:close/>
                  <a:moveTo>
                    <a:pt x="25" y="12"/>
                  </a:moveTo>
                  <a:cubicBezTo>
                    <a:pt x="27" y="9"/>
                    <a:pt x="27" y="9"/>
                    <a:pt x="27" y="9"/>
                  </a:cubicBezTo>
                  <a:cubicBezTo>
                    <a:pt x="47" y="9"/>
                    <a:pt x="47" y="9"/>
                    <a:pt x="47" y="9"/>
                  </a:cubicBezTo>
                  <a:cubicBezTo>
                    <a:pt x="48" y="12"/>
                    <a:pt x="48" y="12"/>
                    <a:pt x="48" y="12"/>
                  </a:cubicBezTo>
                  <a:lnTo>
                    <a:pt x="25" y="12"/>
                  </a:lnTo>
                  <a:close/>
                  <a:moveTo>
                    <a:pt x="62" y="7"/>
                  </a:moveTo>
                  <a:cubicBezTo>
                    <a:pt x="12" y="7"/>
                    <a:pt x="12" y="7"/>
                    <a:pt x="12" y="7"/>
                  </a:cubicBezTo>
                  <a:cubicBezTo>
                    <a:pt x="9" y="7"/>
                    <a:pt x="9" y="6"/>
                    <a:pt x="9" y="6"/>
                  </a:cubicBezTo>
                  <a:cubicBezTo>
                    <a:pt x="10" y="3"/>
                    <a:pt x="10" y="3"/>
                    <a:pt x="10" y="3"/>
                  </a:cubicBezTo>
                  <a:cubicBezTo>
                    <a:pt x="11" y="3"/>
                    <a:pt x="11" y="2"/>
                    <a:pt x="13" y="2"/>
                  </a:cubicBezTo>
                  <a:cubicBezTo>
                    <a:pt x="61" y="2"/>
                    <a:pt x="61" y="2"/>
                    <a:pt x="61" y="2"/>
                  </a:cubicBezTo>
                  <a:cubicBezTo>
                    <a:pt x="62" y="2"/>
                    <a:pt x="63" y="3"/>
                    <a:pt x="63" y="3"/>
                  </a:cubicBezTo>
                  <a:cubicBezTo>
                    <a:pt x="65" y="6"/>
                    <a:pt x="65" y="6"/>
                    <a:pt x="65" y="6"/>
                  </a:cubicBezTo>
                  <a:cubicBezTo>
                    <a:pt x="65" y="6"/>
                    <a:pt x="65" y="7"/>
                    <a:pt x="62" y="7"/>
                  </a:cubicBezTo>
                  <a:close/>
                  <a:moveTo>
                    <a:pt x="0" y="15"/>
                  </a:moveTo>
                  <a:cubicBezTo>
                    <a:pt x="0" y="16"/>
                    <a:pt x="2" y="17"/>
                    <a:pt x="3" y="19"/>
                  </a:cubicBezTo>
                  <a:cubicBezTo>
                    <a:pt x="70" y="19"/>
                    <a:pt x="70" y="19"/>
                    <a:pt x="70" y="19"/>
                  </a:cubicBezTo>
                  <a:cubicBezTo>
                    <a:pt x="72" y="17"/>
                    <a:pt x="73" y="16"/>
                    <a:pt x="73" y="15"/>
                  </a:cubicBezTo>
                  <a:lnTo>
                    <a:pt x="0" y="1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6924196" y="4151964"/>
            <a:ext cx="1463040" cy="1463040"/>
            <a:chOff x="6924196" y="4151964"/>
            <a:chExt cx="1463040" cy="1463040"/>
          </a:xfrm>
        </p:grpSpPr>
        <p:sp>
          <p:nvSpPr>
            <p:cNvPr id="22" name="AutoShape 22"/>
            <p:cNvSpPr/>
            <p:nvPr/>
          </p:nvSpPr>
          <p:spPr>
            <a:xfrm>
              <a:off x="7285470" y="4642335"/>
              <a:ext cx="725508" cy="572110"/>
            </a:xfrm>
            <a:prstGeom prst="wedgeEllipseCallou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924196" y="4151964"/>
              <a:ext cx="1463040" cy="146304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285470" y="4642335"/>
              <a:ext cx="725508" cy="572110"/>
            </a:xfrm>
            <a:prstGeom prst="wedgeEllipseCallou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5" name="AutoShape 25"/>
          <p:cNvSpPr/>
          <p:nvPr/>
        </p:nvSpPr>
        <p:spPr>
          <a:xfrm>
            <a:off x="455981" y="2535936"/>
            <a:ext cx="2746302"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预测方法</a:t>
            </a:r>
            <a:endParaRPr lang="en-US" sz="1100"/>
          </a:p>
        </p:txBody>
      </p:sp>
      <p:sp>
        <p:nvSpPr>
          <p:cNvPr id="26" name="AutoShape 26"/>
          <p:cNvSpPr/>
          <p:nvPr/>
        </p:nvSpPr>
        <p:spPr>
          <a:xfrm>
            <a:off x="8503125" y="1054893"/>
            <a:ext cx="2746302"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预测结果</a:t>
            </a:r>
            <a:endParaRPr lang="en-US" sz="1100"/>
          </a:p>
        </p:txBody>
      </p:sp>
      <p:sp>
        <p:nvSpPr>
          <p:cNvPr id="27" name="AutoShape 27"/>
          <p:cNvSpPr/>
          <p:nvPr/>
        </p:nvSpPr>
        <p:spPr>
          <a:xfrm>
            <a:off x="8503125" y="4009655"/>
            <a:ext cx="2746302"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影响因素</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市场需求预测</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21240" r="2124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市场格局变化趋势</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未来市场竞争格局将趋向于集中化，具有技术优势和品牌影响力的企业将占据更大市场份额。</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主要竞争者</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当前电流互感器市场上存在多家知名企业，各自占据一定市场份额。</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竞争策略</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各企业采取不同的竞争策略，如价格战、品质战、服务战等，以争夺市场份额。</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市场竞争格局</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项目风险评估</a:t>
            </a:r>
            <a:endParaRPr lang="en-US" sz="1100"/>
          </a:p>
        </p:txBody>
      </p:sp>
      <p:sp>
        <p:nvSpPr>
          <p:cNvPr id="3" name="AutoShape 3"/>
          <p:cNvSpPr/>
          <p:nvPr/>
        </p:nvSpPr>
        <p:spPr>
          <a:xfrm>
            <a:off x="4954829" y="2485096"/>
            <a:ext cx="2082658" cy="1318935"/>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04</a:t>
            </a:r>
            <a:endParaRPr lang="en-US" sz="1100"/>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技术更新换代</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关注电流互感器技术的更新换代情况，以及新技术的发展趋势，以确保项目的技术竞争力。</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技术保密</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评估项目涉及的核心技术的保密措施是否完善，以及是否存在技术泄露的风险。</a:t>
            </a:r>
          </a:p>
        </p:txBody>
      </p:sp>
      <p:cxnSp>
        <p:nvCxnSpPr>
          <p:cNvPr id="15" name="Connector 15"/>
          <p:cNvCxnSpPr/>
          <p:nvPr/>
        </p:nvCxnSpPr>
        <p:spPr>
          <a:xfrm>
            <a:off x="7345623" y="5627624"/>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技术成熟度</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评估电流互感器技术的成熟度和可靠性，以及是否存在技术瓶颈和潜在的技术难题。</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技术风险</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https://d.book118.com/898025040020006025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90</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2024-09-01T14:57:50.557</cp:lastPrinted>
  <dcterms:created xsi:type="dcterms:W3CDTF">2024-09-01T06:57:50Z</dcterms:created>
  <dcterms:modified xsi:type="dcterms:W3CDTF">2024-09-01T06:57:52Z</dcterms:modified>
</cp:coreProperties>
</file>