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877F7-8ACF-4720-919F-17BD4AD31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189314-D5A1-465D-83DA-DE49ECCFD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49C37E-A840-4FE0-BB7B-E0160AEA1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CE7FC0-B983-4F3B-8E45-DC0D12306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ECD8D9-F86D-46D2-81EF-E2195547C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8C57B3-22AE-421A-B59F-E477C2882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8A4484-1442-4496-9CAC-9E8DBD1D4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8C34AA-5F37-4D04-9557-E45FDA956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D62CC4-95AC-434B-A416-3A2254ABD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BADC25-8ADD-4065-AEA2-0EB3AF1D4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296265-C72F-4F97-8F63-E4315BC05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3201113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3C1DA35-ABDB-4E6C-E630-E3963AD8463F}"/>
              </a:ext>
            </a:extLst>
          </p:cNvPr>
          <p:cNvSpPr/>
          <p:nvPr/>
        </p:nvSpPr>
        <p:spPr>
          <a:xfrm>
            <a:off x="0" y="0"/>
            <a:ext cx="12191999" cy="3449665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FB31E2-8FE5-4A07-7349-007F5891201D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5785195-CB06-5ABC-CB48-F2E03FB12A05}"/>
              </a:ext>
            </a:extLst>
          </p:cNvPr>
          <p:cNvGrpSpPr/>
          <p:nvPr/>
        </p:nvGrpSpPr>
        <p:grpSpPr>
          <a:xfrm>
            <a:off x="497177" y="2340083"/>
            <a:ext cx="3201841" cy="480518"/>
            <a:chOff x="5717435" y="5325094"/>
            <a:chExt cx="2942245" cy="435525"/>
          </a:xfrm>
        </p:grpSpPr>
        <p:grpSp>
          <p:nvGrpSpPr>
            <p:cNvPr id="6" name="组合 33">
              <a:extLst>
                <a:ext uri="{FF2B5EF4-FFF2-40B4-BE49-F238E27FC236}">
                  <a16:creationId xmlns:a16="http://schemas.microsoft.com/office/drawing/2014/main" id="{6FB13F68-8847-C87D-A174-E024DD824A96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33" name="组合 34">
                <a:extLst>
                  <a:ext uri="{FF2B5EF4-FFF2-40B4-BE49-F238E27FC236}">
                    <a16:creationId xmlns:a16="http://schemas.microsoft.com/office/drawing/2014/main" id="{5A1F50A9-2268-5D8E-4F19-AAA9A0016A7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5" name="椭圆 36">
                  <a:extLst>
                    <a:ext uri="{FF2B5EF4-FFF2-40B4-BE49-F238E27FC236}">
                      <a16:creationId xmlns:a16="http://schemas.microsoft.com/office/drawing/2014/main" id="{5631764A-25A5-6DC5-429E-1A02AB7BD6F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6" name="椭圆 37">
                  <a:extLst>
                    <a:ext uri="{FF2B5EF4-FFF2-40B4-BE49-F238E27FC236}">
                      <a16:creationId xmlns:a16="http://schemas.microsoft.com/office/drawing/2014/main" id="{4B8DAF11-52B0-CA35-4D33-6D87720E082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4" name="Freeform 44">
                <a:extLst>
                  <a:ext uri="{FF2B5EF4-FFF2-40B4-BE49-F238E27FC236}">
                    <a16:creationId xmlns:a16="http://schemas.microsoft.com/office/drawing/2014/main" id="{2D61A911-D06E-0DAB-569D-139DB80DF8E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8" name="组合 38">
              <a:extLst>
                <a:ext uri="{FF2B5EF4-FFF2-40B4-BE49-F238E27FC236}">
                  <a16:creationId xmlns:a16="http://schemas.microsoft.com/office/drawing/2014/main" id="{6AA189ED-00DD-9C1D-E5E6-49E875D5ACA6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29" name="组合 39">
                <a:extLst>
                  <a:ext uri="{FF2B5EF4-FFF2-40B4-BE49-F238E27FC236}">
                    <a16:creationId xmlns:a16="http://schemas.microsoft.com/office/drawing/2014/main" id="{D7EDA1DF-9A9A-F76B-BB79-C7F1121C0C20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1" name="椭圆 41">
                  <a:extLst>
                    <a:ext uri="{FF2B5EF4-FFF2-40B4-BE49-F238E27FC236}">
                      <a16:creationId xmlns:a16="http://schemas.microsoft.com/office/drawing/2014/main" id="{AE7E70BC-BAB8-D996-6907-E0740A0DE1A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2" name="椭圆 42">
                  <a:extLst>
                    <a:ext uri="{FF2B5EF4-FFF2-40B4-BE49-F238E27FC236}">
                      <a16:creationId xmlns:a16="http://schemas.microsoft.com/office/drawing/2014/main" id="{9AB5EB87-4474-A1A2-D49E-9E27E33B7AE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0" name="Freeform 6">
                <a:extLst>
                  <a:ext uri="{FF2B5EF4-FFF2-40B4-BE49-F238E27FC236}">
                    <a16:creationId xmlns:a16="http://schemas.microsoft.com/office/drawing/2014/main" id="{72F7816A-549D-AB4D-A232-B48714F63AA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9" name="组合 43">
              <a:extLst>
                <a:ext uri="{FF2B5EF4-FFF2-40B4-BE49-F238E27FC236}">
                  <a16:creationId xmlns:a16="http://schemas.microsoft.com/office/drawing/2014/main" id="{6E45D2FB-3412-E085-C637-6B280A7220FD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25" name="组合 44">
                <a:extLst>
                  <a:ext uri="{FF2B5EF4-FFF2-40B4-BE49-F238E27FC236}">
                    <a16:creationId xmlns:a16="http://schemas.microsoft.com/office/drawing/2014/main" id="{6980957E-98D8-CCD5-C9C2-6B1479C1260C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7" name="椭圆 46">
                  <a:extLst>
                    <a:ext uri="{FF2B5EF4-FFF2-40B4-BE49-F238E27FC236}">
                      <a16:creationId xmlns:a16="http://schemas.microsoft.com/office/drawing/2014/main" id="{9365D7EF-64B4-59E4-64B6-944DEB3CC92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8" name="椭圆 47">
                  <a:extLst>
                    <a:ext uri="{FF2B5EF4-FFF2-40B4-BE49-F238E27FC236}">
                      <a16:creationId xmlns:a16="http://schemas.microsoft.com/office/drawing/2014/main" id="{94510835-D351-E81C-89CC-D5CFF12588E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6" name="Freeform 45">
                <a:extLst>
                  <a:ext uri="{FF2B5EF4-FFF2-40B4-BE49-F238E27FC236}">
                    <a16:creationId xmlns:a16="http://schemas.microsoft.com/office/drawing/2014/main" id="{D6ECCD9D-6037-D023-42C3-5D2B6D8228A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" name="组合 48">
              <a:extLst>
                <a:ext uri="{FF2B5EF4-FFF2-40B4-BE49-F238E27FC236}">
                  <a16:creationId xmlns:a16="http://schemas.microsoft.com/office/drawing/2014/main" id="{0619E397-05A3-5C09-CA0F-868F09CC11AE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6" name="组合 49">
                <a:extLst>
                  <a:ext uri="{FF2B5EF4-FFF2-40B4-BE49-F238E27FC236}">
                    <a16:creationId xmlns:a16="http://schemas.microsoft.com/office/drawing/2014/main" id="{2557723A-2E27-DEBE-B895-F8B3C5C802F2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3" name="椭圆 51">
                  <a:extLst>
                    <a:ext uri="{FF2B5EF4-FFF2-40B4-BE49-F238E27FC236}">
                      <a16:creationId xmlns:a16="http://schemas.microsoft.com/office/drawing/2014/main" id="{5C323B44-3890-D8CC-A379-AAAD8399A06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4" name="椭圆 52">
                  <a:extLst>
                    <a:ext uri="{FF2B5EF4-FFF2-40B4-BE49-F238E27FC236}">
                      <a16:creationId xmlns:a16="http://schemas.microsoft.com/office/drawing/2014/main" id="{EE0AE2D5-97B0-EE02-1EC8-F77B61D52E4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7" name="Freeform 39">
                <a:extLst>
                  <a:ext uri="{FF2B5EF4-FFF2-40B4-BE49-F238E27FC236}">
                    <a16:creationId xmlns:a16="http://schemas.microsoft.com/office/drawing/2014/main" id="{835AE063-5071-3EBC-EC5D-C048247B4C3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1" name="组合 54">
              <a:extLst>
                <a:ext uri="{FF2B5EF4-FFF2-40B4-BE49-F238E27FC236}">
                  <a16:creationId xmlns:a16="http://schemas.microsoft.com/office/drawing/2014/main" id="{9EA03B4A-67E4-C8F7-6010-488D2EF38201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2" name="组合 55">
                <a:extLst>
                  <a:ext uri="{FF2B5EF4-FFF2-40B4-BE49-F238E27FC236}">
                    <a16:creationId xmlns:a16="http://schemas.microsoft.com/office/drawing/2014/main" id="{FCBA4A79-10F0-C36B-882D-842F8E8CE08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4" name="椭圆 57">
                  <a:extLst>
                    <a:ext uri="{FF2B5EF4-FFF2-40B4-BE49-F238E27FC236}">
                      <a16:creationId xmlns:a16="http://schemas.microsoft.com/office/drawing/2014/main" id="{7381DAFC-BB2A-DD23-D0A3-4BF6A0F422C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5" name="椭圆 59">
                  <a:extLst>
                    <a:ext uri="{FF2B5EF4-FFF2-40B4-BE49-F238E27FC236}">
                      <a16:creationId xmlns:a16="http://schemas.microsoft.com/office/drawing/2014/main" id="{6ADFE2EE-49D0-C8B6-90DB-E3779CC71C7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3" name="KSO_Shape">
                <a:extLst>
                  <a:ext uri="{FF2B5EF4-FFF2-40B4-BE49-F238E27FC236}">
                    <a16:creationId xmlns:a16="http://schemas.microsoft.com/office/drawing/2014/main" id="{CD59BBC1-4E1F-3413-E23F-4C338A4468B5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37" name="Freeform 5">
            <a:extLst>
              <a:ext uri="{FF2B5EF4-FFF2-40B4-BE49-F238E27FC236}">
                <a16:creationId xmlns:a16="http://schemas.microsoft.com/office/drawing/2014/main" id="{E796EC15-7589-D5C2-A998-A62528A67B5C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CA41E774-A837-4C04-63AB-16CE257EAB51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Freeform 7">
            <a:extLst>
              <a:ext uri="{FF2B5EF4-FFF2-40B4-BE49-F238E27FC236}">
                <a16:creationId xmlns:a16="http://schemas.microsoft.com/office/drawing/2014/main" id="{8F9E42C8-EEEB-99C2-BDE8-D88E9FCEE7A4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Freeform 8">
            <a:extLst>
              <a:ext uri="{FF2B5EF4-FFF2-40B4-BE49-F238E27FC236}">
                <a16:creationId xmlns:a16="http://schemas.microsoft.com/office/drawing/2014/main" id="{C0154D75-BD44-CC7A-EE15-6DD119E4CC83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Freeform 9">
            <a:extLst>
              <a:ext uri="{FF2B5EF4-FFF2-40B4-BE49-F238E27FC236}">
                <a16:creationId xmlns:a16="http://schemas.microsoft.com/office/drawing/2014/main" id="{8BBC6A53-56EB-F316-DCFB-5E82329FECE0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Freeform 10">
            <a:extLst>
              <a:ext uri="{FF2B5EF4-FFF2-40B4-BE49-F238E27FC236}">
                <a16:creationId xmlns:a16="http://schemas.microsoft.com/office/drawing/2014/main" id="{1F9D39CB-0602-0BE8-A28A-67C31B6BB70C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Freeform 11">
            <a:extLst>
              <a:ext uri="{FF2B5EF4-FFF2-40B4-BE49-F238E27FC236}">
                <a16:creationId xmlns:a16="http://schemas.microsoft.com/office/drawing/2014/main" id="{D673A135-1AB3-EBDD-2FBC-6CE6F8842866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Freeform 12">
            <a:extLst>
              <a:ext uri="{FF2B5EF4-FFF2-40B4-BE49-F238E27FC236}">
                <a16:creationId xmlns:a16="http://schemas.microsoft.com/office/drawing/2014/main" id="{F8EA7B1C-F951-A730-F2E7-B64BC5612EA2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Freeform 13">
            <a:extLst>
              <a:ext uri="{FF2B5EF4-FFF2-40B4-BE49-F238E27FC236}">
                <a16:creationId xmlns:a16="http://schemas.microsoft.com/office/drawing/2014/main" id="{9DF64ED7-962A-81AC-80B4-A4644335C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Freeform 14">
            <a:extLst>
              <a:ext uri="{FF2B5EF4-FFF2-40B4-BE49-F238E27FC236}">
                <a16:creationId xmlns:a16="http://schemas.microsoft.com/office/drawing/2014/main" id="{9AB9F532-F154-B5B7-3D78-C3EB44644F8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Freeform 15">
            <a:extLst>
              <a:ext uri="{FF2B5EF4-FFF2-40B4-BE49-F238E27FC236}">
                <a16:creationId xmlns:a16="http://schemas.microsoft.com/office/drawing/2014/main" id="{F775B8C1-B24A-515B-BD55-1D29986E8BFE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Freeform 16">
            <a:extLst>
              <a:ext uri="{FF2B5EF4-FFF2-40B4-BE49-F238E27FC236}">
                <a16:creationId xmlns:a16="http://schemas.microsoft.com/office/drawing/2014/main" id="{2667DBB5-4C7D-66ED-1DD9-9C403F9D8C7C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06661" y="3844921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外耳道感染的微生物学分析</a:t>
            </a:r>
            <a:endParaRPr lang="en-US" altLang="zh-CN" sz="4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外耳道感染的概述
 外耳道感染的主要病原体
 外耳道感染的微生物学诊断方法
 外耳道感染的微生物学防治策略
 外耳道感染的流行病学研究
 外耳道感染的易感人群分析
 外耳道感染的临床表现与病理机制
 外耳道感染的治疗现状与挑战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外耳道感染的概述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外耳道感染的微生物学分析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外耳道感染的概述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外耳道感染的定义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1.外耳道感染，又称外耳炎，是指发生在外耳道的炎症性疾病。</a:t>
            </a:r>
          </a:p>
          <a:p>
            <a:r>
              <a:t>2.该疾病主要由细菌、真菌或病毒等微生物引起，其临床表现主要为耳痛、流脓和听力下降等。</a:t>
            </a:r>
          </a:p>
          <a:p>
            <a:r>
              <a:t>3.外耳道感染是常见的耳鼻喉科疾病，严重时可影响患者的生活质量。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外耳道感染的流行病学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1.外耳道感染在全球范围内均有发生，尤其在湿度较高的地区更为常见。</a:t>
            </a:r>
          </a:p>
          <a:p>
            <a:r>
              <a:t>2.儿童和老年人是外耳道感染的高发人群，可能与他们的免疫力较弱有关。</a:t>
            </a:r>
          </a:p>
          <a:p>
            <a:r>
              <a:t>3.长时间处于潮湿环境、频繁清洁耳朵、使用不合适的耳机等都是引发外耳道感染的常见因素。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外耳道感染的概述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外耳道感染的病原体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1.外耳道感染的主要病原体包括金黄色葡萄球菌、铜绿假单胞菌、真菌等。</a:t>
            </a:r>
          </a:p>
          <a:p>
            <a:r>
              <a:t>2.其中，金黄色葡萄球菌是最常见的致病菌，其次是真菌。</a:t>
            </a:r>
          </a:p>
          <a:p>
            <a:r>
              <a:t>3.近年来，随着抗生素的过度使用，耐药性金黄色葡萄球菌的比例逐渐增加，给治疗带来了挑战。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外耳道感染的病理机制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1.外耳道感染的病理机制主要包括病原体的侵入、宿主的免疫反应和炎症反应等。</a:t>
            </a:r>
          </a:p>
          <a:p>
            <a:r>
              <a:t>2.病原体通过破坏外耳道的皮肤屏障，进入组织内部，引发炎症反应。</a:t>
            </a:r>
          </a:p>
          <a:p>
            <a:r>
              <a:t>3.宿主的免疫反应则试图清除病原体，但过度的免疫反应可能导致组织损伤。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外耳道感染的概述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1.外耳道感染的主要临床表现为耳痛、流脓、听力下降等。</a:t>
            </a:r>
          </a:p>
          <a:p>
            <a:r>
              <a:t>2.严重的外耳道感染可能伴有头痛、发热、眩晕等症状。</a:t>
            </a:r>
          </a:p>
          <a:p>
            <a:r>
              <a:t>3.部分患者可能无明显症状，但仍然有感染的可能。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外耳道感染的治疗策略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1.外耳道感染的治疗主要包括药物治疗和手术治疗。</a:t>
            </a:r>
          </a:p>
          <a:p>
            <a:r>
              <a:t>2.药物治疗主要是使用抗生素、抗真菌药物等，对于严重或复发的病例可能需要手术治疗。</a:t>
            </a:r>
          </a:p>
          <a:p>
            <a:r>
              <a:t>3.同时，患者需要避免接触水分，保持耳朵干燥，以减少病原体的生长。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外耳道感染的临床表现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外耳道感染的主要病原体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外耳道感染的微生物学分析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外耳道感染的主要病原体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外耳道感染的病原体分类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1.外耳道感染的主要病原体包括细菌、真菌和病毒三大类。</a:t>
            </a:r>
          </a:p>
          <a:p>
            <a:r>
              <a:t>2.其中，细菌是最常见的病原体，主要包括金黄色葡萄球菌、肺炎链球菌等。</a:t>
            </a:r>
          </a:p>
          <a:p>
            <a:r>
              <a:t>3.真菌感染相对较少，主要是念珠菌属和曲霉菌属。</a:t>
            </a:r>
          </a:p>
          <a:p>
            <a:r>
              <a:t>4.病毒感染主要见于婴幼儿，如呼吸道合胞病毒、腺病毒等。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外耳道感染的细菌病原体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1.金黄色葡萄球菌是外耳道感染最常见的细菌病原体，其产生的毒素可引起严重的炎症反应。</a:t>
            </a:r>
          </a:p>
          <a:p>
            <a:r>
              <a:t>2.肺炎链球菌也是常见的细菌病原体，其耐药性较强，治疗困难。</a:t>
            </a:r>
          </a:p>
          <a:p>
            <a:r>
              <a:t>3.其他常见的细菌病原体还包括流感嗜血杆菌、变形杆菌等。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外耳道感染的主要病原体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外耳道感染的真菌病原体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1.念珠菌属是外耳道感染最常见的真菌病原体，其中以白色念珠菌最为常见。</a:t>
            </a:r>
          </a:p>
          <a:p>
            <a:r>
              <a:t>2.曲霉菌属也是重要的真菌病原体，尤其是烟曲霉和黄曲霉。</a:t>
            </a:r>
          </a:p>
          <a:p>
            <a:r>
              <a:t>3.真菌感染通常发生在免疫力低下的患者，如糖尿病患者。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外耳道感染的病毒病原体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1.呼吸道合胞病毒是婴幼儿外耳道感染最常见的病毒病原体，其通过飞沫传播。</a:t>
            </a:r>
          </a:p>
          <a:p>
            <a:r>
              <a:t>2.腺病毒也是常见的病毒病原体，其引起的感染通常伴有发热、咳嗽等症状。</a:t>
            </a:r>
          </a:p>
          <a:p>
            <a:r>
              <a:t>3.其他病毒如流感病毒、副流感病毒等也可引起外耳道感染。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外耳道感染的主要病原体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外耳道感染的混合感染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1.外耳道感染常常是多种病原体的混合感染，这增加了治疗的难度。</a:t>
            </a:r>
          </a:p>
          <a:p>
            <a:r>
              <a:t>2.混合感染中，细菌和真菌的共存较为常见，如金黄色葡萄球菌和念珠菌的混合感染。</a:t>
            </a:r>
          </a:p>
          <a:p>
            <a:r>
              <a:t>3.混合感染可能导致病情加重，需要针对性的治疗。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外耳道感染的病原体检测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1.对外耳道感染的病原体进行准确检测是诊断和治疗的关键。</a:t>
            </a:r>
          </a:p>
          <a:p>
            <a:r>
              <a:t>2.目前，常用的检测方法包括细菌培养、真菌培养和PCR等分子生物学技术。</a:t>
            </a:r>
          </a:p>
          <a:p>
            <a:r>
              <a:t>3.随着基因测序技术的发展，未来有望实现对外耳道感染病原体的快速、准确识别。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外耳道感染的微生物学诊断方法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外耳道感染的微生物学分析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外耳道感染的微生物学诊断方法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外耳道感染的微生物学诊断方法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1.直接镜检法：通过显微镜观察耳道分泌物，可以直接看到病原体，如细菌、真菌或寄生虫等。</a:t>
            </a:r>
          </a:p>
          <a:p>
            <a:r>
              <a:t>2.培养法：将耳道分泌物接种在适当的培养基上，通过观察菌落形态和生化特性，可以鉴定出具体的病原体。</a:t>
            </a:r>
          </a:p>
          <a:p>
            <a:r>
              <a:t>3.PCR法：通过提取耳道分泌物中的DNA，进行聚合酶链反应，可以快速准确地检测出病原体的基因序列。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外耳道感染的常见病原体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1.细菌：包括金黄色葡萄球菌、肺炎链球菌、流感嗜血杆菌等，是外耳道感染的主要病原体。</a:t>
            </a:r>
          </a:p>
          <a:p>
            <a:r>
              <a:t>2.真菌：主要是念珠菌属，如白色念珠菌、热带念珠菌等，多见于免疫力低下的患者。</a:t>
            </a:r>
          </a:p>
          <a:p>
            <a:r>
              <a:t>3.病毒：如呼吸道合胞病毒、腺病毒等，主要引起婴幼儿的外耳道感染。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外耳道感染的微生物学诊断方法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外耳道感染的临床表现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1.疼痛：是外耳道感染最常见的症状，主要表现为耳痛、头痛等。</a:t>
            </a:r>
          </a:p>
          <a:p>
            <a:r>
              <a:t>2.分泌物：耳道分泌物增多，可以是脓性、黏液性或血性。</a:t>
            </a:r>
          </a:p>
          <a:p>
            <a:r>
              <a:t>3.听力下降：由于炎症刺激或分泌物堵塞，可能出现听力下降。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外耳道感染的治疗原则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1.抗感染治疗：根据病原体的种类和药物敏感性，选择合适的抗生素或抗真菌药物。</a:t>
            </a:r>
          </a:p>
          <a:p>
            <a:r>
              <a:t>2.对症治疗：如止痛、消炎、清洁耳道等。</a:t>
            </a:r>
          </a:p>
          <a:p>
            <a:r>
              <a:t>3.预防复发：加强个人卫生，避免接触污染物，提高免疫力。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外耳道感染的微生物学诊断方法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1.保持耳道清洁干燥：避免水分滞留，减少细菌和真菌的生长环境。</a:t>
            </a:r>
          </a:p>
          <a:p>
            <a:r>
              <a:t>2.避免挖耳：挖耳可能损伤耳道皮肤，增加感染的风险。</a:t>
            </a:r>
          </a:p>
          <a:p>
            <a:r>
              <a:t>3.避免接触污染物：如污水、异物等，可能带入病原体。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外耳道感染的研究进展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1.精准诊断：通过基因测序等技术，实现对外耳道感染的精准诊断。</a:t>
            </a:r>
          </a:p>
          <a:p>
            <a:r>
              <a:t>2.新药研发：针对新的病原体或耐药菌株，研发新的抗感染药物。</a:t>
            </a:r>
          </a:p>
          <a:p>
            <a:r>
              <a:t>3.免疫治疗：通过提高机体的免疫力，减少外耳道感染的发生。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外耳道感染的预防措施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外耳道感染的微生物学防治策略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外耳道感染的微生物学分析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外耳道感染的微生物学防治策略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外耳道感染的微生物学防治策略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1.外耳道感染的微生物学防治策略主要包括预防和治疗两个方面。</a:t>
            </a:r>
          </a:p>
          <a:p>
            <a:r>
              <a:t>2.预防策略主要是通过保持耳道清洁干燥，避免挖耳等行为，减少病原体的侵入机会。</a:t>
            </a:r>
          </a:p>
          <a:p>
            <a:r>
              <a:t>3.治疗策略主要是根据病原体的种类和药物敏感性，选择合适的抗生素或抗真菌药物进行治疗。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外耳道感染的预防措施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1.保持耳道清洁干燥是预防外耳道感染的重要措施。</a:t>
            </a:r>
          </a:p>
          <a:p>
            <a:r>
              <a:t>2.避免挖耳，因为挖耳可能损伤耳道皮肤，增加感染的风险。</a:t>
            </a:r>
          </a:p>
          <a:p>
            <a:r>
              <a:t>3.避免接触污染物，如污水、异物等，可能带入病原体。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外耳道感染的微生物学防治策略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1.对外耳道感染的病原体进行准确检测是诊断和治疗的关键。</a:t>
            </a:r>
          </a:p>
          <a:p>
            <a:r>
              <a:t>2.目前，常用的检测方法包括细菌培养、真菌培养和PCR等分子生物学技术。</a:t>
            </a:r>
          </a:p>
          <a:p>
            <a:r>
              <a:t>3.随着基因测序技术的发展，未来有望实现对外耳道感染病原体的快速、准确识别。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外耳道感染的治疗原则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1.抗感染治疗是外耳道感染的主要治疗手段，根据病原体的种类和药物敏感性，选择合适的抗生素或抗真菌药物。</a:t>
            </a:r>
          </a:p>
          <a:p>
            <a:r>
              <a:t>2.对症治疗，如止痛、消炎、清洁耳道等。</a:t>
            </a:r>
          </a:p>
          <a:p>
            <a:r>
              <a:t>3.预防复发，加强个人卫生，避免接触污染物，提高免疫力。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外耳道感染的病原体检测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https://d.book118.com/898032011136006037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外耳道感染的概述</vt:lpstr>
      <vt:lpstr> 外耳道感染的概述</vt:lpstr>
      <vt:lpstr> 外耳道感染的概述</vt:lpstr>
      <vt:lpstr> 外耳道感染的概述</vt:lpstr>
      <vt:lpstr> 外耳道感染的主要病原体</vt:lpstr>
      <vt:lpstr> 外耳道感染的主要病原体</vt:lpstr>
      <vt:lpstr> 外耳道感染的主要病原体</vt:lpstr>
      <vt:lpstr> 外耳道感染的主要病原体</vt:lpstr>
      <vt:lpstr> 外耳道感染的微生物学诊断方法</vt:lpstr>
      <vt:lpstr> 外耳道感染的微生物学诊断方法</vt:lpstr>
      <vt:lpstr> 外耳道感染的微生物学诊断方法</vt:lpstr>
      <vt:lpstr> 外耳道感染的微生物学诊断方法</vt:lpstr>
      <vt:lpstr> 外耳道感染的微生物学防治策略</vt:lpstr>
      <vt:lpstr> 外耳道感染的微生物学防治策略</vt:lpstr>
      <vt:lpstr> 外耳道感染的微生物学防治策略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2024-09-18T00:14:42.604</cp:lastPrinted>
  <dcterms:created xsi:type="dcterms:W3CDTF">2024-09-17T16:14:42Z</dcterms:created>
  <dcterms:modified xsi:type="dcterms:W3CDTF">2024-09-17T16:14:44Z</dcterms:modified>
</cp:coreProperties>
</file>