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C0BF7FE-3BA8-4524-929D-7D433D8446F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D54003-5562-498F-A4F2-CC6704177F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453BD-0557-42B3-B040-AF42895280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49BCE1-E578-4B3D-8F23-B016825DC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055AA4-0138-48D5-A197-4D0C649FB3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5F3D91-0E53-4CDC-9EA3-D59A9AECE8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80EDEE-95B2-4809-A87D-0E5CB2876C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0CD0C5-D70B-4889-A8F5-4287E31935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FAADCC-4494-4CEF-B72D-697B79454B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61FD20-BFA6-46AF-9606-B7A94C9843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99B09-EDFF-424A-B691-5512A84B2C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12EE1-189E-4526-A9BC-EB2A1A1D0C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569981E-B805-4C3F-8DB8-C35F3CBC41F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9EED7B9-FFB5-4252-820F-19B4C58596D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3210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污水处理行业安全生产规章制度培训流程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污水处理行业安全生产规章制度培训流程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安全生产规章制度的制定与落实</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安全生产培训流程设计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安全生产培训流程实施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安全生产培训流程效果评估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安全生产规章制度培训流程总结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污水处理行业安全生产规章制度培训流程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污水处理行业概述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污水处理行业在城市环境管理中扮演着重要角色，有效处理污水有助于保护环境和人们的健康。安全生产在该行业中尤为重要，规章制度的执行和遵守能有效保障工作安全。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安全生产规章制度概述</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规章制度的含义和作用</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定义</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规章制度所涵盖的具体内容</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内容</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规章制度的执行标准和要求</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执行标准</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培训流程简介</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安全生产培训对员工的重要性</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培训流程的目的和意义</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设立目的</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培训流程中的基本步骤和流程安排</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基本步骤</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培训流程优势</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帮助员工意识到安全重要性</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提高安全意识</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有效培训可以减少事故和伤亡率</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减少事故率</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培训有助于员工掌握安全技能</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掌握安全技能</a:t>
            </a:r>
            <a:endParaRPr lang="en-US" sz="3000" b="0" strike="noStrike" spc="-1">
              <a:solidFill>
                <a:srgbClr val="000000"/>
              </a:solidFill>
              <a:latin typeface="Arial"/>
            </a:endParaRPr>
          </a:p>
        </p:txBody>
      </p:sp>
      <p:sp>
        <p:nvSpPr>
          <p:cNvPr id="11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安全生产规章制度概述</a:t>
            </a:r>
            <a:endParaRPr lang="en-US" sz="3600" b="0" strike="noStrike" spc="-1">
              <a:solidFill>
                <a:schemeClr val="dk1"/>
              </a:solidFill>
              <a:latin typeface="Arial"/>
            </a:endParaRPr>
          </a:p>
        </p:txBody>
      </p:sp>
      <p:sp>
        <p:nvSpPr>
          <p:cNvPr id="1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规章制度的执行标准和要求</a:t>
            </a:r>
            <a:endParaRPr lang="en-US" sz="1500" b="0" strike="noStrike" spc="-1">
              <a:solidFill>
                <a:srgbClr val="000000"/>
              </a:solidFill>
              <a:latin typeface="Arial"/>
            </a:endParaRPr>
          </a:p>
        </p:txBody>
      </p:sp>
      <p:sp>
        <p:nvSpPr>
          <p:cNvPr id="1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执行标准</a:t>
            </a:r>
            <a:endParaRPr lang="en-US" sz="2200" b="0" strike="noStrike" spc="-1">
              <a:solidFill>
                <a:srgbClr val="000000"/>
              </a:solidFill>
              <a:latin typeface="Arial"/>
            </a:endParaRPr>
          </a:p>
        </p:txBody>
      </p:sp>
      <p:sp>
        <p:nvSpPr>
          <p:cNvPr id="1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规章制度所涵盖的具体内容</a:t>
            </a:r>
            <a:endParaRPr lang="en-US" sz="1500" b="0" strike="noStrike" spc="-1">
              <a:solidFill>
                <a:srgbClr val="000000"/>
              </a:solidFill>
              <a:latin typeface="Arial"/>
            </a:endParaRPr>
          </a:p>
        </p:txBody>
      </p:sp>
      <p:sp>
        <p:nvSpPr>
          <p:cNvPr id="1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内容</a:t>
            </a:r>
            <a:endParaRPr lang="en-US" sz="2200" b="0" strike="noStrike" spc="-1">
              <a:solidFill>
                <a:srgbClr val="000000"/>
              </a:solidFill>
              <a:latin typeface="Arial"/>
            </a:endParaRPr>
          </a:p>
        </p:txBody>
      </p:sp>
      <p:sp>
        <p:nvSpPr>
          <p:cNvPr id="1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规章制度的含义和作用</a:t>
            </a:r>
            <a:endParaRPr lang="en-US" sz="1500" b="0" strike="noStrike" spc="-1">
              <a:solidFill>
                <a:srgbClr val="000000"/>
              </a:solidFill>
              <a:latin typeface="Arial"/>
            </a:endParaRPr>
          </a:p>
        </p:txBody>
      </p:sp>
      <p:sp>
        <p:nvSpPr>
          <p:cNvPr id="1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定义</a:t>
            </a:r>
            <a:endParaRPr lang="en-US" sz="2200" b="0" strike="noStrike" spc="-1">
              <a:solidFill>
                <a:srgbClr val="000000"/>
              </a:solidFill>
              <a:latin typeface="Arial"/>
            </a:endParaRPr>
          </a:p>
        </p:txBody>
      </p:sp>
      <p:sp>
        <p:nvSpPr>
          <p:cNvPr id="1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安全生产规章制度的必要性</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安全生产规章制度的建立和执行对于污水处理行业的稳定发展至关重要。只有确保规章制度的严格执行和员工的培训意识，才能有效避免潜在的安全隐患，保障安全生产。</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安全生产规章制度的制定与落实</a:t>
            </a:r>
            <a:endParaRPr lang="en-US" sz="3600" b="0" strike="noStrike" spc="-1">
              <a:solidFill>
                <a:schemeClr val="dk1"/>
              </a:solidFill>
              <a:latin typeface="Arial"/>
            </a:endParaRPr>
          </a:p>
        </p:txBody>
      </p:sp>
      <p:sp>
        <p:nvSpPr>
          <p:cNvPr id="12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制定安全生产规章制度的重要性</a:t>
            </a:r>
            <a:endParaRPr lang="en-US" sz="3500" b="0" strike="noStrike" spc="-1">
              <a:solidFill>
                <a:srgbClr val="000000"/>
              </a:solidFill>
              <a:latin typeface="Arial"/>
            </a:endParaRPr>
          </a:p>
        </p:txBody>
      </p:sp>
      <p:sp>
        <p:nvSpPr>
          <p:cNvPr id="12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制定安全生产规章制度对企业至关重要，它可以有效指导员工在工作中遵守规则、提高工作效率。根据法律，企业需要根据国家相关法规制定规章制度，并且遵循一定的制定原则。</a:t>
            </a:r>
            <a:endParaRPr lang="en-US" sz="2500" b="0" strike="noStrike" spc="-1">
              <a:solidFill>
                <a:srgbClr val="000000"/>
              </a:solidFill>
              <a:latin typeface="Arial"/>
            </a:endParaRPr>
          </a:p>
        </p:txBody>
      </p:sp>
      <p:sp>
        <p:nvSpPr>
          <p:cNvPr id="12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安全生产规章制度的落实</a:t>
            </a:r>
            <a:endParaRPr lang="en-US" sz="3600" b="0" strike="noStrike" spc="-1">
              <a:solidFill>
                <a:schemeClr val="dk1"/>
              </a:solidFill>
              <a:latin typeface="Arial"/>
            </a:endParaRPr>
          </a:p>
        </p:txBody>
      </p:sp>
      <p:sp>
        <p:nvSpPr>
          <p:cNvPr id="13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确保安全生产</a:t>
            </a:r>
            <a:endParaRPr lang="en-US" sz="1500" b="0" strike="noStrike" spc="-1">
              <a:solidFill>
                <a:srgbClr val="000000"/>
              </a:solidFill>
              <a:latin typeface="Arial"/>
            </a:endParaRPr>
          </a:p>
        </p:txBody>
      </p:sp>
      <p:sp>
        <p:nvSpPr>
          <p:cNvPr id="13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13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如何保证规章制度的执行</a:t>
            </a:r>
            <a:endParaRPr lang="en-US" sz="1500" b="0" strike="noStrike" spc="-1">
              <a:solidFill>
                <a:srgbClr val="000000"/>
              </a:solidFill>
              <a:latin typeface="Arial"/>
            </a:endParaRPr>
          </a:p>
        </p:txBody>
      </p:sp>
      <p:sp>
        <p:nvSpPr>
          <p:cNvPr id="13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执行</a:t>
            </a:r>
            <a:endParaRPr lang="en-US" sz="2200" b="0" strike="noStrike" spc="-1">
              <a:solidFill>
                <a:srgbClr val="000000"/>
              </a:solidFill>
              <a:latin typeface="Arial"/>
            </a:endParaRPr>
          </a:p>
        </p:txBody>
      </p:sp>
      <p:sp>
        <p:nvSpPr>
          <p:cNvPr id="13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规章制度执行的监督</a:t>
            </a:r>
            <a:endParaRPr lang="en-US" sz="1500" b="0" strike="noStrike" spc="-1">
              <a:solidFill>
                <a:srgbClr val="000000"/>
              </a:solidFill>
              <a:latin typeface="Arial"/>
            </a:endParaRPr>
          </a:p>
        </p:txBody>
      </p:sp>
      <p:sp>
        <p:nvSpPr>
          <p:cNvPr id="13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监督与检查</a:t>
            </a:r>
            <a:endParaRPr lang="en-US" sz="2200" b="0" strike="noStrike" spc="-1">
              <a:solidFill>
                <a:srgbClr val="000000"/>
              </a:solidFill>
              <a:latin typeface="Arial"/>
            </a:endParaRPr>
          </a:p>
        </p:txBody>
      </p:sp>
      <p:sp>
        <p:nvSpPr>
          <p:cNvPr id="13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流程</a:t>
            </a:r>
            <a:endParaRPr lang="en-US" sz="2200" b="0" strike="noStrike" spc="-1">
              <a:solidFill>
                <a:srgbClr val="000000"/>
              </a:solidFill>
              <a:latin typeface="Arial"/>
            </a:endParaRPr>
          </a:p>
        </p:txBody>
      </p:sp>
      <p:sp>
        <p:nvSpPr>
          <p:cNvPr id="14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修订的流程步骤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修订的影响与挑战</a:t>
            </a:r>
            <a:endParaRPr lang="en-US" sz="1500" b="0" strike="noStrike" spc="-1">
              <a:solidFill>
                <a:srgbClr val="000000"/>
              </a:solidFill>
              <a:latin typeface="Arial"/>
            </a:endParaRPr>
          </a:p>
        </p:txBody>
      </p:sp>
      <p:sp>
        <p:nvSpPr>
          <p:cNvPr id="14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规章制度的修订与更新</a:t>
            </a:r>
            <a:endParaRPr lang="en-US" sz="3600" b="0" strike="noStrike" spc="-1">
              <a:solidFill>
                <a:schemeClr val="dk1"/>
              </a:solidFill>
              <a:latin typeface="Arial"/>
            </a:endParaRPr>
          </a:p>
        </p:txBody>
      </p:sp>
      <p:sp>
        <p:nvSpPr>
          <p:cNvPr id="14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定期修订</a:t>
            </a:r>
            <a:endParaRPr lang="en-US" sz="2200" b="0" strike="noStrike" spc="-1">
              <a:solidFill>
                <a:srgbClr val="000000"/>
              </a:solidFill>
              <a:latin typeface="Arial"/>
            </a:endParaRPr>
          </a:p>
        </p:txBody>
      </p:sp>
      <p:sp>
        <p:nvSpPr>
          <p:cNvPr id="15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规章制度更新的重要性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修订的流程</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安全生产规章制度的培训内容</a:t>
            </a:r>
            <a:endParaRPr lang="en-US" sz="3600" b="0" strike="noStrike" spc="-1">
              <a:solidFill>
                <a:schemeClr val="dk1"/>
              </a:solidFill>
              <a:latin typeface="Arial"/>
            </a:endParaRPr>
          </a:p>
        </p:txBody>
      </p:sp>
      <p:sp>
        <p:nvSpPr>
          <p:cNvPr id="15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5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规章制度介绍</a:t>
            </a:r>
            <a:endParaRPr lang="en-US" sz="3000" b="0" strike="noStrike" spc="-1">
              <a:solidFill>
                <a:srgbClr val="000000"/>
              </a:solidFill>
              <a:latin typeface="Arial"/>
            </a:endParaRPr>
          </a:p>
        </p:txBody>
      </p:sp>
      <p:sp>
        <p:nvSpPr>
          <p:cNvPr id="15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紧急情况处理</a:t>
            </a:r>
            <a:endParaRPr lang="en-US" sz="2000" b="0" strike="noStrike" spc="-1">
              <a:solidFill>
                <a:srgbClr val="000000"/>
              </a:solidFill>
              <a:latin typeface="Arial"/>
            </a:endParaRPr>
          </a:p>
        </p:txBody>
      </p:sp>
      <p:sp>
        <p:nvSpPr>
          <p:cNvPr id="15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急救技能培训</a:t>
            </a:r>
            <a:endParaRPr lang="en-US" sz="3000" b="0" strike="noStrike" spc="-1">
              <a:solidFill>
                <a:srgbClr val="000000"/>
              </a:solidFill>
              <a:latin typeface="Arial"/>
            </a:endParaRPr>
          </a:p>
        </p:txBody>
      </p:sp>
      <p:sp>
        <p:nvSpPr>
          <p:cNvPr id="15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重要性</a:t>
            </a:r>
            <a:endParaRPr lang="en-US" sz="2000" b="0" strike="noStrike" spc="-1">
              <a:solidFill>
                <a:srgbClr val="000000"/>
              </a:solidFill>
              <a:latin typeface="Arial"/>
            </a:endParaRPr>
          </a:p>
        </p:txBody>
      </p:sp>
      <p:sp>
        <p:nvSpPr>
          <p:cNvPr id="16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安全生产知识普及</a:t>
            </a:r>
            <a:endParaRPr lang="en-US" sz="3000" b="0" strike="noStrike" spc="-1">
              <a:solidFill>
                <a:srgbClr val="000000"/>
              </a:solidFill>
              <a:latin typeface="Arial"/>
            </a:endParaRPr>
          </a:p>
        </p:txBody>
      </p:sp>
      <p:sp>
        <p:nvSpPr>
          <p:cNvPr id="16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6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安全生产规章制度的制定和落实是保障企业员工生命财产安全的重要举措，只有通过不断完善制度、严格执行和定期检查修订，才能真正做到安全生产。</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安全生产培训流程设计</a:t>
            </a:r>
            <a:endParaRPr lang="en-US" sz="36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安全生产培训流程的设计原则</a:t>
            </a:r>
            <a:endParaRPr lang="en-US" sz="3500" b="0" strike="noStrike" spc="-1">
              <a:solidFill>
                <a:srgbClr val="000000"/>
              </a:solidFill>
              <a:latin typeface="Arial"/>
            </a:endParaRPr>
          </a:p>
        </p:txBody>
      </p:sp>
      <p:sp>
        <p:nvSpPr>
          <p:cNvPr id="16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安全生产培训流程的设计需要遵循一定原则，包括培训内容的全面性，培训形式的多样性以及培训对象的针对性。确保员工接受到系统全面的培训，提高员工的安全意识和应对突发事件的能力。</a:t>
            </a:r>
            <a:endParaRPr lang="en-US" sz="25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培训计划的制定</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确保培训的有效性和系统性</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制定培训计划的重要性</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包括培训主题、时间安排等</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培训计划的内容和安排</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执行培训计划的具体步骤</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培训计划的执行方法</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不同人群的培训策略</a:t>
            </a:r>
            <a:endParaRPr lang="en-US" sz="3600" b="0" strike="noStrike" spc="-1">
              <a:solidFill>
                <a:schemeClr val="dk1"/>
              </a:solidFill>
              <a:latin typeface="Arial"/>
            </a:endParaRPr>
          </a:p>
        </p:txBody>
      </p:sp>
      <p:sp>
        <p:nvSpPr>
          <p:cNvPr id="1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根据职位特点设计培训内容</a:t>
            </a:r>
            <a:endParaRPr lang="en-US" sz="1500" b="0" strike="noStrike" spc="-1">
              <a:solidFill>
                <a:srgbClr val="000000"/>
              </a:solidFill>
              <a:latin typeface="Arial"/>
            </a:endParaRPr>
          </a:p>
        </p:txBody>
      </p:sp>
      <p:sp>
        <p:nvSpPr>
          <p:cNvPr id="1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针对不同职位的培训需求</a:t>
            </a:r>
            <a:endParaRPr lang="en-US" sz="2200" b="0" strike="noStrike" spc="-1">
              <a:solidFill>
                <a:srgbClr val="000000"/>
              </a:solidFill>
              <a:latin typeface="Arial"/>
            </a:endParaRPr>
          </a:p>
        </p:txBody>
      </p:sp>
      <p:sp>
        <p:nvSpPr>
          <p:cNvPr id="1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根据不同年龄段员工的学习特点制定培训计划</a:t>
            </a:r>
            <a:endParaRPr lang="en-US" sz="1500" b="0" strike="noStrike" spc="-1">
              <a:solidFill>
                <a:srgbClr val="000000"/>
              </a:solidFill>
              <a:latin typeface="Arial"/>
            </a:endParaRPr>
          </a:p>
        </p:txBody>
      </p:sp>
      <p:sp>
        <p:nvSpPr>
          <p:cNvPr id="1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针对不同年龄段员工的培训策略</a:t>
            </a:r>
            <a:endParaRPr lang="en-US" sz="2200" b="0" strike="noStrike" spc="-1">
              <a:solidFill>
                <a:srgbClr val="000000"/>
              </a:solidFill>
              <a:latin typeface="Arial"/>
            </a:endParaRPr>
          </a:p>
        </p:txBody>
      </p:sp>
      <p:sp>
        <p:nvSpPr>
          <p:cNvPr id="1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根据员工的工作经验安排相应的培训内容</a:t>
            </a:r>
            <a:endParaRPr lang="en-US" sz="1500" b="0" strike="noStrike" spc="-1">
              <a:solidFill>
                <a:srgbClr val="000000"/>
              </a:solidFill>
              <a:latin typeface="Arial"/>
            </a:endParaRPr>
          </a:p>
        </p:txBody>
      </p:sp>
      <p:sp>
        <p:nvSpPr>
          <p:cNvPr id="1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针对不同工作经验员工的培训安排</a:t>
            </a:r>
            <a:endParaRPr lang="en-US" sz="2200" b="0" strike="noStrike" spc="-1">
              <a:solidFill>
                <a:srgbClr val="000000"/>
              </a:solidFill>
              <a:latin typeface="Arial"/>
            </a:endParaRPr>
          </a:p>
        </p:txBody>
      </p:sp>
      <p:sp>
        <p:nvSpPr>
          <p:cNvPr id="1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培训用具的准备</a:t>
            </a:r>
            <a:endParaRPr lang="en-US" sz="2200" b="0" strike="noStrike" spc="-1">
              <a:solidFill>
                <a:srgbClr val="000000"/>
              </a:solidFill>
              <a:latin typeface="Arial"/>
            </a:endParaRPr>
          </a:p>
        </p:txBody>
      </p:sp>
      <p:sp>
        <p:nvSpPr>
          <p:cNvPr id="19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准备必要的培训辅助工具</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保证培训用具的完好性</a:t>
            </a:r>
            <a:endParaRPr lang="en-US" sz="1500" b="0" strike="noStrike" spc="-1">
              <a:solidFill>
                <a:srgbClr val="000000"/>
              </a:solidFill>
              <a:latin typeface="Arial"/>
            </a:endParaRPr>
          </a:p>
        </p:txBody>
      </p:sp>
      <p:sp>
        <p:nvSpPr>
          <p:cNvPr id="19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培训场地的选择和布置</a:t>
            </a:r>
            <a:endParaRPr lang="en-US" sz="2200" b="0" strike="noStrike" spc="-1">
              <a:solidFill>
                <a:srgbClr val="000000"/>
              </a:solidFill>
              <a:latin typeface="Arial"/>
            </a:endParaRPr>
          </a:p>
        </p:txBody>
      </p:sp>
      <p:sp>
        <p:nvSpPr>
          <p:cNvPr id="19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选择符合培训规模的场地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布置合理，确保培训效果</a:t>
            </a:r>
            <a:endParaRPr lang="en-US" sz="1500" b="0" strike="noStrike" spc="-1">
              <a:solidFill>
                <a:srgbClr val="000000"/>
              </a:solidFill>
              <a:latin typeface="Arial"/>
            </a:endParaRPr>
          </a:p>
        </p:txBody>
      </p:sp>
      <p:sp>
        <p:nvSpPr>
          <p:cNvPr id="19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培训材料的准备</a:t>
            </a:r>
            <a:endParaRPr lang="en-US" sz="3600" b="0" strike="noStrike" spc="-1">
              <a:solidFill>
                <a:schemeClr val="dk1"/>
              </a:solidFill>
              <a:latin typeface="Arial"/>
            </a:endParaRPr>
          </a:p>
        </p:txBody>
      </p:sp>
      <p:sp>
        <p:nvSpPr>
          <p:cNvPr id="19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培训教材的选择</a:t>
            </a:r>
            <a:endParaRPr lang="en-US" sz="2200" b="0" strike="noStrike" spc="-1">
              <a:solidFill>
                <a:srgbClr val="000000"/>
              </a:solidFill>
              <a:latin typeface="Arial"/>
            </a:endParaRPr>
          </a:p>
        </p:txBody>
      </p:sp>
      <p:sp>
        <p:nvSpPr>
          <p:cNvPr id="20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选择符合培训主题的教材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确保教材内容准确全面</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安全生产培训流程关键要点</a:t>
            </a:r>
            <a:endParaRPr lang="en-US" sz="3600" b="0" strike="noStrike" spc="-1">
              <a:solidFill>
                <a:schemeClr val="dk1"/>
              </a:solidFill>
              <a:latin typeface="Arial"/>
            </a:endParaRPr>
          </a:p>
        </p:txBody>
      </p:sp>
      <p:sp>
        <p:nvSpPr>
          <p:cNvPr id="2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制定清晰有效的培训计划</a:t>
            </a:r>
            <a:endParaRPr lang="en-US" sz="2000" b="0" strike="noStrike" spc="-1">
              <a:solidFill>
                <a:srgbClr val="000000"/>
              </a:solidFill>
              <a:latin typeface="Arial"/>
            </a:endParaRPr>
          </a:p>
        </p:txBody>
      </p:sp>
      <p:sp>
        <p:nvSpPr>
          <p:cNvPr id="2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培训计划的重要性</a:t>
            </a:r>
            <a:endParaRPr lang="en-US" sz="3000" b="0" strike="noStrike" spc="-1">
              <a:solidFill>
                <a:srgbClr val="000000"/>
              </a:solidFill>
              <a:latin typeface="Arial"/>
            </a:endParaRPr>
          </a:p>
        </p:txBody>
      </p:sp>
      <p:sp>
        <p:nvSpPr>
          <p:cNvPr id="2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确保培训教材和用具充分准备</a:t>
            </a:r>
            <a:endParaRPr lang="en-US" sz="2000" b="0" strike="noStrike" spc="-1">
              <a:solidFill>
                <a:srgbClr val="000000"/>
              </a:solidFill>
              <a:latin typeface="Arial"/>
            </a:endParaRPr>
          </a:p>
        </p:txBody>
      </p:sp>
      <p:sp>
        <p:nvSpPr>
          <p:cNvPr id="2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培训材料的准备</a:t>
            </a:r>
            <a:endParaRPr lang="en-US" sz="3000" b="0" strike="noStrike" spc="-1">
              <a:solidFill>
                <a:srgbClr val="000000"/>
              </a:solidFill>
              <a:latin typeface="Arial"/>
            </a:endParaRPr>
          </a:p>
        </p:txBody>
      </p:sp>
      <p:sp>
        <p:nvSpPr>
          <p:cNvPr id="2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根据员工特点制定个性化培训策略</a:t>
            </a:r>
            <a:endParaRPr lang="en-US" sz="2000" b="0" strike="noStrike" spc="-1">
              <a:solidFill>
                <a:srgbClr val="000000"/>
              </a:solidFill>
              <a:latin typeface="Arial"/>
            </a:endParaRPr>
          </a:p>
        </p:txBody>
      </p:sp>
      <p:sp>
        <p:nvSpPr>
          <p:cNvPr id="2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培训对象的针对性</a:t>
            </a:r>
            <a:endParaRPr lang="en-US" sz="3000" b="0" strike="noStrike" spc="-1">
              <a:solidFill>
                <a:srgbClr val="000000"/>
              </a:solidFill>
              <a:latin typeface="Arial"/>
            </a:endParaRPr>
          </a:p>
        </p:txBody>
      </p:sp>
      <p:sp>
        <p:nvSpPr>
          <p:cNvPr id="21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https://d.book118.com/898032101011006050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141</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污水处理行业安全生产规章制度培训流程</vt:lpstr>
      <vt:lpstr>目录</vt:lpstr>
      <vt:lpstr>第一章 污水处理行业安全生产规章制度培训流程</vt:lpstr>
      <vt:lpstr> </vt:lpstr>
      <vt:lpstr>安全生产规章制度概述</vt:lpstr>
      <vt:lpstr>培训流程简介</vt:lpstr>
      <vt:lpstr>培训流程优势</vt:lpstr>
      <vt:lpstr>安全生产规章制度概述</vt:lpstr>
      <vt:lpstr>安全生产规章制度的必要性</vt:lpstr>
      <vt:lpstr>第2章 安全生产规章制度的制定与落实</vt:lpstr>
      <vt:lpstr> </vt:lpstr>
      <vt:lpstr>安全生产规章制度的落实</vt:lpstr>
      <vt:lpstr>规章制度的修订与更新</vt:lpstr>
      <vt:lpstr>安全生产规章制度的培训内容</vt:lpstr>
      <vt:lpstr>结语</vt:lpstr>
      <vt:lpstr>第3章 安全生产培训流程设计</vt:lpstr>
      <vt:lpstr> </vt:lpstr>
      <vt:lpstr>培训计划的制定</vt:lpstr>
      <vt:lpstr>不同人群的培训策略</vt:lpstr>
      <vt:lpstr>培训材料的准备</vt:lpstr>
      <vt:lpstr>安全生产培训流程关键要点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2024-09-29T15:02:04.814</cp:lastPrinted>
  <dcterms:created xsi:type="dcterms:W3CDTF">2024-09-29T07:02:04Z</dcterms:created>
  <dcterms:modified xsi:type="dcterms:W3CDTF">2024-09-29T07:02:06Z</dcterms:modified>
</cp:coreProperties>
</file>