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51E958-1A94-426E-9CE9-F8BB6A0F41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004F202-9422-4F4E-95A7-A5275F4952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7FAA409-BC3D-4DD5-B19F-BDCBB2CB62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8289DDD-0673-43AF-AD1D-6DDC8E0FCE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196992E-F33A-43AB-AD82-20F6DDAEB89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35D92D-354A-4FE6-AAA3-E3D7B189252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66A2753-832B-4AD2-A72F-733D5CED72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E57DA0-E4BB-4CEA-9569-7477CD84F7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5FE9EA-4F7A-4981-8CB7-DB5F2673C2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C914F3-21EE-436A-8190-A6ED9D6956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53B3B2-8C2B-4202-87F3-F7358621E5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 Id="rId3" Type="http://schemas.openxmlformats.org/officeDocument/2006/relationships/image" Target="../media/image8.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8036101027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solidFill>
                <a:latin typeface="Microsoft Yahei"/>
                <a:ea typeface="Microsoft Yahei"/>
                <a:cs typeface="Microsoft Yahei"/>
              </a:rPr>
              <a:t>美术大学毕业感言</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TextBox 5"/>
            <p:cNvSpPr txBox="1"/>
            <p:nvPr/>
          </p:nvSpPr>
          <p:spPr>
            <a:xfrm>
              <a:off x="1416406" y="2921955"/>
              <a:ext cx="2531669" cy="859536"/>
            </a:xfrm>
            <a:prstGeom prst="rect">
              <a:avLst/>
            </a:prstGeom>
          </p:spPr>
          <p:txBody>
            <a:bodyPr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学术成就与收获</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师生情谊与同窗友谊</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校园生活与成长点滴</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艺术创作与感悟</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社会实践与志愿服务</a:t>
            </a:r>
          </a:p>
          <a:p>
            <a:pPr marL="203200" lvl="0" indent="-203200">
              <a:lnSpc>
                <a:spcPct val="150000"/>
              </a:lnSpc>
              <a:spcBef>
                <a:spcPts val="450"/>
              </a:spcBef>
              <a:buFont typeface="Arial"/>
              <a:buChar char="•"/>
            </a:pPr>
            <a:r>
              <a:rPr lang="en-US" sz="2400" b="1">
                <a:solidFill>
                  <a:srgbClr val="2C3F55"/>
                </a:solidFill>
                <a:latin typeface="Microsoft Yahei"/>
                <a:ea typeface="Microsoft Yahei"/>
                <a:cs typeface="Microsoft Yahei"/>
              </a:rPr>
              <a:t>展望未来与寄语学弟学妹</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solidFill>
                <a:latin typeface="Microsoft Yahei"/>
                <a:ea typeface="Microsoft Yahei"/>
                <a:cs typeface="Microsoft Yahei"/>
              </a:rPr>
              <a:t>引言</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感谢恩师</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首先，我要衷心感谢我的导师和所有教授过我的老师。是您们用智慧的火花点燃了我对美术的热爱，用无私的奉献滋养了我的艺术之路。您们的教诲如同明灯，照亮我前行的道路，让我在艺术的殿堂里自由翱翔。</a:t>
            </a:r>
          </a:p>
        </p:txBody>
      </p:sp>
      <p:sp>
        <p:nvSpPr>
          <p:cNvPr id="7" name="AutoShape 7"/>
          <p:cNvSpPr/>
          <p:nvPr/>
        </p:nvSpPr>
        <p:spPr>
          <a:xfrm>
            <a:off x="-545608" y="2453663"/>
            <a:ext cx="3870955" cy="387095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8" name="Picture 8"/>
          <p:cNvPicPr>
            <a:picLocks noChangeAspect="1"/>
          </p:cNvPicPr>
          <p:nvPr/>
        </p:nvPicPr>
        <p:blipFill>
          <a:blip r:embed="rId2">
            <a:alphaModFix/>
          </a:blip>
          <a:srcRect l="7958" r="7958"/>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感谢同窗</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同时，我要感谢陪伴我度过大学时光的同窗好友。我们一同经历了无数个日夜的努力和欢笑，共同见证了彼此的成长和进步。你们的支持和鼓励是我前进的动力，你们的友谊是我人生中最宝贵的财富。</a:t>
            </a:r>
          </a:p>
        </p:txBody>
      </p:sp>
      <p:sp>
        <p:nvSpPr>
          <p:cNvPr id="14" name="AutoShape 14"/>
          <p:cNvSpPr/>
          <p:nvPr/>
        </p:nvSpPr>
        <p:spPr>
          <a:xfrm>
            <a:off x="3629637" y="4875521"/>
            <a:ext cx="638131" cy="63813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回顾成长</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回首大学四年，我经历了从基础技能的学习到独立创作的蜕变。我学会了如何运用色彩和线条表达内心的情感，如何通过作品传递对美的追求和思考。每一次画笔的挥洒，都是对自我认知的一次深化；每一次创作的完成，都是对艺术理解的一次升华。</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感谢与回顾</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2127391" y="2241399"/>
            <a:ext cx="8135183" cy="1244966"/>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solidFill>
                <a:latin typeface="Microsoft Yahei"/>
                <a:ea typeface="Microsoft Yahei"/>
                <a:cs typeface="Microsoft Yahei"/>
              </a:rPr>
              <a:t>展望未来，我将坚定地追求艺术之路，不断探索和创新。我渴望将内心的情感和对美的理解通过作品传递给更多的人，让艺术的力量感染每一个灵魂。我相信，只有持之以恒地努力，才能在艺术的道路上走得更远。</a:t>
            </a:r>
            <a:endParaRPr lang="en-US" sz="1100"/>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solidFill>
                <a:latin typeface="Microsoft Yahei"/>
                <a:ea typeface="Microsoft Yahei"/>
                <a:cs typeface="Microsoft Yahei"/>
              </a:rPr>
              <a:t>在未来的艺术道路上，我将积极拓展视野，寻求与其他领域的跨界合作。通过与不同领域的艺术家和专家交流合作，我相信能够碰撞出更多的创意火花，为艺术创作注入新的活力和内涵。</a:t>
            </a:r>
            <a:endParaRPr lang="en-US" sz="1100"/>
          </a:p>
        </p:txBody>
      </p:sp>
      <p:sp>
        <p:nvSpPr>
          <p:cNvPr id="6" name="AutoShape 6"/>
          <p:cNvSpPr/>
          <p:nvPr/>
        </p:nvSpPr>
        <p:spPr>
          <a:xfrm>
            <a:off x="2127391" y="1747914"/>
            <a:ext cx="4740456"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solidFill>
                <a:latin typeface="Microsoft Yahei"/>
                <a:ea typeface="Microsoft Yahei"/>
                <a:cs typeface="Microsoft Yahei"/>
              </a:rPr>
              <a:t>追求艺术之路</a:t>
            </a:r>
            <a:endParaRPr lang="en-US" sz="1100"/>
          </a:p>
        </p:txBody>
      </p:sp>
      <p:sp>
        <p:nvSpPr>
          <p:cNvPr id="7" name="AutoShape 7"/>
          <p:cNvSpPr/>
          <p:nvPr/>
        </p:nvSpPr>
        <p:spPr>
          <a:xfrm>
            <a:off x="2127391" y="3718013"/>
            <a:ext cx="4740456"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solidFill>
                <a:latin typeface="Microsoft Yahei"/>
                <a:ea typeface="Microsoft Yahei"/>
                <a:cs typeface="Microsoft Yahei"/>
              </a:rPr>
              <a:t>拓展视野与跨界合作</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对未来的展望</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503105"/>
            <a:ext cx="9862567" cy="4097662"/>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2127504" y="2151888"/>
            <a:ext cx="8135183" cy="1244966"/>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solidFill>
                <a:latin typeface="Microsoft Yahei"/>
                <a:ea typeface="Microsoft Yahei"/>
                <a:cs typeface="Microsoft Yahei"/>
              </a:rPr>
              <a:t>回馈社会与传承文化：艺术不仅仅是个人的情感表达，更是社会文化的传承和发展。因此，我将致力于用自己的艺术作品回馈社会，传递积极向上的价值观和审美观念。同时，我也将关注社会文化的发展动态，通过自己的创作实践和学术研究为文化的传承和创新做出贡献。</a:t>
            </a:r>
            <a:endParaRPr lang="en-US" sz="1100"/>
          </a:p>
        </p:txBody>
      </p:sp>
      <p:sp>
        <p:nvSpPr>
          <p:cNvPr id="4" name="AutoShape 4"/>
          <p:cNvSpPr/>
          <p:nvPr/>
        </p:nvSpPr>
        <p:spPr>
          <a:xfrm>
            <a:off x="2127391" y="3840884"/>
            <a:ext cx="8135183" cy="1133298"/>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solidFill>
                <a:latin typeface="Microsoft Yahei"/>
                <a:ea typeface="Microsoft Yahei"/>
                <a:cs typeface="Microsoft Yahei"/>
              </a:rPr>
              <a:t>总之，在美术大学的四年时光里，我收获了无尽的知识与技能、珍贵的友谊与回忆以及坚定的信念与追求。在未来的道路上，我将怀揣着感激之心继续前行不断探索和创新为艺术事业贡献自己的力量。</a:t>
            </a:r>
            <a:endParaRPr lang="en-US" sz="1100"/>
          </a:p>
        </p:txBody>
      </p:sp>
      <p:grpSp>
        <p:nvGrpSpPr>
          <p:cNvPr id="5" name="Group 5"/>
          <p:cNvGrpSpPr/>
          <p:nvPr/>
        </p:nvGrpSpPr>
        <p:grpSpPr>
          <a:xfrm>
            <a:off x="8927447" y="1138342"/>
            <a:ext cx="5386942" cy="5386942"/>
            <a:chOff x="8927447" y="1138342"/>
            <a:chExt cx="5386942" cy="5386942"/>
          </a:xfrm>
        </p:grpSpPr>
        <p:sp>
          <p:nvSpPr>
            <p:cNvPr id="6" name="AutoShape 6"/>
            <p:cNvSpPr/>
            <p:nvPr/>
          </p:nvSpPr>
          <p:spPr>
            <a:xfrm>
              <a:off x="11148379" y="3359274"/>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0926285" y="3137181"/>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704193" y="2915088"/>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482100" y="2692994"/>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0260006" y="2470901"/>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037913" y="2248808"/>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815819" y="2026715"/>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593727" y="1804622"/>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371633" y="1582528"/>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149540" y="1360435"/>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927447" y="1138342"/>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对未来的展望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solidFill>
                <a:latin typeface="Microsoft Yahei"/>
                <a:ea typeface="Microsoft Yahei"/>
                <a:cs typeface="Microsoft Yahei"/>
              </a:rPr>
              <a:t>学术成就与收获</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364" b="18364"/>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17929" b="17929"/>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TextBox 5"/>
          <p:cNvSpPr txBox="1"/>
          <p:nvPr/>
        </p:nvSpPr>
        <p:spPr>
          <a:xfrm>
            <a:off x="763829" y="1494370"/>
            <a:ext cx="390525"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扎实的美术基础</a:t>
            </a:r>
            <a:endParaRPr lang="en-US" sz="1100"/>
          </a:p>
        </p:txBody>
      </p:sp>
      <p:sp>
        <p:nvSpPr>
          <p:cNvPr id="7" name="AutoShape 7"/>
          <p:cNvSpPr/>
          <p:nvPr/>
        </p:nvSpPr>
        <p:spPr>
          <a:xfrm>
            <a:off x="1306341" y="1734252"/>
            <a:ext cx="4276714" cy="1212169"/>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通过系统的专业课程学习，掌握了绘画、雕塑、设计等美术领域的基本技能和理论知识。</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TextBox 9"/>
          <p:cNvSpPr txBox="1"/>
          <p:nvPr/>
        </p:nvSpPr>
        <p:spPr>
          <a:xfrm>
            <a:off x="763829" y="3198934"/>
            <a:ext cx="419100"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多元化的艺术表现</a:t>
            </a:r>
            <a:endParaRPr lang="en-US" sz="1100"/>
          </a:p>
        </p:txBody>
      </p:sp>
      <p:sp>
        <p:nvSpPr>
          <p:cNvPr id="11" name="AutoShape 11"/>
          <p:cNvSpPr/>
          <p:nvPr/>
        </p:nvSpPr>
        <p:spPr>
          <a:xfrm>
            <a:off x="1306341" y="3486814"/>
            <a:ext cx="4276714" cy="1212169"/>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学会了运用不同媒介和材料，创作出具有个性和独特魅力的艺术作品。</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TextBox 13"/>
          <p:cNvSpPr txBox="1"/>
          <p:nvPr/>
        </p:nvSpPr>
        <p:spPr>
          <a:xfrm>
            <a:off x="763829" y="4996400"/>
            <a:ext cx="438150" cy="295275"/>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批判性思维</a:t>
            </a:r>
            <a:endParaRPr lang="en-US" sz="1100"/>
          </a:p>
        </p:txBody>
      </p:sp>
      <p:sp>
        <p:nvSpPr>
          <p:cNvPr id="15" name="AutoShape 15"/>
          <p:cNvSpPr/>
          <p:nvPr/>
        </p:nvSpPr>
        <p:spPr>
          <a:xfrm>
            <a:off x="1306341" y="5222301"/>
            <a:ext cx="4276714" cy="119999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在专业课程学习中，培养了独立思考和批判性思维的能力，能够对艺术作品进行深入分析和评价。</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专业课程学习成果</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l="4829" r="4829"/>
          <a:stretch>
            <a:fillRect/>
          </a:stretch>
        </p:blipFill>
        <p:spPr>
          <a:xfrm>
            <a:off x="6907441" y="1792193"/>
            <a:ext cx="4502197"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学术研究能力</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TextBox 18"/>
          <p:cNvSpPr txBox="1"/>
          <p:nvPr/>
        </p:nvSpPr>
        <p:spPr>
          <a:xfrm>
            <a:off x="1262116" y="1570452"/>
            <a:ext cx="438150" cy="304800"/>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通过参与课题研究、撰写学术论文等方式，提高了学术研究能力和水平。</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TextBox 21"/>
          <p:cNvSpPr txBox="1"/>
          <p:nvPr/>
        </p:nvSpPr>
        <p:spPr>
          <a:xfrm>
            <a:off x="1272601" y="3332919"/>
            <a:ext cx="416357" cy="278130"/>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创作实践经验</a:t>
            </a:r>
            <a:endParaRPr lang="en-US" sz="1100"/>
          </a:p>
        </p:txBody>
      </p:sp>
      <p:sp>
        <p:nvSpPr>
          <p:cNvPr id="23" name="AutoShape 23"/>
          <p:cNvSpPr/>
          <p:nvPr/>
        </p:nvSpPr>
        <p:spPr>
          <a:xfrm>
            <a:off x="1804696" y="3479774"/>
            <a:ext cx="4276714" cy="1212169"/>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积极参加各类艺术展览和比赛，积累了丰富的创作实践经验，不断提升自己的艺术水平。</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TextBox 25"/>
          <p:cNvSpPr txBox="1"/>
          <p:nvPr/>
        </p:nvSpPr>
        <p:spPr>
          <a:xfrm>
            <a:off x="1271991" y="5124907"/>
            <a:ext cx="441594" cy="278130"/>
          </a:xfrm>
          <a:prstGeom prst="rect">
            <a:avLst/>
          </a:prstGeom>
        </p:spPr>
        <p:txBody>
          <a:bodyPr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solidFill>
                <a:latin typeface="Microsoft Yahei"/>
                <a:ea typeface="Microsoft Yahei"/>
                <a:cs typeface="Microsoft Yahei"/>
              </a:rPr>
              <a:t>团队合作与沟通能力</a:t>
            </a:r>
            <a:endParaRPr lang="en-US" sz="1100"/>
          </a:p>
        </p:txBody>
      </p:sp>
      <p:sp>
        <p:nvSpPr>
          <p:cNvPr id="27" name="AutoShape 27"/>
          <p:cNvSpPr/>
          <p:nvPr/>
        </p:nvSpPr>
        <p:spPr>
          <a:xfrm>
            <a:off x="1804696" y="5247188"/>
            <a:ext cx="4276714" cy="1199992"/>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solidFill>
                <a:latin typeface="Microsoft Yahei"/>
                <a:ea typeface="Microsoft Yahei"/>
                <a:cs typeface="Microsoft Yahei"/>
              </a:rPr>
              <a:t>在学术研究和创作实践中，学会了与团队成员有效沟通和协作，共同完成项目任务。</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学术研究与创作实践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25" r="166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通过与来自不同国家和文化背景的同学和老师交流，拓宽了艺术视野，了解了不同艺术流派和风格。</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跨文化交流</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系统学习了艺术史和艺术理论课程，对艺术发展脉络和理论体系有了更深入的认识和理解。</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艺术史与理论素养</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意识到作为艺术家应该承担的社会责任，关注社会问题，通过艺术作品传递正能量和积极价值观。</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社会责任感</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艺术视野的拓展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solidFill>
                <a:latin typeface="Microsoft Yahei"/>
                <a:ea typeface="Microsoft Yahei"/>
                <a:cs typeface="Microsoft Yahei"/>
              </a:rPr>
              <a:t>师生情谊与同窗友谊</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感谢老师们在学术上的严谨要求，使我掌握了扎实的美术基础。</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严谨治学</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创作指导</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人生导师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20" name="Picture 20"/>
          <p:cNvPicPr>
            <a:picLocks noChangeAspect="1"/>
          </p:cNvPicPr>
          <p:nvPr/>
        </p:nvPicPr>
        <p:blipFill>
          <a:blip r:embed="rId4"/>
          <a:srcRect l="15042" r="150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感谢老师们在创作过程中给予的悉心指导，使我不断突破自我，提升艺术水平。</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感谢老师们不仅传授知识，更教会我如何面对人生的挑战和困难。</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感谢恩师教诲</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感谢同学们在学习过程中的互相交流和帮助，共同度过了美好的大学时光。</a:t>
            </a:r>
          </a:p>
        </p:txBody>
      </p:sp>
      <p:pic>
        <p:nvPicPr>
          <p:cNvPr id="5" name="Picture 5"/>
          <p:cNvPicPr>
            <a:picLocks noChangeAspect="1"/>
          </p:cNvPicPr>
          <p:nvPr/>
        </p:nvPicPr>
        <p:blipFill>
          <a:blip r:embed="rId2"/>
          <a:srcRect t="16667" b="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9" name="Picture 9"/>
          <p:cNvPicPr>
            <a:picLocks noChangeAspect="1"/>
          </p:cNvPicPr>
          <p:nvPr/>
        </p:nvPicPr>
        <p:blipFill>
          <a:blip r:embed="rId4"/>
          <a:srcRect l="15833" r="15833"/>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学习交流</a:t>
            </a:r>
          </a:p>
        </p:txBody>
      </p:sp>
      <p:sp>
        <p:nvSpPr>
          <p:cNvPr id="11" name="AutoShape 11"/>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感谢同学们在创作过程中的合作与支持，共同完成了许多优秀的作品。</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创作合作</a:t>
            </a:r>
          </a:p>
        </p:txBody>
      </p:sp>
      <p:sp>
        <p:nvSpPr>
          <p:cNvPr id="16" name="AutoShape 16"/>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感谢同学们在生活中的关心和支持，让我感受到了温暖和友谊。</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情感支持</a:t>
            </a:r>
          </a:p>
        </p:txBody>
      </p:sp>
      <p:sp>
        <p:nvSpPr>
          <p:cNvPr id="21" name="AutoShape 21"/>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同窗互助与支持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pic>
        <p:nvPicPr>
          <p:cNvPr id="8" name="Picture 8"/>
          <p:cNvPicPr>
            <a:picLocks noChangeAspect="1"/>
          </p:cNvPicPr>
          <p:nvPr/>
        </p:nvPicPr>
        <p:blipFill>
          <a:blip r:embed="rId2"/>
          <a:srcRect t="11099" b="110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4074" b="4074"/>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珍贵的友情回忆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欢声笑语</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怀念与同学们一起度过的欢声笑语的日子，那些时光将永远留在我的记忆中。</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共同成长</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怀念与同学们一起努力、一起进步的日子，我们共同见证了彼此的成长。</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未来祝愿</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虽然即将各奔东西，但我会永远珍惜这份友情，祝愿同学们在未来的道路上一切顺利。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solidFill>
                <a:latin typeface="Microsoft Yahei"/>
                <a:ea typeface="Microsoft Yahei"/>
                <a:cs typeface="Microsoft Yahei"/>
              </a:rPr>
              <a:t>校园生活与成长点滴</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04</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https://d.book118.com/898036101027006026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2024-09-03T06:13:50.274</cp:lastPrinted>
  <dcterms:created xsi:type="dcterms:W3CDTF">2024-09-02T22:13:50Z</dcterms:created>
  <dcterms:modified xsi:type="dcterms:W3CDTF">2024-09-02T22:13:52Z</dcterms:modified>
</cp:coreProperties>
</file>