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DD79BA-7459-448D-8657-5094A8DE99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9FB053-3FF7-4510-8DCF-99F1055B3D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B264C7-50AE-4A2F-945A-82C0F2D4A5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158CF6A-3DBB-46B4-8D93-CFA6BE1EB2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3EDDCC6-B4C3-4203-9FBE-40414D00E7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69C92B6-A2B8-4E85-BF1C-0C9594EE6A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2F4DFFF-E085-4F77-A437-FE6A7FD31B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12A26F6-10B9-45D5-8C4C-1FDFCE5E44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3730EAD-2860-49D4-8397-2347D4929C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3D36BF-2F03-4E8B-8C94-A9F79B1C11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256C17-3A2C-453F-9A27-71278D890C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98042013126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公司治理评级探讨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2023-12-29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公司治理评级体系概述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公司治理实践与评级关系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公司治理评级的挑战与问题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提高公司治理评级的建议和措施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4906" b="490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27" b="262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提升公司治理水平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通过评级，公司可以了解自身治理结构和机制的优缺点，进而改进和完善，提升治理水平。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增强投资者信心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良好的公司治理评级可以向投资者传递公司规范运作、透明度高、风险可控的信号，增强投资者对公司的信心。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促进公司长期发展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优秀的公司治理结构有助于公司制定科学合理的发展战略，提高决策效率和风险管理能力，进而促进公司的长期稳定发展。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690" r="25690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公司治理评级机构通过对公司治理结构、机制、实践等方面的深入分析和评估，为公司提供客观、中立的治理水平评价。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提供客观评价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评级结果可以为公司提供改进方向和建议，帮助公司完善治理结构、提升治理能力。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引导公司改进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投资者可以通过公司治理评级了解公司的治理状况和风险水平，为投资决策提供参考依据。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投资者决策参考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监管部门可以将公司治理评级结果作为制定相关政策的参考依据，推动上市公司整体治理水平的提升。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监管政策依据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评级的意义和重要性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公司治理评级体系概述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071464" y="927003"/>
            <a:ext cx="9419070" cy="5265503"/>
          </a:xfrm>
          <a:custGeom>
            <a:rect l="l" t="t" r="r" b="b"/>
            <a:pathLst>
              <a:path w="625" h="495">
                <a:moveTo>
                  <a:pt x="0" y="455"/>
                </a:moveTo>
                <a:lnTo>
                  <a:pt x="117" y="455"/>
                </a:lnTo>
                <a:lnTo>
                  <a:pt x="117" y="378"/>
                </a:lnTo>
                <a:lnTo>
                  <a:pt x="117" y="337"/>
                </a:lnTo>
                <a:lnTo>
                  <a:pt x="158" y="337"/>
                </a:lnTo>
                <a:lnTo>
                  <a:pt x="235" y="337"/>
                </a:lnTo>
                <a:lnTo>
                  <a:pt x="235" y="260"/>
                </a:lnTo>
                <a:lnTo>
                  <a:pt x="235" y="219"/>
                </a:lnTo>
                <a:lnTo>
                  <a:pt x="276" y="219"/>
                </a:lnTo>
                <a:lnTo>
                  <a:pt x="353" y="219"/>
                </a:lnTo>
                <a:lnTo>
                  <a:pt x="353" y="142"/>
                </a:lnTo>
                <a:lnTo>
                  <a:pt x="353" y="101"/>
                </a:lnTo>
                <a:lnTo>
                  <a:pt x="394" y="101"/>
                </a:lnTo>
                <a:lnTo>
                  <a:pt x="495" y="101"/>
                </a:lnTo>
                <a:lnTo>
                  <a:pt x="568" y="29"/>
                </a:lnTo>
                <a:lnTo>
                  <a:pt x="560" y="21"/>
                </a:lnTo>
                <a:lnTo>
                  <a:pt x="593" y="10"/>
                </a:lnTo>
                <a:lnTo>
                  <a:pt x="625" y="0"/>
                </a:lnTo>
                <a:lnTo>
                  <a:pt x="615" y="32"/>
                </a:lnTo>
                <a:lnTo>
                  <a:pt x="604" y="65"/>
                </a:lnTo>
                <a:lnTo>
                  <a:pt x="596" y="57"/>
                </a:lnTo>
                <a:lnTo>
                  <a:pt x="512" y="142"/>
                </a:lnTo>
                <a:lnTo>
                  <a:pt x="394" y="142"/>
                </a:lnTo>
                <a:lnTo>
                  <a:pt x="394" y="219"/>
                </a:lnTo>
                <a:lnTo>
                  <a:pt x="394" y="260"/>
                </a:lnTo>
                <a:lnTo>
                  <a:pt x="353" y="260"/>
                </a:lnTo>
                <a:lnTo>
                  <a:pt x="276" y="260"/>
                </a:lnTo>
                <a:lnTo>
                  <a:pt x="276" y="337"/>
                </a:lnTo>
                <a:lnTo>
                  <a:pt x="276" y="378"/>
                </a:lnTo>
                <a:lnTo>
                  <a:pt x="235" y="378"/>
                </a:lnTo>
                <a:lnTo>
                  <a:pt x="158" y="378"/>
                </a:lnTo>
                <a:lnTo>
                  <a:pt x="158" y="455"/>
                </a:lnTo>
                <a:lnTo>
                  <a:pt x="158" y="495"/>
                </a:lnTo>
                <a:lnTo>
                  <a:pt x="117" y="495"/>
                </a:lnTo>
                <a:lnTo>
                  <a:pt x="0" y="495"/>
                </a:lnTo>
                <a:lnTo>
                  <a:pt x="0" y="455"/>
                </a:lnTo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1">
                  <a:alpha val="100000"/>
                  <a:lumMod val="40000"/>
                  <a:lumOff val="6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212425" y="2667733"/>
            <a:ext cx="4325017" cy="1027472"/>
          </a:xfrm>
          <a:prstGeom prst="roundRect">
            <a:avLst>
              <a:gd name="adj" fmla="val 8330"/>
            </a:avLst>
          </a:prstGeom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8522661" y="2674162"/>
            <a:ext cx="0" cy="1059826"/>
          </a:xfrm>
          <a:prstGeom prst="line">
            <a:avLst/>
          </a:prstGeom>
          <a:ln w="63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7486155" y="2803184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flipH="1">
            <a:off x="7682370" y="3015782"/>
            <a:ext cx="367566" cy="347027"/>
          </a:xfrm>
          <a:custGeom>
            <a:rect l="l" t="t" r="r" b="b"/>
            <a:pathLst>
              <a:path w="376" h="355">
                <a:moveTo>
                  <a:pt x="90" y="0"/>
                </a:moveTo>
                <a:cubicBezTo>
                  <a:pt x="104" y="0"/>
                  <a:pt x="115" y="12"/>
                  <a:pt x="115" y="26"/>
                </a:cubicBezTo>
                <a:cubicBezTo>
                  <a:pt x="115" y="40"/>
                  <a:pt x="104" y="52"/>
                  <a:pt x="90" y="52"/>
                </a:cubicBezTo>
                <a:cubicBezTo>
                  <a:pt x="75" y="52"/>
                  <a:pt x="64" y="40"/>
                  <a:pt x="64" y="26"/>
                </a:cubicBezTo>
                <a:cubicBezTo>
                  <a:pt x="64" y="12"/>
                  <a:pt x="75" y="0"/>
                  <a:pt x="90" y="0"/>
                </a:cubicBezTo>
                <a:close/>
                <a:moveTo>
                  <a:pt x="37" y="264"/>
                </a:moveTo>
                <a:cubicBezTo>
                  <a:pt x="95" y="264"/>
                  <a:pt x="95" y="264"/>
                  <a:pt x="95" y="264"/>
                </a:cubicBezTo>
                <a:cubicBezTo>
                  <a:pt x="108" y="264"/>
                  <a:pt x="118" y="274"/>
                  <a:pt x="118" y="287"/>
                </a:cubicBezTo>
                <a:cubicBezTo>
                  <a:pt x="118" y="310"/>
                  <a:pt x="118" y="310"/>
                  <a:pt x="118" y="310"/>
                </a:cubicBezTo>
                <a:cubicBezTo>
                  <a:pt x="120" y="310"/>
                  <a:pt x="120" y="310"/>
                  <a:pt x="120" y="310"/>
                </a:cubicBezTo>
                <a:cubicBezTo>
                  <a:pt x="131" y="310"/>
                  <a:pt x="131" y="310"/>
                  <a:pt x="131" y="310"/>
                </a:cubicBezTo>
                <a:cubicBezTo>
                  <a:pt x="134" y="310"/>
                  <a:pt x="134" y="310"/>
                  <a:pt x="134" y="310"/>
                </a:cubicBezTo>
                <a:cubicBezTo>
                  <a:pt x="134" y="287"/>
                  <a:pt x="134" y="287"/>
                  <a:pt x="134" y="287"/>
                </a:cubicBezTo>
                <a:cubicBezTo>
                  <a:pt x="134" y="274"/>
                  <a:pt x="144" y="264"/>
                  <a:pt x="156" y="264"/>
                </a:cubicBezTo>
                <a:cubicBezTo>
                  <a:pt x="215" y="264"/>
                  <a:pt x="215" y="264"/>
                  <a:pt x="215" y="264"/>
                </a:cubicBezTo>
                <a:cubicBezTo>
                  <a:pt x="227" y="264"/>
                  <a:pt x="237" y="274"/>
                  <a:pt x="237" y="287"/>
                </a:cubicBezTo>
                <a:cubicBezTo>
                  <a:pt x="237" y="310"/>
                  <a:pt x="237" y="310"/>
                  <a:pt x="237" y="310"/>
                </a:cubicBezTo>
                <a:cubicBezTo>
                  <a:pt x="241" y="310"/>
                  <a:pt x="241" y="310"/>
                  <a:pt x="241" y="310"/>
                </a:cubicBezTo>
                <a:cubicBezTo>
                  <a:pt x="250" y="310"/>
                  <a:pt x="250" y="310"/>
                  <a:pt x="250" y="310"/>
                </a:cubicBezTo>
                <a:cubicBezTo>
                  <a:pt x="255" y="310"/>
                  <a:pt x="255" y="310"/>
                  <a:pt x="255" y="310"/>
                </a:cubicBezTo>
                <a:cubicBezTo>
                  <a:pt x="255" y="287"/>
                  <a:pt x="255" y="287"/>
                  <a:pt x="255" y="287"/>
                </a:cubicBezTo>
                <a:cubicBezTo>
                  <a:pt x="255" y="274"/>
                  <a:pt x="265" y="264"/>
                  <a:pt x="278" y="264"/>
                </a:cubicBezTo>
                <a:cubicBezTo>
                  <a:pt x="336" y="264"/>
                  <a:pt x="336" y="264"/>
                  <a:pt x="336" y="264"/>
                </a:cubicBezTo>
                <a:cubicBezTo>
                  <a:pt x="348" y="264"/>
                  <a:pt x="358" y="274"/>
                  <a:pt x="358" y="287"/>
                </a:cubicBezTo>
                <a:cubicBezTo>
                  <a:pt x="358" y="310"/>
                  <a:pt x="358" y="310"/>
                  <a:pt x="358" y="310"/>
                </a:cubicBezTo>
                <a:cubicBezTo>
                  <a:pt x="362" y="310"/>
                  <a:pt x="362" y="310"/>
                  <a:pt x="362" y="310"/>
                </a:cubicBezTo>
                <a:cubicBezTo>
                  <a:pt x="371" y="310"/>
                  <a:pt x="371" y="310"/>
                  <a:pt x="371" y="310"/>
                </a:cubicBezTo>
                <a:cubicBezTo>
                  <a:pt x="376" y="310"/>
                  <a:pt x="376" y="310"/>
                  <a:pt x="376" y="310"/>
                </a:cubicBezTo>
                <a:cubicBezTo>
                  <a:pt x="376" y="323"/>
                  <a:pt x="376" y="323"/>
                  <a:pt x="376" y="323"/>
                </a:cubicBezTo>
                <a:cubicBezTo>
                  <a:pt x="371" y="323"/>
                  <a:pt x="371" y="323"/>
                  <a:pt x="371" y="323"/>
                </a:cubicBezTo>
                <a:cubicBezTo>
                  <a:pt x="362" y="323"/>
                  <a:pt x="362" y="323"/>
                  <a:pt x="362" y="323"/>
                </a:cubicBezTo>
                <a:cubicBezTo>
                  <a:pt x="358" y="323"/>
                  <a:pt x="358" y="323"/>
                  <a:pt x="358" y="323"/>
                </a:cubicBezTo>
                <a:cubicBezTo>
                  <a:pt x="358" y="355"/>
                  <a:pt x="358" y="355"/>
                  <a:pt x="358" y="355"/>
                </a:cubicBezTo>
                <a:cubicBezTo>
                  <a:pt x="255" y="355"/>
                  <a:pt x="255" y="355"/>
                  <a:pt x="255" y="355"/>
                </a:cubicBezTo>
                <a:cubicBezTo>
                  <a:pt x="255" y="323"/>
                  <a:pt x="255" y="323"/>
                  <a:pt x="255" y="323"/>
                </a:cubicBezTo>
                <a:cubicBezTo>
                  <a:pt x="250" y="323"/>
                  <a:pt x="250" y="323"/>
                  <a:pt x="250" y="323"/>
                </a:cubicBezTo>
                <a:cubicBezTo>
                  <a:pt x="241" y="323"/>
                  <a:pt x="241" y="323"/>
                  <a:pt x="241" y="323"/>
                </a:cubicBezTo>
                <a:cubicBezTo>
                  <a:pt x="237" y="323"/>
                  <a:pt x="237" y="323"/>
                  <a:pt x="237" y="323"/>
                </a:cubicBezTo>
                <a:cubicBezTo>
                  <a:pt x="237" y="355"/>
                  <a:pt x="237" y="355"/>
                  <a:pt x="237" y="355"/>
                </a:cubicBezTo>
                <a:cubicBezTo>
                  <a:pt x="134" y="355"/>
                  <a:pt x="134" y="355"/>
                  <a:pt x="134" y="355"/>
                </a:cubicBezTo>
                <a:cubicBezTo>
                  <a:pt x="134" y="323"/>
                  <a:pt x="134" y="323"/>
                  <a:pt x="134" y="323"/>
                </a:cubicBezTo>
                <a:cubicBezTo>
                  <a:pt x="131" y="323"/>
                  <a:pt x="131" y="323"/>
                  <a:pt x="131" y="323"/>
                </a:cubicBezTo>
                <a:cubicBezTo>
                  <a:pt x="120" y="323"/>
                  <a:pt x="120" y="323"/>
                  <a:pt x="120" y="323"/>
                </a:cubicBezTo>
                <a:cubicBezTo>
                  <a:pt x="118" y="323"/>
                  <a:pt x="118" y="323"/>
                  <a:pt x="118" y="323"/>
                </a:cubicBezTo>
                <a:cubicBezTo>
                  <a:pt x="118" y="355"/>
                  <a:pt x="118" y="355"/>
                  <a:pt x="118" y="355"/>
                </a:cubicBezTo>
                <a:cubicBezTo>
                  <a:pt x="14" y="355"/>
                  <a:pt x="14" y="355"/>
                  <a:pt x="14" y="355"/>
                </a:cubicBezTo>
                <a:cubicBezTo>
                  <a:pt x="14" y="323"/>
                  <a:pt x="14" y="323"/>
                  <a:pt x="14" y="323"/>
                </a:cubicBezTo>
                <a:cubicBezTo>
                  <a:pt x="0" y="323"/>
                  <a:pt x="0" y="323"/>
                  <a:pt x="0" y="323"/>
                </a:cubicBezTo>
                <a:cubicBezTo>
                  <a:pt x="0" y="310"/>
                  <a:pt x="0" y="310"/>
                  <a:pt x="0" y="310"/>
                </a:cubicBezTo>
                <a:cubicBezTo>
                  <a:pt x="14" y="310"/>
                  <a:pt x="14" y="310"/>
                  <a:pt x="14" y="310"/>
                </a:cubicBezTo>
                <a:cubicBezTo>
                  <a:pt x="14" y="287"/>
                  <a:pt x="14" y="287"/>
                  <a:pt x="14" y="287"/>
                </a:cubicBezTo>
                <a:cubicBezTo>
                  <a:pt x="14" y="274"/>
                  <a:pt x="24" y="264"/>
                  <a:pt x="37" y="264"/>
                </a:cubicBezTo>
                <a:close/>
                <a:moveTo>
                  <a:pt x="307" y="220"/>
                </a:moveTo>
                <a:cubicBezTo>
                  <a:pt x="323" y="220"/>
                  <a:pt x="336" y="232"/>
                  <a:pt x="336" y="248"/>
                </a:cubicBezTo>
                <a:cubicBezTo>
                  <a:pt x="336" y="251"/>
                  <a:pt x="335" y="255"/>
                  <a:pt x="334" y="258"/>
                </a:cubicBezTo>
                <a:cubicBezTo>
                  <a:pt x="281" y="258"/>
                  <a:pt x="281" y="258"/>
                  <a:pt x="281" y="258"/>
                </a:cubicBezTo>
                <a:cubicBezTo>
                  <a:pt x="280" y="255"/>
                  <a:pt x="279" y="251"/>
                  <a:pt x="279" y="248"/>
                </a:cubicBezTo>
                <a:cubicBezTo>
                  <a:pt x="279" y="232"/>
                  <a:pt x="292" y="220"/>
                  <a:pt x="307" y="220"/>
                </a:cubicBezTo>
                <a:close/>
                <a:moveTo>
                  <a:pt x="186" y="220"/>
                </a:moveTo>
                <a:cubicBezTo>
                  <a:pt x="202" y="220"/>
                  <a:pt x="215" y="232"/>
                  <a:pt x="215" y="248"/>
                </a:cubicBezTo>
                <a:cubicBezTo>
                  <a:pt x="215" y="251"/>
                  <a:pt x="214" y="255"/>
                  <a:pt x="213" y="258"/>
                </a:cubicBezTo>
                <a:cubicBezTo>
                  <a:pt x="160" y="258"/>
                  <a:pt x="160" y="258"/>
                  <a:pt x="160" y="258"/>
                </a:cubicBezTo>
                <a:cubicBezTo>
                  <a:pt x="159" y="255"/>
                  <a:pt x="158" y="251"/>
                  <a:pt x="158" y="248"/>
                </a:cubicBezTo>
                <a:cubicBezTo>
                  <a:pt x="158" y="232"/>
                  <a:pt x="171" y="220"/>
                  <a:pt x="186" y="220"/>
                </a:cubicBezTo>
                <a:close/>
                <a:moveTo>
                  <a:pt x="67" y="220"/>
                </a:moveTo>
                <a:cubicBezTo>
                  <a:pt x="82" y="220"/>
                  <a:pt x="95" y="232"/>
                  <a:pt x="95" y="248"/>
                </a:cubicBezTo>
                <a:cubicBezTo>
                  <a:pt x="95" y="251"/>
                  <a:pt x="94" y="255"/>
                  <a:pt x="93" y="258"/>
                </a:cubicBezTo>
                <a:cubicBezTo>
                  <a:pt x="40" y="258"/>
                  <a:pt x="40" y="258"/>
                  <a:pt x="40" y="258"/>
                </a:cubicBezTo>
                <a:cubicBezTo>
                  <a:pt x="39" y="255"/>
                  <a:pt x="38" y="251"/>
                  <a:pt x="38" y="248"/>
                </a:cubicBezTo>
                <a:cubicBezTo>
                  <a:pt x="38" y="232"/>
                  <a:pt x="51" y="220"/>
                  <a:pt x="67" y="220"/>
                </a:cubicBezTo>
                <a:close/>
                <a:moveTo>
                  <a:pt x="307" y="130"/>
                </a:moveTo>
                <a:cubicBezTo>
                  <a:pt x="307" y="147"/>
                  <a:pt x="307" y="147"/>
                  <a:pt x="307" y="147"/>
                </a:cubicBezTo>
                <a:cubicBezTo>
                  <a:pt x="293" y="147"/>
                  <a:pt x="293" y="147"/>
                  <a:pt x="293" y="147"/>
                </a:cubicBezTo>
                <a:cubicBezTo>
                  <a:pt x="308" y="201"/>
                  <a:pt x="308" y="201"/>
                  <a:pt x="308" y="201"/>
                </a:cubicBezTo>
                <a:cubicBezTo>
                  <a:pt x="289" y="201"/>
                  <a:pt x="289" y="201"/>
                  <a:pt x="289" y="201"/>
                </a:cubicBezTo>
                <a:cubicBezTo>
                  <a:pt x="273" y="147"/>
                  <a:pt x="273" y="147"/>
                  <a:pt x="273" y="147"/>
                </a:cubicBezTo>
                <a:cubicBezTo>
                  <a:pt x="216" y="147"/>
                  <a:pt x="216" y="147"/>
                  <a:pt x="216" y="147"/>
                </a:cubicBezTo>
                <a:cubicBezTo>
                  <a:pt x="201" y="201"/>
                  <a:pt x="201" y="201"/>
                  <a:pt x="201" y="201"/>
                </a:cubicBezTo>
                <a:cubicBezTo>
                  <a:pt x="181" y="201"/>
                  <a:pt x="181" y="201"/>
                  <a:pt x="181" y="201"/>
                </a:cubicBezTo>
                <a:cubicBezTo>
                  <a:pt x="197" y="147"/>
                  <a:pt x="197" y="147"/>
                  <a:pt x="197" y="147"/>
                </a:cubicBezTo>
                <a:cubicBezTo>
                  <a:pt x="181" y="147"/>
                  <a:pt x="181" y="147"/>
                  <a:pt x="181" y="147"/>
                </a:cubicBezTo>
                <a:cubicBezTo>
                  <a:pt x="181" y="130"/>
                  <a:pt x="181" y="130"/>
                  <a:pt x="181" y="130"/>
                </a:cubicBezTo>
                <a:cubicBezTo>
                  <a:pt x="307" y="130"/>
                  <a:pt x="307" y="130"/>
                  <a:pt x="307" y="130"/>
                </a:cubicBezTo>
                <a:close/>
                <a:moveTo>
                  <a:pt x="180" y="16"/>
                </a:moveTo>
                <a:cubicBezTo>
                  <a:pt x="175" y="16"/>
                  <a:pt x="170" y="18"/>
                  <a:pt x="166" y="21"/>
                </a:cubicBezTo>
                <a:cubicBezTo>
                  <a:pt x="166" y="21"/>
                  <a:pt x="166" y="21"/>
                  <a:pt x="166" y="21"/>
                </a:cubicBezTo>
                <a:cubicBezTo>
                  <a:pt x="163" y="25"/>
                  <a:pt x="161" y="30"/>
                  <a:pt x="161" y="35"/>
                </a:cubicBezTo>
                <a:cubicBezTo>
                  <a:pt x="161" y="72"/>
                  <a:pt x="161" y="72"/>
                  <a:pt x="161" y="72"/>
                </a:cubicBezTo>
                <a:cubicBezTo>
                  <a:pt x="155" y="73"/>
                  <a:pt x="155" y="73"/>
                  <a:pt x="155" y="73"/>
                </a:cubicBezTo>
                <a:cubicBezTo>
                  <a:pt x="155" y="67"/>
                  <a:pt x="155" y="67"/>
                  <a:pt x="155" y="67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09" y="55"/>
                  <a:pt x="109" y="55"/>
                  <a:pt x="109" y="55"/>
                </a:cubicBezTo>
                <a:cubicBezTo>
                  <a:pt x="63" y="55"/>
                  <a:pt x="117" y="55"/>
                  <a:pt x="66" y="55"/>
                </a:cubicBezTo>
                <a:cubicBezTo>
                  <a:pt x="57" y="55"/>
                  <a:pt x="50" y="63"/>
                  <a:pt x="50" y="71"/>
                </a:cubicBezTo>
                <a:cubicBezTo>
                  <a:pt x="50" y="122"/>
                  <a:pt x="50" y="122"/>
                  <a:pt x="50" y="122"/>
                </a:cubicBezTo>
                <a:cubicBezTo>
                  <a:pt x="66" y="122"/>
                  <a:pt x="66" y="122"/>
                  <a:pt x="66" y="122"/>
                </a:cubicBezTo>
                <a:cubicBezTo>
                  <a:pt x="66" y="85"/>
                  <a:pt x="66" y="85"/>
                  <a:pt x="66" y="85"/>
                </a:cubicBezTo>
                <a:cubicBezTo>
                  <a:pt x="69" y="85"/>
                  <a:pt x="69" y="85"/>
                  <a:pt x="69" y="85"/>
                </a:cubicBezTo>
                <a:cubicBezTo>
                  <a:pt x="69" y="122"/>
                  <a:pt x="69" y="122"/>
                  <a:pt x="69" y="122"/>
                </a:cubicBezTo>
                <a:cubicBezTo>
                  <a:pt x="69" y="132"/>
                  <a:pt x="69" y="132"/>
                  <a:pt x="69" y="132"/>
                </a:cubicBezTo>
                <a:cubicBezTo>
                  <a:pt x="69" y="199"/>
                  <a:pt x="69" y="199"/>
                  <a:pt x="69" y="199"/>
                </a:cubicBezTo>
                <a:cubicBezTo>
                  <a:pt x="87" y="199"/>
                  <a:pt x="87" y="199"/>
                  <a:pt x="87" y="199"/>
                </a:cubicBezTo>
                <a:cubicBezTo>
                  <a:pt x="87" y="143"/>
                  <a:pt x="87" y="143"/>
                  <a:pt x="87" y="143"/>
                </a:cubicBezTo>
                <a:cubicBezTo>
                  <a:pt x="91" y="143"/>
                  <a:pt x="91" y="143"/>
                  <a:pt x="91" y="143"/>
                </a:cubicBezTo>
                <a:cubicBezTo>
                  <a:pt x="91" y="199"/>
                  <a:pt x="91" y="199"/>
                  <a:pt x="91" y="199"/>
                </a:cubicBezTo>
                <a:cubicBezTo>
                  <a:pt x="109" y="199"/>
                  <a:pt x="109" y="199"/>
                  <a:pt x="109" y="199"/>
                </a:cubicBezTo>
                <a:cubicBezTo>
                  <a:pt x="109" y="189"/>
                  <a:pt x="109" y="189"/>
                  <a:pt x="109" y="189"/>
                </a:cubicBezTo>
                <a:cubicBezTo>
                  <a:pt x="109" y="132"/>
                  <a:pt x="109" y="132"/>
                  <a:pt x="109" y="132"/>
                </a:cubicBezTo>
                <a:cubicBezTo>
                  <a:pt x="109" y="122"/>
                  <a:pt x="109" y="122"/>
                  <a:pt x="109" y="122"/>
                </a:cubicBezTo>
                <a:cubicBezTo>
                  <a:pt x="109" y="85"/>
                  <a:pt x="109" y="85"/>
                  <a:pt x="109" y="85"/>
                </a:cubicBezTo>
                <a:cubicBezTo>
                  <a:pt x="109" y="75"/>
                  <a:pt x="109" y="75"/>
                  <a:pt x="109" y="75"/>
                </a:cubicBezTo>
                <a:cubicBezTo>
                  <a:pt x="128" y="85"/>
                  <a:pt x="128" y="85"/>
                  <a:pt x="128" y="85"/>
                </a:cubicBezTo>
                <a:cubicBezTo>
                  <a:pt x="155" y="85"/>
                  <a:pt x="155" y="85"/>
                  <a:pt x="155" y="85"/>
                </a:cubicBezTo>
                <a:cubicBezTo>
                  <a:pt x="155" y="80"/>
                  <a:pt x="155" y="80"/>
                  <a:pt x="155" y="80"/>
                </a:cubicBezTo>
                <a:cubicBezTo>
                  <a:pt x="161" y="79"/>
                  <a:pt x="161" y="79"/>
                  <a:pt x="161" y="79"/>
                </a:cubicBezTo>
                <a:cubicBezTo>
                  <a:pt x="161" y="107"/>
                  <a:pt x="161" y="107"/>
                  <a:pt x="161" y="107"/>
                </a:cubicBezTo>
                <a:cubicBezTo>
                  <a:pt x="161" y="112"/>
                  <a:pt x="163" y="117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70" y="124"/>
                  <a:pt x="175" y="126"/>
                  <a:pt x="180" y="126"/>
                </a:cubicBezTo>
                <a:cubicBezTo>
                  <a:pt x="304" y="126"/>
                  <a:pt x="304" y="126"/>
                  <a:pt x="304" y="126"/>
                </a:cubicBezTo>
                <a:cubicBezTo>
                  <a:pt x="309" y="126"/>
                  <a:pt x="314" y="124"/>
                  <a:pt x="317" y="120"/>
                </a:cubicBezTo>
                <a:cubicBezTo>
                  <a:pt x="317" y="120"/>
                  <a:pt x="317" y="120"/>
                  <a:pt x="317" y="120"/>
                </a:cubicBezTo>
                <a:cubicBezTo>
                  <a:pt x="321" y="117"/>
                  <a:pt x="323" y="112"/>
                  <a:pt x="323" y="107"/>
                </a:cubicBezTo>
                <a:cubicBezTo>
                  <a:pt x="323" y="35"/>
                  <a:pt x="323" y="35"/>
                  <a:pt x="323" y="35"/>
                </a:cubicBezTo>
                <a:cubicBezTo>
                  <a:pt x="323" y="30"/>
                  <a:pt x="321" y="25"/>
                  <a:pt x="317" y="21"/>
                </a:cubicBezTo>
                <a:cubicBezTo>
                  <a:pt x="314" y="18"/>
                  <a:pt x="309" y="16"/>
                  <a:pt x="304" y="16"/>
                </a:cubicBezTo>
                <a:cubicBezTo>
                  <a:pt x="180" y="16"/>
                  <a:pt x="180" y="16"/>
                  <a:pt x="180" y="16"/>
                </a:cubicBezTo>
                <a:close/>
                <a:moveTo>
                  <a:pt x="304" y="31"/>
                </a:moveTo>
                <a:cubicBezTo>
                  <a:pt x="305" y="31"/>
                  <a:pt x="306" y="31"/>
                  <a:pt x="307" y="32"/>
                </a:cubicBezTo>
                <a:cubicBezTo>
                  <a:pt x="307" y="33"/>
                  <a:pt x="308" y="34"/>
                  <a:pt x="308" y="35"/>
                </a:cubicBezTo>
                <a:cubicBezTo>
                  <a:pt x="308" y="107"/>
                  <a:pt x="308" y="107"/>
                  <a:pt x="308" y="107"/>
                </a:cubicBezTo>
                <a:cubicBezTo>
                  <a:pt x="308" y="108"/>
                  <a:pt x="307" y="109"/>
                  <a:pt x="307" y="109"/>
                </a:cubicBezTo>
                <a:cubicBezTo>
                  <a:pt x="307" y="110"/>
                  <a:pt x="307" y="110"/>
                  <a:pt x="307" y="110"/>
                </a:cubicBezTo>
                <a:cubicBezTo>
                  <a:pt x="306" y="110"/>
                  <a:pt x="305" y="111"/>
                  <a:pt x="304" y="111"/>
                </a:cubicBezTo>
                <a:cubicBezTo>
                  <a:pt x="180" y="111"/>
                  <a:pt x="180" y="111"/>
                  <a:pt x="180" y="111"/>
                </a:cubicBezTo>
                <a:cubicBezTo>
                  <a:pt x="179" y="111"/>
                  <a:pt x="178" y="110"/>
                  <a:pt x="177" y="110"/>
                </a:cubicBezTo>
                <a:cubicBezTo>
                  <a:pt x="177" y="109"/>
                  <a:pt x="177" y="109"/>
                  <a:pt x="177" y="109"/>
                </a:cubicBezTo>
                <a:cubicBezTo>
                  <a:pt x="176" y="109"/>
                  <a:pt x="176" y="108"/>
                  <a:pt x="176" y="107"/>
                </a:cubicBezTo>
                <a:cubicBezTo>
                  <a:pt x="176" y="76"/>
                  <a:pt x="176" y="76"/>
                  <a:pt x="176" y="76"/>
                </a:cubicBezTo>
                <a:cubicBezTo>
                  <a:pt x="238" y="63"/>
                  <a:pt x="238" y="63"/>
                  <a:pt x="238" y="63"/>
                </a:cubicBezTo>
                <a:cubicBezTo>
                  <a:pt x="237" y="62"/>
                  <a:pt x="237" y="62"/>
                  <a:pt x="237" y="62"/>
                </a:cubicBezTo>
                <a:cubicBezTo>
                  <a:pt x="176" y="70"/>
                  <a:pt x="176" y="70"/>
                  <a:pt x="176" y="70"/>
                </a:cubicBezTo>
                <a:cubicBezTo>
                  <a:pt x="176" y="35"/>
                  <a:pt x="176" y="35"/>
                  <a:pt x="176" y="35"/>
                </a:cubicBezTo>
                <a:cubicBezTo>
                  <a:pt x="176" y="34"/>
                  <a:pt x="176" y="33"/>
                  <a:pt x="177" y="32"/>
                </a:cubicBezTo>
                <a:cubicBezTo>
                  <a:pt x="177" y="32"/>
                  <a:pt x="177" y="32"/>
                  <a:pt x="177" y="32"/>
                </a:cubicBezTo>
                <a:cubicBezTo>
                  <a:pt x="178" y="31"/>
                  <a:pt x="179" y="31"/>
                  <a:pt x="180" y="31"/>
                </a:cubicBezTo>
                <a:lnTo>
                  <a:pt x="304" y="3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440775" y="3915508"/>
            <a:ext cx="4325017" cy="1027472"/>
          </a:xfrm>
          <a:prstGeom prst="roundRect">
            <a:avLst>
              <a:gd name="adj" fmla="val 8330"/>
            </a:avLst>
          </a:prstGeom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 flipH="1">
            <a:off x="6751011" y="3921937"/>
            <a:ext cx="0" cy="1059826"/>
          </a:xfrm>
          <a:prstGeom prst="line">
            <a:avLst/>
          </a:prstGeom>
          <a:ln w="63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5714505" y="4050959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678650" y="5144233"/>
            <a:ext cx="4325017" cy="1027472"/>
          </a:xfrm>
          <a:prstGeom prst="roundRect">
            <a:avLst>
              <a:gd name="adj" fmla="val 8330"/>
            </a:avLst>
          </a:prstGeom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4988886" y="5150662"/>
            <a:ext cx="0" cy="1059826"/>
          </a:xfrm>
          <a:prstGeom prst="line">
            <a:avLst/>
          </a:prstGeom>
          <a:ln w="63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AutoShape 12"/>
          <p:cNvSpPr/>
          <p:nvPr/>
        </p:nvSpPr>
        <p:spPr>
          <a:xfrm>
            <a:off x="3952380" y="5279684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908809" y="4245412"/>
            <a:ext cx="367665" cy="367665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67640" y="228600"/>
                </a:moveTo>
                <a:lnTo>
                  <a:pt x="182880" y="228600"/>
                </a:lnTo>
                <a:cubicBezTo>
                  <a:pt x="208131" y="228600"/>
                  <a:pt x="228600" y="208131"/>
                  <a:pt x="228600" y="182880"/>
                </a:cubicBezTo>
                <a:cubicBezTo>
                  <a:pt x="228600" y="157629"/>
                  <a:pt x="208131" y="137160"/>
                  <a:pt x="182880" y="137160"/>
                </a:cubicBezTo>
                <a:lnTo>
                  <a:pt x="182880" y="137160"/>
                </a:lnTo>
                <a:lnTo>
                  <a:pt x="121768" y="137160"/>
                </a:lnTo>
                <a:cubicBezTo>
                  <a:pt x="113348" y="137160"/>
                  <a:pt x="106528" y="130340"/>
                  <a:pt x="106528" y="121920"/>
                </a:cubicBezTo>
                <a:cubicBezTo>
                  <a:pt x="106528" y="113500"/>
                  <a:pt x="113348" y="106680"/>
                  <a:pt x="121768" y="106680"/>
                </a:cubicBezTo>
                <a:lnTo>
                  <a:pt x="121768" y="106680"/>
                </a:lnTo>
                <a:lnTo>
                  <a:pt x="213360" y="106680"/>
                </a:lnTo>
                <a:lnTo>
                  <a:pt x="213360" y="76200"/>
                </a:lnTo>
                <a:lnTo>
                  <a:pt x="167640" y="76200"/>
                </a:lnTo>
                <a:lnTo>
                  <a:pt x="167640" y="45720"/>
                </a:lnTo>
                <a:lnTo>
                  <a:pt x="137160" y="45720"/>
                </a:lnTo>
                <a:lnTo>
                  <a:pt x="137160" y="76200"/>
                </a:lnTo>
                <a:lnTo>
                  <a:pt x="121920" y="76200"/>
                </a:lnTo>
                <a:cubicBezTo>
                  <a:pt x="96669" y="76200"/>
                  <a:pt x="76200" y="96669"/>
                  <a:pt x="76200" y="121920"/>
                </a:cubicBezTo>
                <a:cubicBezTo>
                  <a:pt x="76200" y="147171"/>
                  <a:pt x="96669" y="167640"/>
                  <a:pt x="121920" y="167640"/>
                </a:cubicBezTo>
                <a:lnTo>
                  <a:pt x="121920" y="167640"/>
                </a:lnTo>
                <a:lnTo>
                  <a:pt x="182880" y="167640"/>
                </a:lnTo>
                <a:cubicBezTo>
                  <a:pt x="191300" y="167640"/>
                  <a:pt x="198120" y="174460"/>
                  <a:pt x="198120" y="182880"/>
                </a:cubicBezTo>
                <a:cubicBezTo>
                  <a:pt x="198120" y="191300"/>
                  <a:pt x="191300" y="198120"/>
                  <a:pt x="182880" y="198120"/>
                </a:cubicBezTo>
                <a:lnTo>
                  <a:pt x="182880" y="198120"/>
                </a:lnTo>
                <a:lnTo>
                  <a:pt x="91440" y="198120"/>
                </a:lnTo>
                <a:lnTo>
                  <a:pt x="91440" y="228600"/>
                </a:lnTo>
                <a:lnTo>
                  <a:pt x="137160" y="228600"/>
                </a:lnTo>
                <a:lnTo>
                  <a:pt x="137160" y="259080"/>
                </a:lnTo>
                <a:lnTo>
                  <a:pt x="167640" y="259080"/>
                </a:lnTo>
                <a:lnTo>
                  <a:pt x="16764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146684" y="5474137"/>
            <a:ext cx="367665" cy="367665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评级体系的构成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5222881" y="5436037"/>
            <a:ext cx="2541428" cy="490334"/>
            <a:chOff x="5222881" y="5436037"/>
            <a:chExt cx="2541428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5222881" y="5436037"/>
              <a:ext cx="254142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治理结构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6971715" y="4184077"/>
            <a:ext cx="2541428" cy="490334"/>
            <a:chOff x="6971715" y="4184077"/>
            <a:chExt cx="2541428" cy="490334"/>
          </a:xfrm>
        </p:grpSpPr>
        <p:sp>
          <p:nvSpPr>
            <p:cNvPr id="40" name="TextBox 40"/>
            <p:cNvSpPr txBox="1"/>
            <p:nvPr/>
          </p:nvSpPr>
          <p:spPr>
            <a:xfrm>
              <a:off x="6971715" y="4184077"/>
              <a:ext cx="254142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治理机制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8736929" y="2936302"/>
            <a:ext cx="2541428" cy="490334"/>
            <a:chOff x="8736929" y="2936302"/>
            <a:chExt cx="2541428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8736929" y="2936302"/>
              <a:ext cx="254142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治理绩效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2228086" y="3512222"/>
            <a:ext cx="2381737" cy="806572"/>
            <a:chOff x="2228086" y="3512222"/>
            <a:chExt cx="2381737" cy="806572"/>
          </a:xfrm>
        </p:grpSpPr>
        <p:sp>
          <p:nvSpPr>
            <p:cNvPr id="44" name="TextBox 44"/>
            <p:cNvSpPr txBox="1"/>
            <p:nvPr/>
          </p:nvSpPr>
          <p:spPr>
            <a:xfrm>
              <a:off x="2228086" y="3512222"/>
              <a:ext cx="2381737" cy="806572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涉及内部控制、风险管理、信息披露等。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4027453" y="2264447"/>
            <a:ext cx="2381737" cy="806572"/>
            <a:chOff x="4027453" y="2264447"/>
            <a:chExt cx="2381737" cy="806572"/>
          </a:xfrm>
        </p:grpSpPr>
        <p:sp>
          <p:nvSpPr>
            <p:cNvPr id="46" name="TextBox 46"/>
            <p:cNvSpPr txBox="1"/>
            <p:nvPr/>
          </p:nvSpPr>
          <p:spPr>
            <a:xfrm>
              <a:off x="4027453" y="2264447"/>
              <a:ext cx="2381737" cy="806572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考察公司业绩、股东回报、社会责任等。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454963" y="4740947"/>
            <a:ext cx="2381737" cy="806572"/>
            <a:chOff x="454963" y="4740947"/>
            <a:chExt cx="2381737" cy="806572"/>
          </a:xfrm>
        </p:grpSpPr>
        <p:sp>
          <p:nvSpPr>
            <p:cNvPr id="48" name="TextBox 48"/>
            <p:cNvSpPr txBox="1"/>
            <p:nvPr/>
          </p:nvSpPr>
          <p:spPr>
            <a:xfrm>
              <a:off x="454963" y="4740947"/>
              <a:ext cx="2381737" cy="806572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包括董事会结构、高管薪酬、股东权利等。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定量指标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运用财务数据和公开信息，通过统计分析和比较，评估公司治理水平。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定性评估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采用专家评审、问卷调查等方式，对公司治理进行主观评价。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综合评价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将定量指标和定性评估相结合，形成全面、客观的公司治理评级。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评级标准和方法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评级机构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独立、专业的第三方机构，负责对公司治理进行客观、公正的评级。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角色定位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提供投资者决策参考，促进公司完善治理结构和机制，提升治理水平。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责任担当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确保评级过程公正、透明，对评级结果负责，接受市场监督和检验。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评级机构的角色和责任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公司治理实践与评级关系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917" r="16917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合理的股权结构是公司治理的基础，包括股权集中度、股东性质等。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股权结构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董事会运作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高管薪酬与激励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信息披露与透明度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董事会是公司治理的核心，其运作效率、独立性和专业性对公司治理至关重要。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建立与公司业绩和长期发展相匹配的薪酬与激励机制，激发高管的积极性和创造力。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及时、准确、完整地披露公司重要信息，提高公司的透明度，保护投资者利益。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公司治理实践的内容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有效的公司治理实践能够提高公司的评级水平，获得更多投资者的信任和支持。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提升评级水平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528" r="16528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较高的评级水平有助于降低公司的融资成本，提高公司的融资能力。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降低融资成本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良好的公司治理实践能够提升公司的品牌形象和市场地位，增强公司的竞争力。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增强公司竞争力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实践成果对评级的影响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改进治理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根据评级结果的反馈，公司可以针对性地改进治理实践，提升治理水平。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提高投资者信心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改进后的公司治理实践能够提升投资者对公司的信心，吸引更多投资。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发现问题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评级结果可以揭示公司治理存在的问题和不足，为公司改进治理提供方向。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评级结果对公司治理的反馈作用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https://d.book118.com/898042013126006026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2024-09-04T08:08:32.016</cp:lastPrinted>
  <dcterms:created xsi:type="dcterms:W3CDTF">2024-09-04T00:08:32Z</dcterms:created>
  <dcterms:modified xsi:type="dcterms:W3CDTF">2024-09-04T00:08:34Z</dcterms:modified>
</cp:coreProperties>
</file>