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36A2C82-C3F4-4342-AB41-73BAB47A25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3235CB9-5044-4D46-955E-C2E689372A6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7B6550D-73B2-4C55-852C-97F7F2E2C4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3A5DAA5-6EE9-44F5-9C41-40DA9AB2D56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3B8128D-2FDF-439B-ADF1-1E8DCD33A05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CFCFD08-6AFF-4252-A39D-E83EF8385C5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905029D-9C43-4A26-91D8-72DDFAF0DC2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4AF9CA5-AEB9-4DDF-A01E-07F54CEAEE5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9FB3C2A-2780-4230-BC8E-39A4AEE1637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7663E44-FE83-45FE-A9D5-96B65D532C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944AA34-E24A-463B-AB6F-505AC27626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98045130106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068855" y="4173441"/>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汇报人：XX</a:t>
            </a:r>
          </a:p>
        </p:txBody>
      </p:sp>
      <p:sp>
        <p:nvSpPr>
          <p:cNvPr id="3" name="TextBox 3"/>
          <p:cNvSpPr txBox="1"/>
          <p:nvPr/>
        </p:nvSpPr>
        <p:spPr>
          <a:xfrm>
            <a:off x="6218683" y="4173441"/>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2024-01-22</a:t>
            </a:r>
          </a:p>
        </p:txBody>
      </p:sp>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安全生产管理制度的风险防控与事故应急救援措施与应急演练方案制定</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安全生产管理制度概述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风险防控措施</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事故应急救援措施</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应急演练方案制定</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风险防控与事故应急救援案例分析</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未来展望与建议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安全生产管理制度概述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000" r="25000"/>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通过建立和执行安全生产管理制度，可以最大限度地减少工作场所事故和伤害，保护员工的生命安全和财产安全。</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确保员工生命安全和财产安全</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安全生产是企业稳定运营和可持续发展的重要保障。通过加强安全管理，企业可以建立良好的社会形象，增强市场竞争力。</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促进企业可持续发展</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企业作为社会成员，有责任保障员工和公众的安全。建立和执行安全生产管理制度是企业履行社会责任的重要体现。</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履行社会责任</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安全生产管理制度的目的和意义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8950" b="28950"/>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8950" b="28950"/>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8950" b="28950"/>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安全生产管理制度的体系结构</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安全生产责任制</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明确各级管理人员和员工在安全生产中的职责和权力，形成全员参与、齐抓共管的良好局面。</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安全规章制度</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制定和完善各项安全规章制度，包括安全操作规程、安全检查制度、事故报告制度等，确保各项工作有章可循。</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安全培训和教育</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定期开展安全培训和教育活动，提高员工的安全意识和操作技能，增强员工的安全防范能力。</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建立健全安全生产领导机构，明确各级领导在安全生产中的职责，形成强有力的组织保障。</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加强组织领导</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定期开展安全生产监督检查，及时发现和纠正存在的问题和隐患，确保各项安全规章制度得到有效执行。</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强化监督检查</a:t>
            </a:r>
          </a:p>
        </p:txBody>
      </p:sp>
      <p:pic>
        <p:nvPicPr>
          <p:cNvPr id="10" name="Picture 10"/>
          <p:cNvPicPr>
            <a:picLocks noChangeAspect="1"/>
          </p:cNvPicPr>
          <p:nvPr/>
        </p:nvPicPr>
        <p:blipFill>
          <a:blip r:embed="rId3"/>
          <a:srcRect l="9833" r="983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5875" r="1587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建立安全生产考核奖惩机制，对在安全生产中表现突出的单位和个人给予表彰和奖励，对违反安全规定的行为进行严肃处理。</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严格考核奖惩</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安全生产管理制度的实施与监管</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风险防控措施</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4458" r="14458"/>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制定风险清单</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根据风险评估结果，制定风险清单，明确各类风险的等级、管控措施和责任人。</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建立危险源辨识机制</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明确危险源辨识的范围、方法和程序，对生产过程中可能存在的危险源进行全面、系统的辨识。</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风险评估</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在危险源辨识的基础上，对辨识出的危险源进行风险评估，确定其可能导致的危害程度、影响范围以及发生的概率等。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危险源辨识与风险评估</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实施风险控制</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按照预防措施的要求，对生产过程中的危险源和风险进行实时监控和控制，确保各项预防措施得到有效执行。</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制定预防措施</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针对辨识出的危险源和评估出的风险，制定相应的预防措施，如技术控制、管理控制、个人防护等。</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建立应急机制</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针对可能发生的突发事件或事故，制定相应的应急处理措施和预案，以便在紧急情况下迅速响应和处理。</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708" r="16708"/>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4792" r="14792"/>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t="15708" b="15708"/>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预防措施与风险控制</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70591"/>
            <a:ext cx="5783287" cy="1172718"/>
            <a:chOff x="5982796" y="3170591"/>
            <a:chExt cx="5783287" cy="1172718"/>
          </a:xfrm>
        </p:grpSpPr>
        <p:sp>
          <p:nvSpPr>
            <p:cNvPr id="3" name="TextBox 3"/>
            <p:cNvSpPr txBox="1"/>
            <p:nvPr/>
          </p:nvSpPr>
          <p:spPr>
            <a:xfrm>
              <a:off x="5982796" y="317059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隐患排查治理</a:t>
              </a:r>
            </a:p>
          </p:txBody>
        </p:sp>
        <p:sp>
          <p:nvSpPr>
            <p:cNvPr id="4" name="TextBox 4"/>
            <p:cNvSpPr txBox="1"/>
            <p:nvPr/>
          </p:nvSpPr>
          <p:spPr>
            <a:xfrm>
              <a:off x="5982796" y="3641126"/>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对安全检查中发现的问题和隐患，及时进行整改和治理，消除事故隐患，确保生产过程的安全稳定。</a:t>
              </a:r>
            </a:p>
          </p:txBody>
        </p:sp>
      </p:grpSp>
      <p:grpSp>
        <p:nvGrpSpPr>
          <p:cNvPr id="5" name="Group 5"/>
          <p:cNvGrpSpPr/>
          <p:nvPr/>
        </p:nvGrpSpPr>
        <p:grpSpPr>
          <a:xfrm>
            <a:off x="5982796" y="4823246"/>
            <a:ext cx="5783287" cy="1172718"/>
            <a:chOff x="5982796" y="4823246"/>
            <a:chExt cx="5783287" cy="1172718"/>
          </a:xfrm>
        </p:grpSpPr>
        <p:sp>
          <p:nvSpPr>
            <p:cNvPr id="6" name="TextBox 6"/>
            <p:cNvSpPr txBox="1"/>
            <p:nvPr/>
          </p:nvSpPr>
          <p:spPr>
            <a:xfrm>
              <a:off x="5982796" y="4823246"/>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建立隐患排查治理台账</a:t>
              </a:r>
            </a:p>
          </p:txBody>
        </p:sp>
        <p:sp>
          <p:nvSpPr>
            <p:cNvPr id="7" name="TextBox 7"/>
            <p:cNvSpPr txBox="1"/>
            <p:nvPr/>
          </p:nvSpPr>
          <p:spPr>
            <a:xfrm>
              <a:off x="5982796" y="5293781"/>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对排查出的隐患进行记录和管理，明确整改措施、责任人和整改时限，确保隐患得到及时有效的治理。</a:t>
              </a:r>
            </a:p>
          </p:txBody>
        </p:sp>
      </p:grpSp>
      <p:sp>
        <p:nvSpPr>
          <p:cNvPr id="8" name="AutoShape 8"/>
          <p:cNvSpPr/>
          <p:nvPr/>
        </p:nvSpPr>
        <p:spPr>
          <a:xfrm>
            <a:off x="4805646" y="4913047"/>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982796" y="1521950"/>
            <a:ext cx="5687135" cy="1172718"/>
            <a:chOff x="5982796" y="1521950"/>
            <a:chExt cx="5687135" cy="1172718"/>
          </a:xfrm>
        </p:grpSpPr>
        <p:sp>
          <p:nvSpPr>
            <p:cNvPr id="10" name="TextBox 10"/>
            <p:cNvSpPr txBox="1"/>
            <p:nvPr/>
          </p:nvSpPr>
          <p:spPr>
            <a:xfrm>
              <a:off x="5982796" y="152195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定期开展安全检查</a:t>
              </a:r>
            </a:p>
          </p:txBody>
        </p:sp>
        <p:sp>
          <p:nvSpPr>
            <p:cNvPr id="11" name="TextBox 11"/>
            <p:cNvSpPr txBox="1"/>
            <p:nvPr/>
          </p:nvSpPr>
          <p:spPr>
            <a:xfrm>
              <a:off x="5982796" y="1992485"/>
              <a:ext cx="5687135"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制定安全检查计划，定期对生产过程中的各个环节进行安全检查，确保各项安全措施得到有效执行。</a:t>
              </a:r>
            </a:p>
          </p:txBody>
        </p:sp>
      </p:grpSp>
      <p:sp>
        <p:nvSpPr>
          <p:cNvPr id="12" name="AutoShape 12"/>
          <p:cNvSpPr/>
          <p:nvPr/>
        </p:nvSpPr>
        <p:spPr>
          <a:xfrm>
            <a:off x="4805646" y="3272584"/>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805646" y="161148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41457" y="1735931"/>
            <a:ext cx="3722789" cy="3981079"/>
          </a:xfrm>
          <a:prstGeom prst="rect">
            <a:avLst/>
          </a:prstGeom>
          <a:solidFill>
            <a:schemeClr val="accent1">
              <a:alpha val="9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14447" y="3486249"/>
            <a:ext cx="391670" cy="391670"/>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14447" y="1795508"/>
            <a:ext cx="391670" cy="3916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026640" y="5128951"/>
            <a:ext cx="378428" cy="378428"/>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8" name="Picture 18"/>
          <p:cNvPicPr>
            <a:picLocks noChangeAspect="1"/>
          </p:cNvPicPr>
          <p:nvPr/>
        </p:nvPicPr>
        <p:blipFill>
          <a:blip r:embed="rId2">
            <a:alphaModFix/>
          </a:blip>
          <a:srcRect l="13873" r="13873"/>
          <a:stretch>
            <a:fillRect/>
          </a:stretch>
        </p:blipFill>
        <p:spPr>
          <a:xfrm>
            <a:off x="641457" y="1883900"/>
            <a:ext cx="3722788" cy="3671084"/>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安全检查与隐患排查治理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事故应急救援措施</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4167" r="14167"/>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6708" r="16708"/>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制定综合应急预案</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制定专项应急预案</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应急演练计划</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演练评估与改进</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应急预案的制定与演练</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明确应急组织指挥体系、通信联络、现场处置等方面内容，为应对各类突发事件提供全面指导。</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定期组织应急演练，提高应急响应速度和处置能力，确保预案的有效性和可操作性。</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针对特定类型的突发事件，制定具体的应急处置措施和救援方案。</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对演练效果进行评估，针对存在问题提出改进措施，不断完善应急预案。</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负责统一领导、指挥和协调应急处置工作，确保各项救援措施得到有效实施。</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建立应急指挥部</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明确各相关部门在应急处置中的职责和任务，形成协同作战的工作机制。</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明确各部门职责</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组建具备专业技能和装备的救援队伍，负责现场抢险救援工作。</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成立专业救援队伍</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对应急救援人员进行专业培训，提高应对突发事件的能力和水平。</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加强应急培训</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应急组织体系与职责分工</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https://d.book118.com/898045130106006036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2024-09-16T02:26:42.307</cp:lastPrinted>
  <dcterms:created xsi:type="dcterms:W3CDTF">2024-09-15T18:26:42Z</dcterms:created>
  <dcterms:modified xsi:type="dcterms:W3CDTF">2024-09-15T18:26:44Z</dcterms:modified>
</cp:coreProperties>
</file>