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3FB67FD-A238-449F-B012-1D0A3D754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72311AE-B65B-46DC-86F8-7519C3586DE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03A52BB-A995-460F-9C00-0C595E4FD6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46912D3-788F-4996-AC99-CF0570FC2C0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35C388-3B8D-4A51-BE70-AE5BC510DAC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C15FE63-D003-4182-A8F4-EFBB1BB4269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562DF06-0F7A-4B5A-9A50-C51A59BE69EE}"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E6F10ED-1330-421E-AACA-14BD3894C94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B77BA07-03C8-4A97-83A5-D7E980A8D22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FC9520E-2FF1-4D73-85DB-5A41D8F366B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0976D3-8CE3-4437-919C-E6F6654365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18.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9.jpeg" /><Relationship Id="rId3"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9805503110100604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9545" y="3623969"/>
            <a:ext cx="8219058"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lumMod val="95000"/>
                    <a:lumOff val="5000"/>
                    <a:alpha val="100000"/>
                  </a:schemeClr>
                </a:solidFill>
                <a:latin typeface="Arial"/>
                <a:ea typeface="Arial"/>
                <a:cs typeface="Arial"/>
              </a:rPr>
              <a:t>教师工作职责培训课件为学生提供社交技能培养</a:t>
            </a:r>
          </a:p>
        </p:txBody>
      </p:sp>
      <p:sp>
        <p:nvSpPr>
          <p:cNvPr id="3" name="TextBox 3"/>
          <p:cNvSpPr txBox="1"/>
          <p:nvPr/>
        </p:nvSpPr>
        <p:spPr>
          <a:xfrm>
            <a:off x="9537462" y="5117274"/>
            <a:ext cx="1750777" cy="3120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汇报人：XX</a:t>
            </a:r>
          </a:p>
        </p:txBody>
      </p:sp>
      <p:sp>
        <p:nvSpPr>
          <p:cNvPr id="4" name="TextBox 4"/>
          <p:cNvSpPr txBox="1"/>
          <p:nvPr/>
        </p:nvSpPr>
        <p:spPr>
          <a:xfrm>
            <a:off x="9525270" y="5572213"/>
            <a:ext cx="2181295" cy="348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1500">
                <a:solidFill>
                  <a:srgbClr val="FFFFFF">
                    <a:alpha val="100000"/>
                  </a:srgbClr>
                </a:solidFill>
                <a:latin typeface="Arial"/>
                <a:ea typeface="Arial"/>
                <a:cs typeface="Arial"/>
              </a:rPr>
              <a:t>2024-01-21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教师工作职责概述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社交技能培养重要性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社交技能培养方法与途径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教师在社交技能培养中的角色定位</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教师在社交技能培养中应注意的问题</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引言</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7503" b="27503"/>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3915" b="13915"/>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l="823" r="823"/>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提高学生社交技能</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通过培训使学生掌握基本的社交技能，包括沟通、合作、解决问题等能力，以更好地适应学校和社会生活。</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促进学生全面发展</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社交技能是学生综合素质的重要组成部分，通过培训可以帮助学生更好地发展个性、情感和认知能力。</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适应教育改革的需要</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当前教育改革强调学生的主体性和全面发展，社交技能培养是其中的重要内容之一。</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589036"/>
            <a:ext cx="3522286" cy="144780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培训要求</a:t>
            </a:r>
          </a:p>
        </p:txBody>
      </p:sp>
      <p:sp>
        <p:nvSpPr>
          <p:cNvPr id="10" name="TextBox 10"/>
          <p:cNvSpPr txBox="1"/>
          <p:nvPr/>
        </p:nvSpPr>
        <p:spPr>
          <a:xfrm>
            <a:off x="8694207" y="3423581"/>
            <a:ext cx="3329778"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能够设计和实施针对学生社交技能培养的课程和活动。</a:t>
            </a:r>
          </a:p>
        </p:txBody>
      </p:sp>
      <p:sp>
        <p:nvSpPr>
          <p:cNvPr id="11" name="TextBox 11"/>
          <p:cNvSpPr txBox="1"/>
          <p:nvPr/>
        </p:nvSpPr>
        <p:spPr>
          <a:xfrm>
            <a:off x="7776775" y="5258126"/>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具备团队合作和沟通能力，能够与学生、家长和其他教育工作者有效沟通。</a:t>
            </a:r>
          </a:p>
        </p:txBody>
      </p:sp>
      <p:sp>
        <p:nvSpPr>
          <p:cNvPr id="12" name="TextBox 12"/>
          <p:cNvSpPr txBox="1"/>
          <p:nvPr/>
        </p:nvSpPr>
        <p:spPr>
          <a:xfrm>
            <a:off x="689125" y="1589036"/>
            <a:ext cx="3657600" cy="10477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6000"/>
              </a:lnSpc>
            </a:pPr>
            <a:r>
              <a:rPr lang="en-US" sz="1350">
                <a:solidFill>
                  <a:schemeClr val="dk1">
                    <a:alpha val="100000"/>
                  </a:schemeClr>
                </a:solidFill>
                <a:latin typeface="Microsoft Yahei"/>
                <a:ea typeface="Microsoft Yahei"/>
                <a:cs typeface="Microsoft Yahei"/>
              </a:rPr>
              <a:t>培训对象：中小学教师，特别是班主任和德育工作者。</a:t>
            </a:r>
          </a:p>
        </p:txBody>
      </p:sp>
      <p:sp>
        <p:nvSpPr>
          <p:cNvPr id="13" name="TextBox 13"/>
          <p:cNvSpPr txBox="1"/>
          <p:nvPr/>
        </p:nvSpPr>
        <p:spPr>
          <a:xfrm>
            <a:off x="69245" y="3423581"/>
            <a:ext cx="3305175" cy="847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掌握社交技能培养的基本理念和方法。</a:t>
            </a:r>
          </a:p>
        </p:txBody>
      </p:sp>
      <p:sp>
        <p:nvSpPr>
          <p:cNvPr id="14" name="TextBox 14"/>
          <p:cNvSpPr txBox="1"/>
          <p:nvPr/>
        </p:nvSpPr>
        <p:spPr>
          <a:xfrm>
            <a:off x="1048052" y="5258126"/>
            <a:ext cx="3305175" cy="10477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40000"/>
              </a:lnSpc>
              <a:spcBef>
                <a:spcPct val="0"/>
              </a:spcBef>
            </a:pPr>
            <a:r>
              <a:rPr lang="en-US" sz="1350">
                <a:solidFill>
                  <a:schemeClr val="dk1">
                    <a:alpha val="100000"/>
                  </a:schemeClr>
                </a:solidFill>
                <a:latin typeface="Microsoft Yahei"/>
                <a:ea typeface="Microsoft Yahei"/>
                <a:cs typeface="Microsoft Yahei"/>
              </a:rPr>
              <a:t>能够评估学生的社交技能水平并提供个性化指导。</a:t>
            </a:r>
          </a:p>
        </p:txBody>
      </p:sp>
      <p:sp>
        <p:nvSpPr>
          <p:cNvPr id="15" name="Freeform 15"/>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4552613" y="145492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17" name="TextBox 17"/>
          <p:cNvSpPr txBox="1"/>
          <p:nvPr/>
        </p:nvSpPr>
        <p:spPr>
          <a:xfrm>
            <a:off x="6359254" y="145492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18" name="TextBox 18"/>
          <p:cNvSpPr txBox="1"/>
          <p:nvPr/>
        </p:nvSpPr>
        <p:spPr>
          <a:xfrm>
            <a:off x="3457298" y="3289469"/>
            <a:ext cx="1260437"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19" name="TextBox 19"/>
          <p:cNvSpPr txBox="1"/>
          <p:nvPr/>
        </p:nvSpPr>
        <p:spPr>
          <a:xfrm>
            <a:off x="7365244" y="3289469"/>
            <a:ext cx="1247260"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0" name="TextBox 20"/>
          <p:cNvSpPr txBox="1"/>
          <p:nvPr/>
        </p:nvSpPr>
        <p:spPr>
          <a:xfrm>
            <a:off x="4552613" y="5124014"/>
            <a:ext cx="1089371"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1" name="TextBox 21"/>
          <p:cNvSpPr txBox="1"/>
          <p:nvPr/>
        </p:nvSpPr>
        <p:spPr>
          <a:xfrm>
            <a:off x="6359254" y="5124014"/>
            <a:ext cx="1276572" cy="115576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培训对象及要求</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教师工作职责概述</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02</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系统讲解学科知识，帮助学生掌握基本概念、原理和方法。</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传授知识</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21948" r="21948"/>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培养能力</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塑造品格</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0000" r="20000"/>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通过案例分析、实践操作等方式，提高学生的思维能力、创新能力和实践能力。</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以身作则，引导学生树立正确的世界观、人生观和价值观，培养学生良好的道德品质。</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教书育人</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明确德育目标，将德育贯穿于教育教学全过程，注重学生的全面发展。</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德育目标</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结合学科特点和学生实际，开展爱国主义、集体主义、社会主义等方面的教育，培养学生的社会责任感和公民意识。</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德育内容</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采用启发式、讨论式等教学方法，引导学生主动参与、积极思考，增强学生的自我教育和自我管理能力。</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德育方法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德育为先</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了解学生的个性、兴趣和需求，提供有针对性的指导和帮助。</a:t>
            </a:r>
          </a:p>
        </p:txBody>
      </p:sp>
      <p:pic>
        <p:nvPicPr>
          <p:cNvPr id="4" name="Picture 4"/>
          <p:cNvPicPr>
            <a:picLocks noChangeAspect="1"/>
          </p:cNvPicPr>
          <p:nvPr/>
        </p:nvPicPr>
        <p:blipFill>
          <a:blip r:embed="rId2"/>
          <a:srcRect l="11708" r="11708"/>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67" r="16667"/>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关注学生需求</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耐心倾听学生的想法和意见，积极回应学生的关切和问题。</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倾听学生心声</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尊重学生的个体差异和多样性，关注特殊学生的需求和发展。</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尊重学生差异</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关爱学生</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反思实践</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对自己的教学实践进行反思和总结，不断改进和优化教学策略。</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持续学习</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不断更新教育观念、知识结构和教学方法，提高教育教学水平。</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合作交流</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与同事、学生、家长等保持良好的沟通和合作，共同促进学生的成长和发展。</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5488" r="25488"/>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终身学习</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68433" y="2499829"/>
            <a:ext cx="6024721" cy="276872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75" b="1">
                <a:solidFill>
                  <a:schemeClr val="lt2">
                    <a:alpha val="100000"/>
                  </a:schemeClr>
                </a:solidFill>
                <a:latin typeface="Arial"/>
                <a:ea typeface="Arial"/>
                <a:cs typeface="Arial"/>
              </a:rPr>
              <a:t>社交技能培养重要性</a:t>
            </a:r>
          </a:p>
        </p:txBody>
      </p:sp>
      <p:sp>
        <p:nvSpPr>
          <p:cNvPr id="3" name="TextBox 3"/>
          <p:cNvSpPr txBox="1"/>
          <p:nvPr/>
        </p:nvSpPr>
        <p:spPr>
          <a:xfrm>
            <a:off x="1068433" y="1198529"/>
            <a:ext cx="5935157" cy="82715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5775" b="1">
                <a:solidFill>
                  <a:schemeClr val="lt2">
                    <a:alpha val="100000"/>
                  </a:schemeClr>
                </a:solidFill>
                <a:latin typeface="Arial"/>
                <a:ea typeface="Arial"/>
                <a:cs typeface="Arial"/>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培养学生的团队合作能力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社交技能的培养有助于学生学会与他人合作，共同解决问题，提高团队合作能力。</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提升学生的领导力</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通过社交技能的培养，学生可以学会如何引导和影响他人，从而在未来的生活和工作中展现出领导力。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增强学生的人际交往能力</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通过社交技能的培养，学生可以更好地与他人进行沟通和交流，建立积极的人际关系。</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提高学生综合素质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社交技能的培养可以帮助学生克服社交焦虑，更加自信地面对各种社交场合。</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缓解学生社交焦虑</a:t>
            </a:r>
          </a:p>
        </p:txBody>
      </p:sp>
      <p:pic>
        <p:nvPicPr>
          <p:cNvPr id="5" name="Picture 5"/>
          <p:cNvPicPr>
            <a:picLocks noChangeAspect="1"/>
          </p:cNvPicPr>
          <p:nvPr/>
        </p:nvPicPr>
        <p:blipFill>
          <a:blip r:embed="rId2"/>
          <a:srcRect l="21875" r="21875"/>
          <a:stretch>
            <a:fillRect/>
          </a:stretch>
        </p:blipFill>
        <p:spPr>
          <a:xfrm>
            <a:off x="6096000" y="1153983"/>
            <a:ext cx="5194483"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通过社交技能的培养，学生可以更好地处理人际关系中的问题和冲突，预防心理问题的发生。</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预防学生心理问题</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社交技能的培养有助于学生在面对挫折和困难时保持积极的心态，提高心理韧性。</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提高学生心理韧性</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促进学生心理健康发展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促进学生个人成长</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通过社交技能的培养，学生可以不断拓展自己的社交圈子，获取更多的资源和信息，促进个人成长和发展。</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帮助学生适应社会环境</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通过社交技能的培养，学生可以更好地适应学校、家庭和社会等不同的环境。</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提高学生社会竞争力</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社交技能的培养有助于学生在未来的求职和工作中展现出良好的职业素养和竞争力。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增强学生社会适应能力</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https://d.book118.com/898055031101006040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94</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2024-09-19T03:48:27.183</cp:lastPrinted>
  <dcterms:created xsi:type="dcterms:W3CDTF">2024-09-18T19:48:27Z</dcterms:created>
  <dcterms:modified xsi:type="dcterms:W3CDTF">2024-09-18T19:48:29Z</dcterms:modified>
</cp:coreProperties>
</file>