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806E99-EE3A-4F8B-8F7B-6E8F633C1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D05974-1A7D-447A-943A-D2003D3F8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5C5509-983E-4A0B-A64F-AD95CCC45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21BE3E-4BD1-4DCF-8E47-1CF7A2327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6B0A74-5C8F-4804-BB60-3D5D3B74B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E1E982-4A5D-4657-83CA-61EBB2FF6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76DA04-9596-4E24-9E3A-BFDB25C08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C6D107-8F6F-4A35-AA56-E00314612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BF5BBE-8FE1-4919-AC1A-EC5BF038A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C1409D-24F6-4771-A519-C2817F11C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7BDE7B-7F50-48BD-B8F5-E060A4AD8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5702702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化学制品行业生产控制服务方案培训课件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生产控制服务方案介绍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原材料采购与库存管理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生产过程监控与优化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产品质量检测与改进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环境保护与安全生产管理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292" r="14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法规与环保要求严格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随着环保意识的提高，化学制品行业面临越来越严格的法规限制和环保要求。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行业规模庞大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化学制品行业是全球最大的制造业之一，涵盖了众多领域，如塑料、橡胶、涂料、清洁剂等。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技术密集型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该行业对技术和研发能力要求较高，涉及复杂的化学反应和精细的生产工艺。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化学制品行业现状及特点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881" r="27881"/>
          <a:stretch>
            <a:fillRect/>
          </a:stretch>
        </p:blipFill>
        <p:spPr>
          <a:xfrm>
            <a:off x="454962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多样化需求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不同领域对化学制品的需求各异，要求产品具有特定的性能和品质。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创新驱动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市场对新型、高性能的化学制品需求增加，推动企业加强研发和创新。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绿色环保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消费者对环保、无毒、可持续的化学制品需求上升，促使企业改进生产工艺和产品配方。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智能化生产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绿色化学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国际合作与交流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借助人工智能、大数据等技术，实现生产过程的自动化和智能化，提高生产效率和产品质量。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满足客户的个性化需求，提供定制化的化学制品解决方案。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发展环保、低毒、可生物降解的化学制品，减少对环境的影响。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加强国际间的合作与交流，共同应对全球性挑战，推动化学制品行业的可持续发展。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生产控制服务方案介绍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提高生产效率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降低生产成本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确保产品质量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优化资源利用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基于先进的生产管理理论和方法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科学性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结合行业特点和实际需求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实用性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方案具体、明确，便于执行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可操作性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注重长期效益和环境保护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可持续性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生产过程监控与调度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服务内容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生产计划制定与优化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服务内容及流程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服务内容及流程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资源管理与优化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服务流程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质量检测与控制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852041" y="2608040"/>
            <a:ext cx="1741075" cy="1743361"/>
            <a:chOff x="1852041" y="2608040"/>
            <a:chExt cx="1741075" cy="1743361"/>
          </a:xfrm>
        </p:grpSpPr>
        <p:sp>
          <p:nvSpPr>
            <p:cNvPr id="3" name="Freeform 3"/>
            <p:cNvSpPr/>
            <p:nvPr/>
          </p:nvSpPr>
          <p:spPr>
            <a:xfrm>
              <a:off x="1852041" y="2608040"/>
              <a:ext cx="1741075" cy="174336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5" name="Freeform 5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8" name="Freeform 8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11" name="Freeform 11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76214" y="2441829"/>
            <a:ext cx="497967" cy="2077498"/>
            <a:chOff x="2476214" y="2441829"/>
            <a:chExt cx="497967" cy="2077498"/>
          </a:xfrm>
        </p:grpSpPr>
        <p:sp>
          <p:nvSpPr>
            <p:cNvPr id="14" name="Freeform 14"/>
            <p:cNvSpPr/>
            <p:nvPr/>
          </p:nvSpPr>
          <p:spPr>
            <a:xfrm>
              <a:off x="247621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 flipV="1">
              <a:off x="247621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1852041" y="2607469"/>
            <a:ext cx="1741075" cy="1743361"/>
            <a:chOff x="1852041" y="2607469"/>
            <a:chExt cx="1741075" cy="1743361"/>
          </a:xfrm>
        </p:grpSpPr>
        <p:sp>
          <p:nvSpPr>
            <p:cNvPr id="17" name="Freeform 17"/>
            <p:cNvSpPr/>
            <p:nvPr/>
          </p:nvSpPr>
          <p:spPr>
            <a:xfrm>
              <a:off x="1852041" y="2607469"/>
              <a:ext cx="1741075" cy="174336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19" name="Freeform 19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2" name="Freeform 22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5" name="Freeform 25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2476214" y="2441257"/>
            <a:ext cx="497967" cy="2077498"/>
            <a:chOff x="2476214" y="2441257"/>
            <a:chExt cx="497967" cy="2077498"/>
          </a:xfrm>
        </p:grpSpPr>
        <p:sp>
          <p:nvSpPr>
            <p:cNvPr id="28" name="Freeform 28"/>
            <p:cNvSpPr/>
            <p:nvPr/>
          </p:nvSpPr>
          <p:spPr>
            <a:xfrm>
              <a:off x="247621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 flipV="1">
              <a:off x="247621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3653980" y="3200971"/>
            <a:ext cx="2390966" cy="2394109"/>
            <a:chOff x="3653980" y="3200971"/>
            <a:chExt cx="2390966" cy="2394109"/>
          </a:xfrm>
        </p:grpSpPr>
        <p:sp>
          <p:nvSpPr>
            <p:cNvPr id="31" name="Freeform 31"/>
            <p:cNvSpPr/>
            <p:nvPr/>
          </p:nvSpPr>
          <p:spPr>
            <a:xfrm>
              <a:off x="3653980" y="3200971"/>
              <a:ext cx="2390966" cy="2394109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3" name="Freeform 33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6" name="Freeform 36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9" name="Freeform 39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11135" y="2972753"/>
            <a:ext cx="683800" cy="2852928"/>
            <a:chOff x="4511135" y="2972753"/>
            <a:chExt cx="683800" cy="2852928"/>
          </a:xfrm>
        </p:grpSpPr>
        <p:sp>
          <p:nvSpPr>
            <p:cNvPr id="42" name="Freeform 42"/>
            <p:cNvSpPr/>
            <p:nvPr/>
          </p:nvSpPr>
          <p:spPr>
            <a:xfrm>
              <a:off x="4511135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 flipV="1">
              <a:off x="4511135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3648742" y="3197923"/>
            <a:ext cx="2396966" cy="2400109"/>
            <a:chOff x="3648742" y="3197923"/>
            <a:chExt cx="2396966" cy="2400109"/>
          </a:xfrm>
        </p:grpSpPr>
        <p:sp>
          <p:nvSpPr>
            <p:cNvPr id="45" name="Freeform 45"/>
            <p:cNvSpPr/>
            <p:nvPr/>
          </p:nvSpPr>
          <p:spPr>
            <a:xfrm>
              <a:off x="3648742" y="3197923"/>
              <a:ext cx="2396966" cy="2400109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47" name="Freeform 47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9" name="Group 49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50" name="Freeform 50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53" name="Freeform 53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5" name="Group 55"/>
          <p:cNvGrpSpPr/>
          <p:nvPr/>
        </p:nvGrpSpPr>
        <p:grpSpPr>
          <a:xfrm>
            <a:off x="4508087" y="2969133"/>
            <a:ext cx="685514" cy="2860167"/>
            <a:chOff x="4508087" y="2969133"/>
            <a:chExt cx="685514" cy="2860167"/>
          </a:xfrm>
        </p:grpSpPr>
        <p:sp>
          <p:nvSpPr>
            <p:cNvPr id="56" name="Freeform 56"/>
            <p:cNvSpPr/>
            <p:nvPr/>
          </p:nvSpPr>
          <p:spPr>
            <a:xfrm>
              <a:off x="4508087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 flipV="1">
              <a:off x="4508087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124670" y="2332768"/>
            <a:ext cx="2128075" cy="2130933"/>
            <a:chOff x="6124670" y="2332768"/>
            <a:chExt cx="2128075" cy="2130933"/>
          </a:xfrm>
        </p:grpSpPr>
        <p:sp>
          <p:nvSpPr>
            <p:cNvPr id="59" name="Freeform 59"/>
            <p:cNvSpPr/>
            <p:nvPr/>
          </p:nvSpPr>
          <p:spPr>
            <a:xfrm>
              <a:off x="6124670" y="2332768"/>
              <a:ext cx="2128075" cy="2130933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1" name="Freeform 61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4" name="Freeform 64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7" name="Freeform 67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9" name="Group 69"/>
          <p:cNvGrpSpPr/>
          <p:nvPr/>
        </p:nvGrpSpPr>
        <p:grpSpPr>
          <a:xfrm>
            <a:off x="6887527" y="2129600"/>
            <a:ext cx="608648" cy="2539364"/>
            <a:chOff x="6887527" y="2129600"/>
            <a:chExt cx="608648" cy="2539364"/>
          </a:xfrm>
        </p:grpSpPr>
        <p:sp>
          <p:nvSpPr>
            <p:cNvPr id="70" name="Freeform 70"/>
            <p:cNvSpPr/>
            <p:nvPr/>
          </p:nvSpPr>
          <p:spPr>
            <a:xfrm>
              <a:off x="6887527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 flipV="1">
              <a:off x="6887527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6128195" y="2331911"/>
            <a:ext cx="2132933" cy="2135696"/>
            <a:chOff x="6128195" y="2331911"/>
            <a:chExt cx="2132933" cy="2135696"/>
          </a:xfrm>
        </p:grpSpPr>
        <p:sp>
          <p:nvSpPr>
            <p:cNvPr id="73" name="Freeform 73"/>
            <p:cNvSpPr/>
            <p:nvPr/>
          </p:nvSpPr>
          <p:spPr>
            <a:xfrm>
              <a:off x="6128195" y="2331911"/>
              <a:ext cx="2132933" cy="2135696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5" name="Freeform 75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8" name="Freeform 78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81" name="Freeform 81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3" name="Group 83"/>
          <p:cNvGrpSpPr/>
          <p:nvPr/>
        </p:nvGrpSpPr>
        <p:grpSpPr>
          <a:xfrm>
            <a:off x="6892861" y="2128361"/>
            <a:ext cx="609981" cy="2545080"/>
            <a:chOff x="6892861" y="2128361"/>
            <a:chExt cx="609981" cy="2545080"/>
          </a:xfrm>
        </p:grpSpPr>
        <p:sp>
          <p:nvSpPr>
            <p:cNvPr id="84" name="Freeform 84"/>
            <p:cNvSpPr/>
            <p:nvPr/>
          </p:nvSpPr>
          <p:spPr>
            <a:xfrm>
              <a:off x="6892861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 flipV="1">
              <a:off x="6892861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8370475" y="3384518"/>
            <a:ext cx="1691640" cy="1693831"/>
            <a:chOff x="8370475" y="3384518"/>
            <a:chExt cx="1691640" cy="1693831"/>
          </a:xfrm>
        </p:grpSpPr>
        <p:sp>
          <p:nvSpPr>
            <p:cNvPr id="87" name="Freeform 87"/>
            <p:cNvSpPr/>
            <p:nvPr/>
          </p:nvSpPr>
          <p:spPr>
            <a:xfrm>
              <a:off x="8370475" y="3384518"/>
              <a:ext cx="1691640" cy="169383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89" name="Freeform 89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1" name="Group 91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92" name="Freeform 92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95" name="Freeform 95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7" name="Group 97"/>
          <p:cNvGrpSpPr/>
          <p:nvPr/>
        </p:nvGrpSpPr>
        <p:grpSpPr>
          <a:xfrm>
            <a:off x="8976932" y="3223070"/>
            <a:ext cx="483775" cy="2018442"/>
            <a:chOff x="8976932" y="3223070"/>
            <a:chExt cx="483775" cy="2018442"/>
          </a:xfrm>
        </p:grpSpPr>
        <p:sp>
          <p:nvSpPr>
            <p:cNvPr id="98" name="Freeform 98"/>
            <p:cNvSpPr/>
            <p:nvPr/>
          </p:nvSpPr>
          <p:spPr>
            <a:xfrm>
              <a:off x="8976932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 flipV="1">
              <a:off x="8976932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8365141" y="3394805"/>
            <a:ext cx="1696498" cy="1698688"/>
            <a:chOff x="8365141" y="3394805"/>
            <a:chExt cx="1696498" cy="1698688"/>
          </a:xfrm>
        </p:grpSpPr>
        <p:sp>
          <p:nvSpPr>
            <p:cNvPr id="101" name="Freeform 101"/>
            <p:cNvSpPr/>
            <p:nvPr/>
          </p:nvSpPr>
          <p:spPr>
            <a:xfrm>
              <a:off x="8365141" y="3394805"/>
              <a:ext cx="1696498" cy="1698688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3" name="Freeform 103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5" name="Group 105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6" name="Freeform 106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9" name="Freeform 109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1" name="Group 111"/>
          <p:cNvGrpSpPr/>
          <p:nvPr/>
        </p:nvGrpSpPr>
        <p:grpSpPr>
          <a:xfrm>
            <a:off x="8973312" y="3232880"/>
            <a:ext cx="485203" cy="2024254"/>
            <a:chOff x="8973312" y="3232880"/>
            <a:chExt cx="485203" cy="2024254"/>
          </a:xfrm>
        </p:grpSpPr>
        <p:sp>
          <p:nvSpPr>
            <p:cNvPr id="112" name="Freeform 112"/>
            <p:cNvSpPr/>
            <p:nvPr/>
          </p:nvSpPr>
          <p:spPr>
            <a:xfrm>
              <a:off x="897331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 flipV="1">
              <a:off x="897331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4" name="AutoShape 114"/>
          <p:cNvSpPr/>
          <p:nvPr/>
        </p:nvSpPr>
        <p:spPr>
          <a:xfrm>
            <a:off x="1881440" y="1529633"/>
            <a:ext cx="1711676" cy="926585"/>
          </a:xfrm>
          <a:prstGeom prst="roundRect">
            <a:avLst>
              <a:gd name="adj" fmla="val 50000"/>
            </a:avLst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5" name="AutoShape 115"/>
          <p:cNvSpPr/>
          <p:nvPr/>
        </p:nvSpPr>
        <p:spPr>
          <a:xfrm>
            <a:off x="3930347" y="2068834"/>
            <a:ext cx="1861281" cy="801731"/>
          </a:xfrm>
          <a:prstGeom prst="roundRect">
            <a:avLst>
              <a:gd name="adj" fmla="val 50000"/>
            </a:avLst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6" name="AutoShape 116"/>
          <p:cNvSpPr/>
          <p:nvPr/>
        </p:nvSpPr>
        <p:spPr>
          <a:xfrm>
            <a:off x="6291044" y="4827209"/>
            <a:ext cx="1961702" cy="676877"/>
          </a:xfrm>
          <a:prstGeom prst="roundRect">
            <a:avLst>
              <a:gd name="adj" fmla="val 50000"/>
            </a:avLst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17" name="AutoShape 117"/>
          <p:cNvSpPr/>
          <p:nvPr/>
        </p:nvSpPr>
        <p:spPr>
          <a:xfrm>
            <a:off x="8259490" y="2472045"/>
            <a:ext cx="1802625" cy="598843"/>
          </a:xfrm>
          <a:prstGeom prst="roundRect">
            <a:avLst>
              <a:gd name="adj" fmla="val 50000"/>
            </a:avLst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8" name="AutoShape 118"/>
          <p:cNvSpPr/>
          <p:nvPr/>
        </p:nvSpPr>
        <p:spPr>
          <a:xfrm>
            <a:off x="2048111" y="2956888"/>
            <a:ext cx="1319003" cy="1021481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需求分析与评估</a:t>
            </a:r>
            <a:endParaRPr lang="en-US" sz="1100"/>
          </a:p>
        </p:txBody>
      </p:sp>
      <p:sp>
        <p:nvSpPr>
          <p:cNvPr id="119" name="AutoShape 119"/>
          <p:cNvSpPr/>
          <p:nvPr/>
        </p:nvSpPr>
        <p:spPr>
          <a:xfrm>
            <a:off x="4161675" y="3892047"/>
            <a:ext cx="1319003" cy="1021481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制定生产控制方案</a:t>
            </a:r>
            <a:endParaRPr lang="en-US" sz="1100"/>
          </a:p>
        </p:txBody>
      </p:sp>
      <p:sp>
        <p:nvSpPr>
          <p:cNvPr id="120" name="AutoShape 120"/>
          <p:cNvSpPr/>
          <p:nvPr/>
        </p:nvSpPr>
        <p:spPr>
          <a:xfrm>
            <a:off x="6500820" y="2876320"/>
            <a:ext cx="1319003" cy="1021481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方案实施与调整</a:t>
            </a:r>
            <a:endParaRPr lang="en-US" sz="1100"/>
          </a:p>
        </p:txBody>
      </p:sp>
      <p:sp>
        <p:nvSpPr>
          <p:cNvPr id="121" name="AutoShape 121"/>
          <p:cNvSpPr/>
          <p:nvPr/>
        </p:nvSpPr>
        <p:spPr>
          <a:xfrm>
            <a:off x="8543982" y="3710771"/>
            <a:ext cx="1319003" cy="1021481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效果评价与反馈</a:t>
            </a:r>
            <a:endParaRPr lang="en-US" sz="1100"/>
          </a:p>
        </p:txBody>
      </p:sp>
      <p:grpSp>
        <p:nvGrpSpPr>
          <p:cNvPr id="122" name="Group 122"/>
          <p:cNvGrpSpPr/>
          <p:nvPr/>
        </p:nvGrpSpPr>
        <p:grpSpPr>
          <a:xfrm>
            <a:off x="355440" y="80608"/>
            <a:ext cx="8413466" cy="723900"/>
            <a:chOff x="355440" y="80608"/>
            <a:chExt cx="8413466" cy="723900"/>
          </a:xfrm>
        </p:grpSpPr>
        <p:sp>
          <p:nvSpPr>
            <p:cNvPr id="123" name="TextBox 123"/>
            <p:cNvSpPr txBox="1"/>
            <p:nvPr/>
          </p:nvSpPr>
          <p:spPr>
            <a:xfrm>
              <a:off x="948881" y="80608"/>
              <a:ext cx="7820025" cy="7239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2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服务内容及流程</a:t>
              </a:r>
            </a:p>
          </p:txBody>
        </p:sp>
        <p:sp>
          <p:nvSpPr>
            <p:cNvPr id="124" name="AutoShape 124"/>
            <p:cNvSpPr/>
            <p:nvPr/>
          </p:nvSpPr>
          <p:spPr>
            <a:xfrm>
              <a:off x="355440" y="27758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>
              <a:off x="449257" y="27528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>
              <a:off x="538379" y="27662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24819" y="28363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706988" y="28040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>
              <a:off x="355440" y="36959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>
              <a:off x="449257" y="36729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38379" y="36863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24819" y="375641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06988" y="37241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355440" y="46160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49257" y="45930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38379" y="46064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24819" y="46765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06988" y="46442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355440" y="55361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49257" y="55131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38379" y="55265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24819" y="55966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06988" y="55643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实施方案所需资源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生产管理人员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质量检测人员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调度员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技术支持人员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物力资源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实施方案所需资源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实施方案所需资源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生产设备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检测仪器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原材料及辅助材料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实施方案所需资源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能源供应设施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财力资源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方案制定与实施费用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42" r="125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设备购置与维护费用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人员培训与薪酬支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其他相关费用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实施方案所需资源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原材料采购与库存管理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https://d.book118.com/898057027020006033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2024-09-10T22:57:25.403</cp:lastPrinted>
  <dcterms:created xsi:type="dcterms:W3CDTF">2024-09-10T14:57:25Z</dcterms:created>
  <dcterms:modified xsi:type="dcterms:W3CDTF">2024-09-10T14:57:28Z</dcterms:modified>
</cp:coreProperties>
</file>