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A715CD-D510-43E2-94FD-5B84395D5F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4EFD1F-7E03-4C2B-8732-2A6FBF5283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7589FBD-A9E8-4F13-B5C4-B52B5C60A3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08DCB85-58D8-43B5-9276-18614A9E52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E89E18-9504-48B8-91BA-D2A8670094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262E83C-554B-4A5B-9C90-D4A2FB16C83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795BBB-2F6D-4A9E-9A58-1ECF00B45B0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50ADE0-7E12-4759-BAE9-95F0911F78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42464F-B44A-4A47-954B-79FB68EAF5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8DBDD6-FD67-4D73-ACF3-7CD1C3573F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D51FC1-A820-471F-9CC1-F5FD14E42C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8060001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体育中考考试安全应急预案培训课程教材选择与应用</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2024-01-19</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体育中考考试安全应急预案概述</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培训课程教材选择</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培训课程教材应用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体育中考考试安全应急预案的实践应用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28619" b="28619"/>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提高应急能力</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通过培训使相关人员了解体育中考考试过程中可能发生的各种突发情况，并掌握相应的应急处理措施，提高应对能力。</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保障考试安全</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确保体育中考考试在安全、有序的环境中进行，保障考生的合法权益和考试结果的公正性。</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完善考试制度</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通过应急预案的制定和培训，进一步完善体育中考考试制度，提高考试管理的科学性和规范性。</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rot="2714886">
            <a:off x="5094176" y="2836252"/>
            <a:ext cx="2009746" cy="2009746"/>
          </a:xfrm>
          <a:prstGeom prst="rect">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nvGrpSpPr>
          <p:cNvPr id="3" name="Group 3"/>
          <p:cNvGrpSpPr/>
          <p:nvPr/>
        </p:nvGrpSpPr>
        <p:grpSpPr>
          <a:xfrm>
            <a:off x="5669280" y="2019239"/>
            <a:ext cx="907085" cy="907085"/>
            <a:chOff x="5669280" y="2019239"/>
            <a:chExt cx="907085" cy="907085"/>
          </a:xfrm>
        </p:grpSpPr>
        <p:sp>
          <p:nvSpPr>
            <p:cNvPr id="4" name="AutoShape 4"/>
            <p:cNvSpPr/>
            <p:nvPr/>
          </p:nvSpPr>
          <p:spPr>
            <a:xfrm>
              <a:off x="5669280" y="2019239"/>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4308287" y="3403519"/>
            <a:ext cx="827715" cy="827715"/>
            <a:chOff x="4308287" y="3403519"/>
            <a:chExt cx="827715" cy="827715"/>
          </a:xfrm>
        </p:grpSpPr>
        <p:sp>
          <p:nvSpPr>
            <p:cNvPr id="6" name="AutoShape 6"/>
            <p:cNvSpPr/>
            <p:nvPr/>
          </p:nvSpPr>
          <p:spPr>
            <a:xfrm>
              <a:off x="4308287"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669280" y="4551274"/>
            <a:ext cx="907085" cy="907085"/>
            <a:chOff x="5669280" y="4551274"/>
            <a:chExt cx="907085" cy="907085"/>
          </a:xfrm>
        </p:grpSpPr>
        <p:sp>
          <p:nvSpPr>
            <p:cNvPr id="8" name="AutoShape 8"/>
            <p:cNvSpPr/>
            <p:nvPr/>
          </p:nvSpPr>
          <p:spPr>
            <a:xfrm>
              <a:off x="5669280" y="4551274"/>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7062094" y="3403519"/>
            <a:ext cx="827715" cy="827715"/>
            <a:chOff x="7062094" y="3403519"/>
            <a:chExt cx="827715" cy="827715"/>
          </a:xfrm>
        </p:grpSpPr>
        <p:sp>
          <p:nvSpPr>
            <p:cNvPr id="10" name="AutoShape 10"/>
            <p:cNvSpPr/>
            <p:nvPr/>
          </p:nvSpPr>
          <p:spPr>
            <a:xfrm>
              <a:off x="7062094"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724975" y="16886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针对性强</a:t>
            </a:r>
            <a:endParaRPr lang="en-US" sz="1100"/>
          </a:p>
        </p:txBody>
      </p:sp>
      <p:sp>
        <p:nvSpPr>
          <p:cNvPr id="12" name="AutoShape 12"/>
          <p:cNvSpPr/>
          <p:nvPr/>
        </p:nvSpPr>
        <p:spPr>
          <a:xfrm>
            <a:off x="724975" y="2014081"/>
            <a:ext cx="3241937" cy="162580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选择与应用符合体育中考考试特点和实际需求的教材，能够确保培训内容的针对性和实用性。</a:t>
            </a:r>
            <a:endParaRPr lang="en-US" sz="1100"/>
          </a:p>
        </p:txBody>
      </p:sp>
      <p:sp>
        <p:nvSpPr>
          <p:cNvPr id="13" name="AutoShape 13"/>
          <p:cNvSpPr/>
          <p:nvPr/>
        </p:nvSpPr>
        <p:spPr>
          <a:xfrm>
            <a:off x="8231186" y="16580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系统全面</a:t>
            </a:r>
            <a:endParaRPr lang="en-US" sz="1100"/>
          </a:p>
        </p:txBody>
      </p:sp>
      <p:sp>
        <p:nvSpPr>
          <p:cNvPr id="14" name="AutoShape 14"/>
          <p:cNvSpPr/>
          <p:nvPr/>
        </p:nvSpPr>
        <p:spPr>
          <a:xfrm>
            <a:off x="8231186" y="1983478"/>
            <a:ext cx="3241937" cy="164750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优质的教材能够全面涵盖体育中考考试安全应急预案的各个方面，使相关人员全面掌握所需的知识和技能。</a:t>
            </a:r>
            <a:endParaRPr lang="en-US" sz="1100"/>
          </a:p>
        </p:txBody>
      </p:sp>
      <p:sp>
        <p:nvSpPr>
          <p:cNvPr id="15" name="AutoShape 15"/>
          <p:cNvSpPr/>
          <p:nvPr/>
        </p:nvSpPr>
        <p:spPr>
          <a:xfrm>
            <a:off x="724975" y="3885433"/>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便于学习</a:t>
            </a:r>
            <a:endParaRPr lang="en-US" sz="1100"/>
          </a:p>
        </p:txBody>
      </p:sp>
      <p:sp>
        <p:nvSpPr>
          <p:cNvPr id="16" name="AutoShape 16"/>
          <p:cNvSpPr/>
          <p:nvPr/>
        </p:nvSpPr>
        <p:spPr>
          <a:xfrm>
            <a:off x="724975" y="4210824"/>
            <a:ext cx="3241937" cy="163833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合适的教材应当编排合理、语言简洁明了，便于相关人员快速学习和掌握关键信息。</a:t>
            </a:r>
            <a:endParaRPr lang="en-US" sz="1100"/>
          </a:p>
        </p:txBody>
      </p:sp>
      <p:sp>
        <p:nvSpPr>
          <p:cNvPr id="17" name="AutoShape 17"/>
          <p:cNvSpPr/>
          <p:nvPr/>
        </p:nvSpPr>
        <p:spPr>
          <a:xfrm>
            <a:off x="8231186" y="385483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更新及时</a:t>
            </a:r>
            <a:endParaRPr lang="en-US" sz="1100"/>
          </a:p>
        </p:txBody>
      </p:sp>
      <p:sp>
        <p:nvSpPr>
          <p:cNvPr id="18" name="AutoShape 18"/>
          <p:cNvSpPr/>
          <p:nvPr/>
        </p:nvSpPr>
        <p:spPr>
          <a:xfrm>
            <a:off x="8231186" y="4180220"/>
            <a:ext cx="3241937" cy="166893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随着考试制度和安全标准的不断更新，教材也应保持同步更新，确保培训内容的时效性和准确性。</a:t>
            </a:r>
            <a:endParaRPr lang="en-US" sz="1100"/>
          </a:p>
        </p:txBody>
      </p:sp>
      <p:grpSp>
        <p:nvGrpSpPr>
          <p:cNvPr id="19" name="Group 19"/>
          <p:cNvGrpSpPr/>
          <p:nvPr/>
        </p:nvGrpSpPr>
        <p:grpSpPr>
          <a:xfrm>
            <a:off x="5835091" y="2197120"/>
            <a:ext cx="575584" cy="551200"/>
            <a:chOff x="5835091" y="2197120"/>
            <a:chExt cx="575584" cy="551200"/>
          </a:xfrm>
        </p:grpSpPr>
        <p:sp>
          <p:nvSpPr>
            <p:cNvPr id="20" name="Freeform 20"/>
            <p:cNvSpPr/>
            <p:nvPr/>
          </p:nvSpPr>
          <p:spPr>
            <a:xfrm>
              <a:off x="5835091" y="2197120"/>
              <a:ext cx="575584" cy="551200"/>
            </a:xfrm>
            <a:custGeom>
              <a:rect l="l" t="t"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5997366" y="2351715"/>
              <a:ext cx="251887" cy="241158"/>
            </a:xfrm>
            <a:custGeom>
              <a:rect l="l" t="t"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050524" y="2403531"/>
              <a:ext cx="144597" cy="138501"/>
            </a:xfrm>
            <a:custGeom>
              <a:rect l="l" t="t"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21769" y="3583229"/>
            <a:ext cx="400751" cy="515722"/>
            <a:chOff x="4521769" y="3583229"/>
            <a:chExt cx="400751" cy="515722"/>
          </a:xfrm>
        </p:grpSpPr>
        <p:sp>
          <p:nvSpPr>
            <p:cNvPr id="24" name="Freeform 24"/>
            <p:cNvSpPr/>
            <p:nvPr/>
          </p:nvSpPr>
          <p:spPr>
            <a:xfrm>
              <a:off x="4521769" y="3583229"/>
              <a:ext cx="400751" cy="515722"/>
            </a:xfrm>
            <a:custGeom>
              <a:rect l="l" t="t"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Freeform 25"/>
          <p:cNvSpPr/>
          <p:nvPr/>
        </p:nvSpPr>
        <p:spPr>
          <a:xfrm>
            <a:off x="7254083" y="3590222"/>
            <a:ext cx="480270" cy="477455"/>
          </a:xfrm>
          <a:custGeom>
            <a:rect l="l" t="t"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5877641" y="4747565"/>
            <a:ext cx="490362" cy="514624"/>
            <a:chOff x="5877641" y="4747565"/>
            <a:chExt cx="490362" cy="514624"/>
          </a:xfrm>
        </p:grpSpPr>
        <p:sp>
          <p:nvSpPr>
            <p:cNvPr id="27" name="Freeform 27"/>
            <p:cNvSpPr/>
            <p:nvPr/>
          </p:nvSpPr>
          <p:spPr>
            <a:xfrm>
              <a:off x="5877641" y="4747565"/>
              <a:ext cx="490362" cy="514624"/>
            </a:xfrm>
            <a:custGeom>
              <a:rect l="l" t="t"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6076371" y="4827666"/>
              <a:ext cx="115580" cy="120457"/>
            </a:xfrm>
            <a:custGeom>
              <a:rect l="l" t="t"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教材选择与应用的重要性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体育中考考试安全应急预案概述</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190" b="17190"/>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28619" b="2861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应急预案的作用</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在体育中考考试中，应急预案能够确保考试安全、顺利进行，及时应对和处理各种突发情况，保障考生和工作人员的生命安全和身体健康。</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应急预案定义</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应急预案是针对可能发生的突发事件，为迅速、有序、高效地开展应急与救援行动，降低人员伤亡和财产损失而预先制定的计划或方案。</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应急预案的定义和作用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考场安全</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确保考场设施完善、符合安全标准，制定考场安全规定，加强考场内的安全监管和巡查。</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考试安全组织</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成立考试安全应急小组，明确成员职责，制定考试期间的安全管理制度和应急处理流程。</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考生安全</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关注考生身体状况，提供必要的医疗保障和紧急救援措施，确保考生在考试过程中的安全。</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信息报告与发布</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建立信息报告和发布机制，及时上报和处理考试期间的安全事故和突发情况，保障信息的畅通和透明。</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突发事件应对</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针对可能发生的自然灾害、事故灾难、公共卫生事件等突发事件，制定相应的应急处理措施和疏散方案。</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体育中考考试安全应急预案的内容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培训课程教材选择</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2333" b="2333"/>
          <a:stretch>
            <a:fillRect/>
          </a:stretch>
        </p:blipFill>
        <p:spPr>
          <a:xfrm>
            <a:off x="6907441" y="1792193"/>
            <a:ext cx="4502196" cy="2732628"/>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针对性原则</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教材应针对体育中考考试安全应急预案培训的实际需求，涵盖相关知识点和技能。</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实用性原则</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教材内容应具有实用性，能够帮助考生掌握应对突发事件的应急处理方法和技能。</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时效性原则</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教材应反映最新的安全应急理论和实践成果，确保考生学到的是最新、最有效的知识。</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教材选择的原则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该教材全面介绍了体育中考考试安全应急预案的相关知识，包括突发事件类型、应急处理流程、救援技能等。</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该教材涵盖了学校体育活动中可能发生的各种安全问题及其应急处理方法，适合作为体育中考考试安全应急预案培训的辅助教材。</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《体育中考考试安全应急预案培训教材》</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《学校体育安全教育与应急处理》</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推荐的培训教材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考虑考生的实际需求和水平</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选择适合考生年龄、认知水平和实际需求的教材，避免内容过于简单或复杂。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注重教材的实践性和操作性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选择包含大量实践案例和操作指南的教材，帮助考生将理论知识转化为实际操作能力。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确认教材的权威性和专业性</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选择由权威机构或专业人士编写的教材，确保内容的准确性和专业性。</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教材选择的注意事项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https://d.book118.com/898060001015006032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2024-09-09T09:05:34.152</cp:lastPrinted>
  <dcterms:created xsi:type="dcterms:W3CDTF">2024-09-09T01:05:34Z</dcterms:created>
  <dcterms:modified xsi:type="dcterms:W3CDTF">2024-09-09T01:05:36Z</dcterms:modified>
</cp:coreProperties>
</file>