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A87C0AA-5D0B-47CB-9334-6F1017DF0F3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4D3308D-E7F6-42BB-9FDC-CFD69670C22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E080209-27D0-449D-B8B1-BC414008E1A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7F8F4EF-1312-41F7-BF0F-F33150D87EE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5FBBFC6-BE62-4014-9345-076F8773D31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B920C97-8B3C-4263-B202-5A7894F24AE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A2B4049-E041-4E3B-91D1-42624ACB7F4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F3F997A-FBFC-407F-AB4F-70DF58894A0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32B0208-9F5C-4F2C-9BFE-F8681C66EDA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B249458-85D1-4A68-9307-3A64A1FEB30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E4C10C7-BDD1-4E43-95D4-496A3F73387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9806406305700603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TextBox 2"/>
          <p:cNvSpPr txBox="1"/>
          <p:nvPr/>
        </p:nvSpPr>
        <p:spPr>
          <a:xfrm>
            <a:off x="1330368" y="1042578"/>
            <a:ext cx="8896350" cy="2286000"/>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700" b="1">
                <a:solidFill>
                  <a:srgbClr val="FFFFFF">
                    <a:alpha val="100000"/>
                  </a:srgbClr>
                </a:solidFill>
                <a:latin typeface="Microsoft Yahei"/>
                <a:ea typeface="Microsoft Yahei"/>
                <a:cs typeface="Microsoft Yahei"/>
              </a:rPr>
              <a:t>精益生产提升工业产品质量安全效能</a:t>
            </a:r>
          </a:p>
        </p:txBody>
      </p:sp>
      <p:sp>
        <p:nvSpPr>
          <p:cNvPr id="3" name="TextBox 3"/>
          <p:cNvSpPr txBox="1"/>
          <p:nvPr/>
        </p:nvSpPr>
        <p:spPr>
          <a:xfrm>
            <a:off x="1311318" y="3800194"/>
            <a:ext cx="2581275" cy="571500"/>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400">
                <a:solidFill>
                  <a:srgbClr val="FFFFFF">
                    <a:alpha val="100000"/>
                  </a:srgbClr>
                </a:solidFill>
                <a:latin typeface="Microsoft Yahei"/>
                <a:ea typeface="Microsoft Yahei"/>
                <a:cs typeface="Microsoft Yahei"/>
              </a:rPr>
              <a:t>汇报人：XX</a:t>
            </a:r>
          </a:p>
        </p:txBody>
      </p:sp>
      <p:sp>
        <p:nvSpPr>
          <p:cNvPr id="4" name="TextBox 4"/>
          <p:cNvSpPr txBox="1"/>
          <p:nvPr/>
        </p:nvSpPr>
        <p:spPr>
          <a:xfrm>
            <a:off x="3995032" y="3800194"/>
            <a:ext cx="3802596" cy="571500"/>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400">
                <a:solidFill>
                  <a:srgbClr val="FFFFFF">
                    <a:alpha val="100000"/>
                  </a:srgbClr>
                </a:solidFill>
                <a:latin typeface="Microsoft Yahei"/>
                <a:ea typeface="Microsoft Yahei"/>
                <a:cs typeface="Microsoft Yahei"/>
              </a:rPr>
              <a:t>2024-01-22</a:t>
            </a:r>
          </a:p>
        </p:txBody>
      </p:sp>
      <p:sp>
        <p:nvSpPr>
          <p:cNvPr id="5" name="TextBox 5"/>
          <p:cNvSpPr txBox="1"/>
          <p:nvPr/>
        </p:nvSpPr>
        <p:spPr>
          <a:xfrm>
            <a:off x="9667170" y="522284"/>
            <a:ext cx="1884104" cy="672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spcBef>
                <a:spcPts val="375"/>
              </a:spcBef>
            </a:pPr>
            <a:r>
              <a:rPr lang="en-US" sz="1200">
                <a:solidFill>
                  <a:srgbClr val="FFFFFF">
                    <a:alpha val="100000"/>
                  </a:srgbClr>
                </a:solidFill>
                <a:latin typeface="Microsoft Yahei"/>
                <a:ea typeface="Microsoft Yahei"/>
                <a:cs typeface="Microsoft Yahei"/>
              </a:rPr>
              <a:t>BIG DATA EMPOWERS TO CREATE A NEW</a:t>
            </a:r>
          </a:p>
          <a:p>
            <a:pPr algn="r">
              <a:lnSpc>
                <a:spcPct val="90000"/>
              </a:lnSpc>
              <a:spcBef>
                <a:spcPts val="375"/>
              </a:spcBef>
            </a:pPr>
            <a:r>
              <a:rPr lang="en-US" sz="1200">
                <a:solidFill>
                  <a:srgbClr val="FFFFFF">
                    <a:alpha val="100000"/>
                  </a:srgbClr>
                </a:solidFill>
                <a:latin typeface="Microsoft Yahei"/>
                <a:ea typeface="Microsoft Yahei"/>
                <a:cs typeface="Microsoft Yahei"/>
              </a:rPr>
              <a:t>ERA</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50" b="-50"/>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9555294" y="499678"/>
            <a:ext cx="1851660" cy="114584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6000" b="1">
                <a:solidFill>
                  <a:srgbClr val="FFFFFF">
                    <a:alpha val="100000"/>
                  </a:srgbClr>
                </a:solidFill>
                <a:latin typeface="微软雅黑"/>
                <a:ea typeface="微软雅黑"/>
                <a:cs typeface="微软雅黑"/>
              </a:rPr>
              <a:t>目录</a:t>
            </a:r>
            <a:endParaRPr lang="en-US" sz="1100"/>
          </a:p>
        </p:txBody>
      </p:sp>
      <p:sp>
        <p:nvSpPr>
          <p:cNvPr id="4" name="TextBox 4"/>
          <p:cNvSpPr txBox="1"/>
          <p:nvPr/>
        </p:nvSpPr>
        <p:spPr>
          <a:xfrm>
            <a:off x="8526405" y="1699382"/>
            <a:ext cx="28594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pPr>
            <a:r>
              <a:rPr lang="en-US" sz="2400">
                <a:solidFill>
                  <a:srgbClr val="FFFFFF">
                    <a:alpha val="100000"/>
                  </a:srgbClr>
                </a:solidFill>
                <a:latin typeface="Microsoft Yahei"/>
                <a:ea typeface="Microsoft Yahei"/>
                <a:cs typeface="Microsoft Yahei"/>
              </a:rPr>
              <a:t>CONTENTS</a:t>
            </a:r>
          </a:p>
        </p:txBody>
      </p:sp>
      <p:sp>
        <p:nvSpPr>
          <p:cNvPr id="5" name="TextBox 5"/>
          <p:cNvSpPr txBox="1"/>
          <p:nvPr/>
        </p:nvSpPr>
        <p:spPr>
          <a:xfrm>
            <a:off x="1584630" y="797198"/>
            <a:ext cx="6724952" cy="5263604"/>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精益生产概述</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工业产品质量安全现状分析</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精益生产对工业产品质量安全影响</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基于精益生产工业产品质量安全提升策略</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50" b="-50"/>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9555294" y="499678"/>
            <a:ext cx="1851660" cy="114584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6000" b="1">
                <a:solidFill>
                  <a:srgbClr val="FFFFFF">
                    <a:alpha val="100000"/>
                  </a:srgbClr>
                </a:solidFill>
                <a:latin typeface="微软雅黑"/>
                <a:ea typeface="微软雅黑"/>
                <a:cs typeface="微软雅黑"/>
              </a:rPr>
              <a:t>目录</a:t>
            </a:r>
            <a:endParaRPr lang="en-US" sz="1100"/>
          </a:p>
        </p:txBody>
      </p:sp>
      <p:sp>
        <p:nvSpPr>
          <p:cNvPr id="4" name="TextBox 4"/>
          <p:cNvSpPr txBox="1"/>
          <p:nvPr/>
        </p:nvSpPr>
        <p:spPr>
          <a:xfrm>
            <a:off x="8526405" y="1699382"/>
            <a:ext cx="28594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pPr>
            <a:r>
              <a:rPr lang="en-US" sz="2400">
                <a:solidFill>
                  <a:srgbClr val="FFFFFF">
                    <a:alpha val="100000"/>
                  </a:srgbClr>
                </a:solidFill>
                <a:latin typeface="Microsoft Yahei"/>
                <a:ea typeface="Microsoft Yahei"/>
                <a:cs typeface="Microsoft Yahei"/>
              </a:rPr>
              <a:t>CONTENTS</a:t>
            </a:r>
          </a:p>
        </p:txBody>
      </p:sp>
      <p:sp>
        <p:nvSpPr>
          <p:cNvPr id="5" name="TextBox 5"/>
          <p:cNvSpPr txBox="1"/>
          <p:nvPr/>
        </p:nvSpPr>
        <p:spPr>
          <a:xfrm>
            <a:off x="1584630" y="797198"/>
            <a:ext cx="6724952" cy="5263604"/>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案例分析：精益生产在提升工业产品质量安全中应用</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总结与展望</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TextBox 2"/>
          <p:cNvSpPr txBox="1"/>
          <p:nvPr/>
        </p:nvSpPr>
        <p:spPr>
          <a:xfrm>
            <a:off x="9667170" y="522284"/>
            <a:ext cx="1884104" cy="672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spcBef>
                <a:spcPts val="375"/>
              </a:spcBef>
            </a:pPr>
            <a:r>
              <a:rPr lang="en-US" sz="1200">
                <a:solidFill>
                  <a:srgbClr val="FFFFFF">
                    <a:alpha val="100000"/>
                  </a:srgbClr>
                </a:solidFill>
                <a:latin typeface="Microsoft Yahei"/>
                <a:ea typeface="Microsoft Yahei"/>
                <a:cs typeface="Microsoft Yahei"/>
              </a:rPr>
              <a:t>BIG DATA EMPOWERS TO CREATE A NEW</a:t>
            </a:r>
          </a:p>
          <a:p>
            <a:pPr algn="r">
              <a:lnSpc>
                <a:spcPct val="90000"/>
              </a:lnSpc>
              <a:spcBef>
                <a:spcPts val="375"/>
              </a:spcBef>
            </a:pPr>
            <a:r>
              <a:rPr lang="en-US" sz="1200">
                <a:solidFill>
                  <a:srgbClr val="FFFFFF">
                    <a:alpha val="100000"/>
                  </a:srgbClr>
                </a:solidFill>
                <a:latin typeface="Microsoft Yahei"/>
                <a:ea typeface="Microsoft Yahei"/>
                <a:cs typeface="Microsoft Yahei"/>
              </a:rPr>
              <a:t>ERA</a:t>
            </a:r>
          </a:p>
        </p:txBody>
      </p:sp>
      <p:grpSp>
        <p:nvGrpSpPr>
          <p:cNvPr id="3" name="Group 3"/>
          <p:cNvGrpSpPr/>
          <p:nvPr/>
        </p:nvGrpSpPr>
        <p:grpSpPr>
          <a:xfrm>
            <a:off x="2393306" y="1882902"/>
            <a:ext cx="7405389" cy="1138956"/>
            <a:chOff x="2393306" y="1882902"/>
            <a:chExt cx="7405389" cy="1138956"/>
          </a:xfrm>
        </p:grpSpPr>
        <p:sp>
          <p:nvSpPr>
            <p:cNvPr id="4" name="TextBox 4"/>
            <p:cNvSpPr txBox="1"/>
            <p:nvPr/>
          </p:nvSpPr>
          <p:spPr>
            <a:xfrm>
              <a:off x="2393306" y="1882902"/>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5400" b="1">
                  <a:solidFill>
                    <a:srgbClr val="FFFFFF">
                      <a:alpha val="100000"/>
                    </a:srgbClr>
                  </a:solidFill>
                  <a:latin typeface="Microsoft Yahei"/>
                  <a:ea typeface="Microsoft Yahei"/>
                  <a:cs typeface="Microsoft Yahei"/>
                </a:rPr>
                <a:t>01</a:t>
              </a:r>
            </a:p>
          </p:txBody>
        </p:sp>
      </p:grpSp>
      <p:sp>
        <p:nvSpPr>
          <p:cNvPr id="5" name="TextBox 5"/>
          <p:cNvSpPr txBox="1"/>
          <p:nvPr/>
        </p:nvSpPr>
        <p:spPr>
          <a:xfrm>
            <a:off x="2393306" y="2707767"/>
            <a:ext cx="8641080" cy="2703483"/>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ts val="375"/>
              </a:spcBef>
            </a:pPr>
            <a:r>
              <a:rPr lang="en-US" sz="4050" b="1">
                <a:solidFill>
                  <a:srgbClr val="FFFFFF">
                    <a:alpha val="100000"/>
                  </a:srgbClr>
                </a:solidFill>
                <a:latin typeface="Microsoft Yahei"/>
                <a:ea typeface="Microsoft Yahei"/>
                <a:cs typeface="Microsoft Yahei"/>
              </a:rPr>
              <a:t>精益生产概述</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50" b="-50"/>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精益生产起源于20世纪50年代的日本丰田汽车公司，其核心思想是通过消除浪费、提高效率来降低成本、提升产品质量和客户满意度。</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起源</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随着全球制造业的快速发展和竞争加剧，精益生产逐渐成为一种广泛应用于各个工业领域的先进生产管理方式。它强调通过持续改进、消除浪费、提高生产效率和质量，以最小的投入实现最大的产出。</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发展</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精益生产起源与发展</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50" b="-50"/>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消除浪费</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精益生产的核心思想是消除生产过程中的一切浪费，包括时间、人力、物力、财力等方面的浪费。通过优化生产流程、提高设备利用率、减少库存等方式，降低生产成本，提高产品质量和客户满意度。</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14542" r="14542"/>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持续改进</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精益生产强调持续改进，通过不断寻找和解决问题，提高生产效率和质量。它鼓励员工积极参与改进活动，发挥他们的创造力和创新精神，推动企业不断进步。</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以客户为中心</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精益生产始终以客户为中心，关注客户需求和反馈。通过提供高质量的产品和服务，满足客户需求，赢得客户信任和支持。</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精益生产核心思想</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50" b="-50"/>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9833" r="9833"/>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制造业</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精益生产在制造业中应用广泛，包括汽车、电子、机械、航空航天等各个领域。它通过优化生产流程、提高设备利用率、减少库存等方式，降低生产成本，提高产品质量和生产效率。</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服务业</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精益生产也逐渐应用于服务业领域，如金融、医疗、教育等。它通过提高服务效率和质量，减少等待时间和浪费，提高客户满意度和忠诚度。</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供应链管理</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精益生产在供应链管理中也有广泛应用。它通过优化供应链流程、减少库存和运输成本等方式，提高供应链效率和灵活性，降低企业运营风险。</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精益生产在工业领域应用</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TextBox 2"/>
          <p:cNvSpPr txBox="1"/>
          <p:nvPr/>
        </p:nvSpPr>
        <p:spPr>
          <a:xfrm>
            <a:off x="9667170" y="522284"/>
            <a:ext cx="1884104" cy="672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spcBef>
                <a:spcPts val="375"/>
              </a:spcBef>
            </a:pPr>
            <a:r>
              <a:rPr lang="en-US" sz="1200">
                <a:solidFill>
                  <a:srgbClr val="FFFFFF">
                    <a:alpha val="100000"/>
                  </a:srgbClr>
                </a:solidFill>
                <a:latin typeface="Microsoft Yahei"/>
                <a:ea typeface="Microsoft Yahei"/>
                <a:cs typeface="Microsoft Yahei"/>
              </a:rPr>
              <a:t>BIG DATA EMPOWERS TO CREATE A NEW</a:t>
            </a:r>
          </a:p>
          <a:p>
            <a:pPr algn="r">
              <a:lnSpc>
                <a:spcPct val="90000"/>
              </a:lnSpc>
              <a:spcBef>
                <a:spcPts val="375"/>
              </a:spcBef>
            </a:pPr>
            <a:r>
              <a:rPr lang="en-US" sz="1200">
                <a:solidFill>
                  <a:srgbClr val="FFFFFF">
                    <a:alpha val="100000"/>
                  </a:srgbClr>
                </a:solidFill>
                <a:latin typeface="Microsoft Yahei"/>
                <a:ea typeface="Microsoft Yahei"/>
                <a:cs typeface="Microsoft Yahei"/>
              </a:rPr>
              <a:t>ERA</a:t>
            </a:r>
          </a:p>
        </p:txBody>
      </p:sp>
      <p:grpSp>
        <p:nvGrpSpPr>
          <p:cNvPr id="3" name="Group 3"/>
          <p:cNvGrpSpPr/>
          <p:nvPr/>
        </p:nvGrpSpPr>
        <p:grpSpPr>
          <a:xfrm>
            <a:off x="2393306" y="1882902"/>
            <a:ext cx="7405389" cy="1138956"/>
            <a:chOff x="2393306" y="1882902"/>
            <a:chExt cx="7405389" cy="1138956"/>
          </a:xfrm>
        </p:grpSpPr>
        <p:sp>
          <p:nvSpPr>
            <p:cNvPr id="4" name="TextBox 4"/>
            <p:cNvSpPr txBox="1"/>
            <p:nvPr/>
          </p:nvSpPr>
          <p:spPr>
            <a:xfrm>
              <a:off x="2393306" y="1882902"/>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5400" b="1">
                  <a:solidFill>
                    <a:srgbClr val="FFFFFF">
                      <a:alpha val="100000"/>
                    </a:srgbClr>
                  </a:solidFill>
                  <a:latin typeface="Microsoft Yahei"/>
                  <a:ea typeface="Microsoft Yahei"/>
                  <a:cs typeface="Microsoft Yahei"/>
                </a:rPr>
                <a:t>02</a:t>
              </a:r>
            </a:p>
          </p:txBody>
        </p:sp>
      </p:grpSp>
      <p:sp>
        <p:nvSpPr>
          <p:cNvPr id="5" name="TextBox 5"/>
          <p:cNvSpPr txBox="1"/>
          <p:nvPr/>
        </p:nvSpPr>
        <p:spPr>
          <a:xfrm>
            <a:off x="2393306" y="2707767"/>
            <a:ext cx="8641080" cy="2703483"/>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ts val="375"/>
              </a:spcBef>
            </a:pPr>
            <a:r>
              <a:rPr lang="en-US" sz="4050" b="1">
                <a:solidFill>
                  <a:srgbClr val="FFFFFF">
                    <a:alpha val="100000"/>
                  </a:srgbClr>
                </a:solidFill>
                <a:latin typeface="Microsoft Yahei"/>
                <a:ea typeface="Microsoft Yahei"/>
                <a:cs typeface="Microsoft Yahei"/>
              </a:rPr>
              <a:t>工业产品质量安全现状分析</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t="-50" b="-50"/>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7901" b="7901"/>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5635" b="25635"/>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工业产品质量安全问题及影响</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产品质量不稳定</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由于生产过程中的各种因素，如设备老化、工艺不合理等，导致产品质量波动较大，影响用户体验和品牌形象。</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安全隐患突出</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部分工业产品存在设计缺陷或制造过程中的安全隐患，可能引发安全事故，对人身安全和财产安全造成威胁。</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环保要求不达标</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随着环保意识的提高，工业产品的环保要求也日益严格。一些企业由于技术或管理原因，难以达到相关环保标准，面临处罚和声誉损失。</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50" b="-50"/>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464" r="464"/>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信息化水平低</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缺乏信息化手段的支持，难以实现质量数据的实时采集、分析和处理，影响管理效率和准确性。</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管理理念落后</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部分企业仍停留在传统的质量管理阶段，缺乏全面质量管理和持续改进的理念。</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管理手段单一</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现有管理体系往往侧重于事后检验和处理，缺乏对生产过程的全面监控和预防措施。</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现有工业产品质量安全管理体系缺陷</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t="-50" b="-50"/>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随着消费者对产品质量和安全性的要求不断提高，提升工业产品质量安全是企业赢得市场的关键。</a:t>
            </a:r>
          </a:p>
        </p:txBody>
      </p:sp>
      <p:pic>
        <p:nvPicPr>
          <p:cNvPr id="6" name="Picture 6"/>
          <p:cNvPicPr>
            <a:picLocks noChangeAspect="1"/>
          </p:cNvPicPr>
          <p:nvPr/>
        </p:nvPicPr>
        <p:blipFill>
          <a:blip r:embed="rId2"/>
          <a:srcRect l="16667" r="16667"/>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适应市场需求</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通过精益生产等方法提高生产效率和产品质量稳定性，可以减少废品率、降低返工成本等，从而降低生产成本。</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降低生产成本</a:t>
            </a:r>
          </a:p>
        </p:txBody>
      </p:sp>
      <p:pic>
        <p:nvPicPr>
          <p:cNvPr id="10" name="Picture 10"/>
          <p:cNvPicPr>
            <a:picLocks noChangeAspect="1"/>
          </p:cNvPicPr>
          <p:nvPr/>
        </p:nvPicPr>
        <p:blipFill>
          <a:blip r:embed="rId3"/>
          <a:srcRect l="14648" r="14648"/>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优质的产品质量和安全性是企业品牌形象的重要组成部分，可以提升消费者信任度和忠诚度，增强企业竞争力。</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增强企业竞争力</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提升工业产品质量安全必要性</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TextBox 2"/>
          <p:cNvSpPr txBox="1"/>
          <p:nvPr/>
        </p:nvSpPr>
        <p:spPr>
          <a:xfrm>
            <a:off x="9667170" y="522284"/>
            <a:ext cx="1884104" cy="672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spcBef>
                <a:spcPts val="375"/>
              </a:spcBef>
            </a:pPr>
            <a:r>
              <a:rPr lang="en-US" sz="1200">
                <a:solidFill>
                  <a:srgbClr val="FFFFFF">
                    <a:alpha val="100000"/>
                  </a:srgbClr>
                </a:solidFill>
                <a:latin typeface="Microsoft Yahei"/>
                <a:ea typeface="Microsoft Yahei"/>
                <a:cs typeface="Microsoft Yahei"/>
              </a:rPr>
              <a:t>BIG DATA EMPOWERS TO CREATE A NEW</a:t>
            </a:r>
          </a:p>
          <a:p>
            <a:pPr algn="r">
              <a:lnSpc>
                <a:spcPct val="90000"/>
              </a:lnSpc>
              <a:spcBef>
                <a:spcPts val="375"/>
              </a:spcBef>
            </a:pPr>
            <a:r>
              <a:rPr lang="en-US" sz="1200">
                <a:solidFill>
                  <a:srgbClr val="FFFFFF">
                    <a:alpha val="100000"/>
                  </a:srgbClr>
                </a:solidFill>
                <a:latin typeface="Microsoft Yahei"/>
                <a:ea typeface="Microsoft Yahei"/>
                <a:cs typeface="Microsoft Yahei"/>
              </a:rPr>
              <a:t>ERA</a:t>
            </a:r>
          </a:p>
        </p:txBody>
      </p:sp>
      <p:grpSp>
        <p:nvGrpSpPr>
          <p:cNvPr id="3" name="Group 3"/>
          <p:cNvGrpSpPr/>
          <p:nvPr/>
        </p:nvGrpSpPr>
        <p:grpSpPr>
          <a:xfrm>
            <a:off x="2393306" y="1882902"/>
            <a:ext cx="7405389" cy="1138956"/>
            <a:chOff x="2393306" y="1882902"/>
            <a:chExt cx="7405389" cy="1138956"/>
          </a:xfrm>
        </p:grpSpPr>
        <p:sp>
          <p:nvSpPr>
            <p:cNvPr id="4" name="TextBox 4"/>
            <p:cNvSpPr txBox="1"/>
            <p:nvPr/>
          </p:nvSpPr>
          <p:spPr>
            <a:xfrm>
              <a:off x="2393306" y="1882902"/>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5400" b="1">
                  <a:solidFill>
                    <a:srgbClr val="FFFFFF">
                      <a:alpha val="100000"/>
                    </a:srgbClr>
                  </a:solidFill>
                  <a:latin typeface="Microsoft Yahei"/>
                  <a:ea typeface="Microsoft Yahei"/>
                  <a:cs typeface="Microsoft Yahei"/>
                </a:rPr>
                <a:t>03</a:t>
              </a:r>
            </a:p>
          </p:txBody>
        </p:sp>
      </p:grpSp>
      <p:sp>
        <p:nvSpPr>
          <p:cNvPr id="5" name="TextBox 5"/>
          <p:cNvSpPr txBox="1"/>
          <p:nvPr/>
        </p:nvSpPr>
        <p:spPr>
          <a:xfrm>
            <a:off x="2393306" y="2707767"/>
            <a:ext cx="8641080" cy="2703483"/>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ts val="375"/>
              </a:spcBef>
            </a:pPr>
            <a:r>
              <a:rPr lang="en-US" sz="4050" b="1">
                <a:solidFill>
                  <a:srgbClr val="FFFFFF">
                    <a:alpha val="100000"/>
                  </a:srgbClr>
                </a:solidFill>
                <a:latin typeface="Microsoft Yahei"/>
                <a:ea typeface="Microsoft Yahei"/>
                <a:cs typeface="Microsoft Yahei"/>
              </a:rPr>
              <a:t>精益生产对工业产品质量安全影响</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t="-50" b="-50"/>
          </a:stretch>
        </a:blipFill>
      </p:bgPr>
    </p:bg>
    <p:spTree>
      <p:nvGrpSpPr>
        <p:cNvPr id="1" name=""/>
        <p:cNvGrpSpPr/>
        <p:nvPr/>
      </p:nvGrpSpPr>
      <p:grpSpPr>
        <a:xfrm>
          <a:off x="0" y="0"/>
          <a:ext cx="0" cy="0"/>
        </a:xfrm>
      </p:grpSpPr>
      <p:sp>
        <p:nvSpPr>
          <p:cNvPr id="2" name="AutoShape 2"/>
          <p:cNvSpPr/>
          <p:nvPr/>
        </p:nvSpPr>
        <p:spPr>
          <a:xfrm>
            <a:off x="8429970" y="1598804"/>
            <a:ext cx="3048265" cy="4557583"/>
          </a:xfrm>
          <a:prstGeom prst="roundRect">
            <a:avLst>
              <a:gd name="adj" fmla="val 12098"/>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533906" y="1447444"/>
            <a:ext cx="3048265" cy="4708942"/>
          </a:xfrm>
          <a:prstGeom prst="roundRect">
            <a:avLst>
              <a:gd name="adj" fmla="val 11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53186" y="1689619"/>
            <a:ext cx="3048265" cy="4466767"/>
          </a:xfrm>
          <a:prstGeom prst="roundRect">
            <a:avLst>
              <a:gd name="adj" fmla="val 12098"/>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l="17042" r="17042"/>
          <a:stretch>
            <a:fillRect/>
          </a:stretch>
        </p:blipFill>
        <p:spPr>
          <a:xfrm>
            <a:off x="652454" y="1326357"/>
            <a:ext cx="3050440" cy="3050440"/>
          </a:xfrm>
          <a:prstGeom prst="roundRect">
            <a:avLst/>
          </a:prstGeom>
        </p:spPr>
      </p:pic>
      <p:pic>
        <p:nvPicPr>
          <p:cNvPr id="6" name="Picture 6"/>
          <p:cNvPicPr>
            <a:picLocks noChangeAspect="1"/>
          </p:cNvPicPr>
          <p:nvPr/>
        </p:nvPicPr>
        <p:blipFill>
          <a:blip r:embed="rId3"/>
          <a:srcRect l="17458" r="17458"/>
          <a:stretch>
            <a:fillRect/>
          </a:stretch>
        </p:blipFill>
        <p:spPr>
          <a:xfrm>
            <a:off x="4533906" y="1327357"/>
            <a:ext cx="3079664" cy="3079664"/>
          </a:xfrm>
          <a:prstGeom prst="roundRect">
            <a:avLst/>
          </a:prstGeom>
        </p:spPr>
      </p:pic>
      <p:pic>
        <p:nvPicPr>
          <p:cNvPr id="7" name="Picture 7"/>
          <p:cNvPicPr>
            <a:picLocks noChangeAspect="1"/>
          </p:cNvPicPr>
          <p:nvPr/>
        </p:nvPicPr>
        <p:blipFill>
          <a:blip r:embed="rId4"/>
          <a:srcRect l="17163" r="17163"/>
          <a:stretch>
            <a:fillRect/>
          </a:stretch>
        </p:blipFill>
        <p:spPr>
          <a:xfrm>
            <a:off x="8429970" y="1327357"/>
            <a:ext cx="3079664" cy="3079664"/>
          </a:xfrm>
          <a:prstGeom prst="roundRect">
            <a:avLst/>
          </a:prstGeom>
        </p:spPr>
      </p:pic>
      <p:sp>
        <p:nvSpPr>
          <p:cNvPr id="8" name="TextBox 8"/>
          <p:cNvSpPr txBox="1"/>
          <p:nvPr/>
        </p:nvSpPr>
        <p:spPr>
          <a:xfrm>
            <a:off x="769054"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消除生产过程中的无效劳动和浪费，如过度生产、库存积压、不良品等，提高生产效率。</a:t>
            </a:r>
          </a:p>
        </p:txBody>
      </p:sp>
      <p:sp>
        <p:nvSpPr>
          <p:cNvPr id="9" name="TextBox 9"/>
          <p:cNvSpPr txBox="1"/>
          <p:nvPr/>
        </p:nvSpPr>
        <p:spPr>
          <a:xfrm>
            <a:off x="4695472"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优化资源配置，确保关键资源在关键时刻得到充分利用，减少资源浪费。</a:t>
            </a:r>
          </a:p>
        </p:txBody>
      </p:sp>
      <p:sp>
        <p:nvSpPr>
          <p:cNvPr id="10" name="TextBox 10"/>
          <p:cNvSpPr txBox="1"/>
          <p:nvPr/>
        </p:nvSpPr>
        <p:spPr>
          <a:xfrm>
            <a:off x="8618990"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通过持续改进和优化生产流程，降低生产成本，提高产品质量和安全性。</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减少浪费，提高资源利用效率</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grpSp>
        <p:nvGrpSpPr>
          <p:cNvPr id="2" name="Group 2"/>
          <p:cNvGrpSpPr/>
          <p:nvPr/>
        </p:nvGrpSpPr>
        <p:grpSpPr>
          <a:xfrm>
            <a:off x="1435703" y="1925288"/>
            <a:ext cx="3294412" cy="3432906"/>
            <a:chOff x="1435703" y="1925288"/>
            <a:chExt cx="3294412" cy="3432906"/>
          </a:xfrm>
        </p:grpSpPr>
        <p:sp>
          <p:nvSpPr>
            <p:cNvPr id="3" name="AutoShape 3"/>
            <p:cNvSpPr/>
            <p:nvPr/>
          </p:nvSpPr>
          <p:spPr>
            <a:xfrm>
              <a:off x="1435703" y="1925288"/>
              <a:ext cx="3294412" cy="3294412"/>
            </a:xfrm>
            <a:prstGeom prst="blockArc">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00000">
              <a:off x="1435703" y="2063782"/>
              <a:ext cx="3294412" cy="3294412"/>
            </a:xfrm>
            <a:prstGeom prst="blockArc">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5" name="Freeform 5"/>
          <p:cNvSpPr/>
          <p:nvPr/>
        </p:nvSpPr>
        <p:spPr>
          <a:xfrm>
            <a:off x="2699099" y="3358880"/>
            <a:ext cx="767367" cy="703933"/>
          </a:xfrm>
          <a:custGeom>
            <a:rect l="l" t="t" r="r" b="b"/>
            <a:pathLst>
              <a:path w="986" h="905">
                <a:moveTo>
                  <a:pt x="298" y="855"/>
                </a:moveTo>
                <a:lnTo>
                  <a:pt x="359" y="855"/>
                </a:lnTo>
                <a:lnTo>
                  <a:pt x="359" y="855"/>
                </a:lnTo>
                <a:lnTo>
                  <a:pt x="374" y="838"/>
                </a:lnTo>
                <a:lnTo>
                  <a:pt x="388" y="819"/>
                </a:lnTo>
                <a:lnTo>
                  <a:pt x="401" y="799"/>
                </a:lnTo>
                <a:lnTo>
                  <a:pt x="412" y="776"/>
                </a:lnTo>
                <a:lnTo>
                  <a:pt x="421" y="752"/>
                </a:lnTo>
                <a:lnTo>
                  <a:pt x="427" y="725"/>
                </a:lnTo>
                <a:lnTo>
                  <a:pt x="432" y="697"/>
                </a:lnTo>
                <a:lnTo>
                  <a:pt x="436" y="666"/>
                </a:lnTo>
                <a:lnTo>
                  <a:pt x="425" y="666"/>
                </a:lnTo>
                <a:lnTo>
                  <a:pt x="425" y="666"/>
                </a:lnTo>
                <a:lnTo>
                  <a:pt x="418" y="666"/>
                </a:lnTo>
                <a:lnTo>
                  <a:pt x="412" y="664"/>
                </a:lnTo>
                <a:lnTo>
                  <a:pt x="405" y="661"/>
                </a:lnTo>
                <a:lnTo>
                  <a:pt x="401" y="656"/>
                </a:lnTo>
                <a:lnTo>
                  <a:pt x="397" y="651"/>
                </a:lnTo>
                <a:lnTo>
                  <a:pt x="393" y="646"/>
                </a:lnTo>
                <a:lnTo>
                  <a:pt x="391" y="639"/>
                </a:lnTo>
                <a:lnTo>
                  <a:pt x="390" y="633"/>
                </a:lnTo>
                <a:lnTo>
                  <a:pt x="390" y="633"/>
                </a:lnTo>
                <a:lnTo>
                  <a:pt x="390" y="633"/>
                </a:lnTo>
                <a:lnTo>
                  <a:pt x="391" y="625"/>
                </a:lnTo>
                <a:lnTo>
                  <a:pt x="393" y="620"/>
                </a:lnTo>
                <a:lnTo>
                  <a:pt x="397" y="613"/>
                </a:lnTo>
                <a:lnTo>
                  <a:pt x="401" y="609"/>
                </a:lnTo>
                <a:lnTo>
                  <a:pt x="405" y="604"/>
                </a:lnTo>
                <a:lnTo>
                  <a:pt x="412" y="601"/>
                </a:lnTo>
                <a:lnTo>
                  <a:pt x="418" y="599"/>
                </a:lnTo>
                <a:lnTo>
                  <a:pt x="425" y="598"/>
                </a:lnTo>
                <a:lnTo>
                  <a:pt x="442" y="598"/>
                </a:lnTo>
                <a:lnTo>
                  <a:pt x="442" y="598"/>
                </a:lnTo>
                <a:lnTo>
                  <a:pt x="417" y="573"/>
                </a:lnTo>
                <a:lnTo>
                  <a:pt x="393" y="546"/>
                </a:lnTo>
                <a:lnTo>
                  <a:pt x="371" y="519"/>
                </a:lnTo>
                <a:lnTo>
                  <a:pt x="351" y="489"/>
                </a:lnTo>
                <a:lnTo>
                  <a:pt x="337" y="512"/>
                </a:lnTo>
                <a:lnTo>
                  <a:pt x="337" y="512"/>
                </a:lnTo>
                <a:lnTo>
                  <a:pt x="277" y="476"/>
                </a:lnTo>
                <a:lnTo>
                  <a:pt x="248" y="458"/>
                </a:lnTo>
                <a:lnTo>
                  <a:pt x="219" y="438"/>
                </a:lnTo>
                <a:lnTo>
                  <a:pt x="191" y="418"/>
                </a:lnTo>
                <a:lnTo>
                  <a:pt x="164" y="395"/>
                </a:lnTo>
                <a:lnTo>
                  <a:pt x="138" y="371"/>
                </a:lnTo>
                <a:lnTo>
                  <a:pt x="126" y="358"/>
                </a:lnTo>
                <a:lnTo>
                  <a:pt x="114" y="345"/>
                </a:lnTo>
                <a:lnTo>
                  <a:pt x="114" y="345"/>
                </a:lnTo>
                <a:lnTo>
                  <a:pt x="102" y="331"/>
                </a:lnTo>
                <a:lnTo>
                  <a:pt x="92" y="317"/>
                </a:lnTo>
                <a:lnTo>
                  <a:pt x="81" y="301"/>
                </a:lnTo>
                <a:lnTo>
                  <a:pt x="71" y="285"/>
                </a:lnTo>
                <a:lnTo>
                  <a:pt x="61" y="269"/>
                </a:lnTo>
                <a:lnTo>
                  <a:pt x="53" y="251"/>
                </a:lnTo>
                <a:lnTo>
                  <a:pt x="44" y="234"/>
                </a:lnTo>
                <a:lnTo>
                  <a:pt x="36" y="216"/>
                </a:lnTo>
                <a:lnTo>
                  <a:pt x="30" y="196"/>
                </a:lnTo>
                <a:lnTo>
                  <a:pt x="23" y="175"/>
                </a:lnTo>
                <a:lnTo>
                  <a:pt x="18" y="154"/>
                </a:lnTo>
                <a:lnTo>
                  <a:pt x="13" y="132"/>
                </a:lnTo>
                <a:lnTo>
                  <a:pt x="9" y="108"/>
                </a:lnTo>
                <a:lnTo>
                  <a:pt x="6" y="84"/>
                </a:lnTo>
                <a:lnTo>
                  <a:pt x="4" y="59"/>
                </a:lnTo>
                <a:lnTo>
                  <a:pt x="3" y="33"/>
                </a:lnTo>
                <a:lnTo>
                  <a:pt x="0" y="0"/>
                </a:lnTo>
                <a:lnTo>
                  <a:pt x="33" y="7"/>
                </a:lnTo>
                <a:lnTo>
                  <a:pt x="239" y="55"/>
                </a:lnTo>
                <a:lnTo>
                  <a:pt x="252" y="58"/>
                </a:lnTo>
                <a:lnTo>
                  <a:pt x="252" y="58"/>
                </a:lnTo>
                <a:lnTo>
                  <a:pt x="256" y="23"/>
                </a:lnTo>
                <a:lnTo>
                  <a:pt x="473" y="23"/>
                </a:lnTo>
                <a:lnTo>
                  <a:pt x="520" y="23"/>
                </a:lnTo>
                <a:lnTo>
                  <a:pt x="737" y="23"/>
                </a:lnTo>
                <a:lnTo>
                  <a:pt x="737" y="23"/>
                </a:lnTo>
                <a:lnTo>
                  <a:pt x="740" y="57"/>
                </a:lnTo>
                <a:lnTo>
                  <a:pt x="751" y="55"/>
                </a:lnTo>
                <a:lnTo>
                  <a:pt x="956" y="7"/>
                </a:lnTo>
                <a:lnTo>
                  <a:pt x="988" y="0"/>
                </a:lnTo>
                <a:lnTo>
                  <a:pt x="987" y="33"/>
                </a:lnTo>
                <a:lnTo>
                  <a:pt x="987" y="33"/>
                </a:lnTo>
                <a:lnTo>
                  <a:pt x="986" y="59"/>
                </a:lnTo>
                <a:lnTo>
                  <a:pt x="983" y="84"/>
                </a:lnTo>
                <a:lnTo>
                  <a:pt x="980" y="108"/>
                </a:lnTo>
                <a:lnTo>
                  <a:pt x="976" y="132"/>
                </a:lnTo>
                <a:lnTo>
                  <a:pt x="971" y="154"/>
                </a:lnTo>
                <a:lnTo>
                  <a:pt x="965" y="175"/>
                </a:lnTo>
                <a:lnTo>
                  <a:pt x="960" y="196"/>
                </a:lnTo>
                <a:lnTo>
                  <a:pt x="952" y="216"/>
                </a:lnTo>
                <a:lnTo>
                  <a:pt x="945" y="234"/>
                </a:lnTo>
                <a:lnTo>
                  <a:pt x="936" y="251"/>
                </a:lnTo>
                <a:lnTo>
                  <a:pt x="927" y="269"/>
                </a:lnTo>
                <a:lnTo>
                  <a:pt x="918" y="285"/>
                </a:lnTo>
                <a:lnTo>
                  <a:pt x="908" y="301"/>
                </a:lnTo>
                <a:lnTo>
                  <a:pt x="897" y="317"/>
                </a:lnTo>
                <a:lnTo>
                  <a:pt x="886" y="331"/>
                </a:lnTo>
                <a:lnTo>
                  <a:pt x="874" y="345"/>
                </a:lnTo>
                <a:lnTo>
                  <a:pt x="874" y="345"/>
                </a:lnTo>
                <a:lnTo>
                  <a:pt x="862" y="358"/>
                </a:lnTo>
                <a:lnTo>
                  <a:pt x="850" y="371"/>
                </a:lnTo>
                <a:lnTo>
                  <a:pt x="825" y="395"/>
                </a:lnTo>
                <a:lnTo>
                  <a:pt x="798" y="418"/>
                </a:lnTo>
                <a:lnTo>
                  <a:pt x="770" y="438"/>
                </a:lnTo>
                <a:lnTo>
                  <a:pt x="742" y="458"/>
                </a:lnTo>
                <a:lnTo>
                  <a:pt x="713" y="476"/>
                </a:lnTo>
                <a:lnTo>
                  <a:pt x="653" y="512"/>
                </a:lnTo>
                <a:lnTo>
                  <a:pt x="640" y="491"/>
                </a:lnTo>
                <a:lnTo>
                  <a:pt x="640" y="491"/>
                </a:lnTo>
                <a:lnTo>
                  <a:pt x="620" y="521"/>
                </a:lnTo>
                <a:lnTo>
                  <a:pt x="599" y="548"/>
                </a:lnTo>
                <a:lnTo>
                  <a:pt x="576" y="574"/>
                </a:lnTo>
                <a:lnTo>
                  <a:pt x="551" y="598"/>
                </a:lnTo>
                <a:lnTo>
                  <a:pt x="567" y="598"/>
                </a:lnTo>
                <a:lnTo>
                  <a:pt x="567" y="598"/>
                </a:lnTo>
                <a:lnTo>
                  <a:pt x="574" y="599"/>
                </a:lnTo>
                <a:lnTo>
                  <a:pt x="580" y="601"/>
                </a:lnTo>
                <a:lnTo>
                  <a:pt x="586" y="604"/>
                </a:lnTo>
                <a:lnTo>
                  <a:pt x="591" y="609"/>
                </a:lnTo>
                <a:lnTo>
                  <a:pt x="595" y="613"/>
                </a:lnTo>
                <a:lnTo>
                  <a:pt x="599" y="620"/>
                </a:lnTo>
                <a:lnTo>
                  <a:pt x="601" y="625"/>
                </a:lnTo>
                <a:lnTo>
                  <a:pt x="601" y="633"/>
                </a:lnTo>
                <a:lnTo>
                  <a:pt x="601" y="633"/>
                </a:lnTo>
                <a:lnTo>
                  <a:pt x="601" y="633"/>
                </a:lnTo>
                <a:lnTo>
                  <a:pt x="601" y="639"/>
                </a:lnTo>
                <a:lnTo>
                  <a:pt x="599" y="646"/>
                </a:lnTo>
                <a:lnTo>
                  <a:pt x="595" y="651"/>
                </a:lnTo>
                <a:lnTo>
                  <a:pt x="591" y="656"/>
                </a:lnTo>
                <a:lnTo>
                  <a:pt x="586" y="661"/>
                </a:lnTo>
                <a:lnTo>
                  <a:pt x="580" y="664"/>
                </a:lnTo>
                <a:lnTo>
                  <a:pt x="574" y="666"/>
                </a:lnTo>
                <a:lnTo>
                  <a:pt x="567" y="666"/>
                </a:lnTo>
                <a:lnTo>
                  <a:pt x="557" y="666"/>
                </a:lnTo>
                <a:lnTo>
                  <a:pt x="557" y="666"/>
                </a:lnTo>
                <a:lnTo>
                  <a:pt x="561" y="697"/>
                </a:lnTo>
                <a:lnTo>
                  <a:pt x="565" y="725"/>
                </a:lnTo>
                <a:lnTo>
                  <a:pt x="572" y="752"/>
                </a:lnTo>
                <a:lnTo>
                  <a:pt x="581" y="776"/>
                </a:lnTo>
                <a:lnTo>
                  <a:pt x="592" y="799"/>
                </a:lnTo>
                <a:lnTo>
                  <a:pt x="605" y="819"/>
                </a:lnTo>
                <a:lnTo>
                  <a:pt x="619" y="838"/>
                </a:lnTo>
                <a:lnTo>
                  <a:pt x="634" y="855"/>
                </a:lnTo>
                <a:lnTo>
                  <a:pt x="697" y="855"/>
                </a:lnTo>
                <a:lnTo>
                  <a:pt x="713" y="905"/>
                </a:lnTo>
                <a:lnTo>
                  <a:pt x="283" y="905"/>
                </a:lnTo>
                <a:lnTo>
                  <a:pt x="298" y="855"/>
                </a:lnTo>
                <a:lnTo>
                  <a:pt x="298" y="855"/>
                </a:lnTo>
                <a:close/>
                <a:moveTo>
                  <a:pt x="742" y="109"/>
                </a:moveTo>
                <a:lnTo>
                  <a:pt x="742" y="109"/>
                </a:lnTo>
                <a:lnTo>
                  <a:pt x="741" y="157"/>
                </a:lnTo>
                <a:lnTo>
                  <a:pt x="737" y="203"/>
                </a:lnTo>
                <a:lnTo>
                  <a:pt x="731" y="247"/>
                </a:lnTo>
                <a:lnTo>
                  <a:pt x="723" y="289"/>
                </a:lnTo>
                <a:lnTo>
                  <a:pt x="719" y="310"/>
                </a:lnTo>
                <a:lnTo>
                  <a:pt x="714" y="331"/>
                </a:lnTo>
                <a:lnTo>
                  <a:pt x="707" y="350"/>
                </a:lnTo>
                <a:lnTo>
                  <a:pt x="701" y="370"/>
                </a:lnTo>
                <a:lnTo>
                  <a:pt x="693" y="388"/>
                </a:lnTo>
                <a:lnTo>
                  <a:pt x="685" y="407"/>
                </a:lnTo>
                <a:lnTo>
                  <a:pt x="678" y="425"/>
                </a:lnTo>
                <a:lnTo>
                  <a:pt x="669" y="443"/>
                </a:lnTo>
                <a:lnTo>
                  <a:pt x="669" y="443"/>
                </a:lnTo>
                <a:lnTo>
                  <a:pt x="715" y="414"/>
                </a:lnTo>
                <a:lnTo>
                  <a:pt x="736" y="399"/>
                </a:lnTo>
                <a:lnTo>
                  <a:pt x="758" y="383"/>
                </a:lnTo>
                <a:lnTo>
                  <a:pt x="779" y="367"/>
                </a:lnTo>
                <a:lnTo>
                  <a:pt x="798" y="349"/>
                </a:lnTo>
                <a:lnTo>
                  <a:pt x="818" y="331"/>
                </a:lnTo>
                <a:lnTo>
                  <a:pt x="836" y="311"/>
                </a:lnTo>
                <a:lnTo>
                  <a:pt x="836" y="311"/>
                </a:lnTo>
                <a:lnTo>
                  <a:pt x="855" y="288"/>
                </a:lnTo>
                <a:lnTo>
                  <a:pt x="871" y="263"/>
                </a:lnTo>
                <a:lnTo>
                  <a:pt x="886" y="236"/>
                </a:lnTo>
                <a:lnTo>
                  <a:pt x="894" y="222"/>
                </a:lnTo>
                <a:lnTo>
                  <a:pt x="900" y="208"/>
                </a:lnTo>
                <a:lnTo>
                  <a:pt x="906" y="192"/>
                </a:lnTo>
                <a:lnTo>
                  <a:pt x="912" y="177"/>
                </a:lnTo>
                <a:lnTo>
                  <a:pt x="917" y="159"/>
                </a:lnTo>
                <a:lnTo>
                  <a:pt x="921" y="142"/>
                </a:lnTo>
                <a:lnTo>
                  <a:pt x="925" y="123"/>
                </a:lnTo>
                <a:lnTo>
                  <a:pt x="929" y="105"/>
                </a:lnTo>
                <a:lnTo>
                  <a:pt x="932" y="85"/>
                </a:lnTo>
                <a:lnTo>
                  <a:pt x="934" y="66"/>
                </a:lnTo>
                <a:lnTo>
                  <a:pt x="793" y="97"/>
                </a:lnTo>
                <a:lnTo>
                  <a:pt x="808" y="130"/>
                </a:lnTo>
                <a:lnTo>
                  <a:pt x="761" y="152"/>
                </a:lnTo>
                <a:lnTo>
                  <a:pt x="742" y="109"/>
                </a:lnTo>
                <a:lnTo>
                  <a:pt x="742" y="109"/>
                </a:lnTo>
                <a:close/>
                <a:moveTo>
                  <a:pt x="326" y="446"/>
                </a:moveTo>
                <a:lnTo>
                  <a:pt x="326" y="446"/>
                </a:lnTo>
                <a:lnTo>
                  <a:pt x="316" y="428"/>
                </a:lnTo>
                <a:lnTo>
                  <a:pt x="308" y="409"/>
                </a:lnTo>
                <a:lnTo>
                  <a:pt x="300" y="390"/>
                </a:lnTo>
                <a:lnTo>
                  <a:pt x="292" y="371"/>
                </a:lnTo>
                <a:lnTo>
                  <a:pt x="286" y="350"/>
                </a:lnTo>
                <a:lnTo>
                  <a:pt x="279" y="331"/>
                </a:lnTo>
                <a:lnTo>
                  <a:pt x="274" y="309"/>
                </a:lnTo>
                <a:lnTo>
                  <a:pt x="269" y="288"/>
                </a:lnTo>
                <a:lnTo>
                  <a:pt x="264" y="267"/>
                </a:lnTo>
                <a:lnTo>
                  <a:pt x="261" y="244"/>
                </a:lnTo>
                <a:lnTo>
                  <a:pt x="258" y="221"/>
                </a:lnTo>
                <a:lnTo>
                  <a:pt x="256" y="198"/>
                </a:lnTo>
                <a:lnTo>
                  <a:pt x="253" y="174"/>
                </a:lnTo>
                <a:lnTo>
                  <a:pt x="252" y="151"/>
                </a:lnTo>
                <a:lnTo>
                  <a:pt x="251" y="102"/>
                </a:lnTo>
                <a:lnTo>
                  <a:pt x="228" y="152"/>
                </a:lnTo>
                <a:lnTo>
                  <a:pt x="182" y="130"/>
                </a:lnTo>
                <a:lnTo>
                  <a:pt x="197" y="97"/>
                </a:lnTo>
                <a:lnTo>
                  <a:pt x="56" y="66"/>
                </a:lnTo>
                <a:lnTo>
                  <a:pt x="56" y="66"/>
                </a:lnTo>
                <a:lnTo>
                  <a:pt x="58" y="85"/>
                </a:lnTo>
                <a:lnTo>
                  <a:pt x="60" y="105"/>
                </a:lnTo>
                <a:lnTo>
                  <a:pt x="63" y="123"/>
                </a:lnTo>
                <a:lnTo>
                  <a:pt x="68" y="142"/>
                </a:lnTo>
                <a:lnTo>
                  <a:pt x="72" y="159"/>
                </a:lnTo>
                <a:lnTo>
                  <a:pt x="77" y="177"/>
                </a:lnTo>
                <a:lnTo>
                  <a:pt x="83" y="192"/>
                </a:lnTo>
                <a:lnTo>
                  <a:pt x="89" y="208"/>
                </a:lnTo>
                <a:lnTo>
                  <a:pt x="96" y="222"/>
                </a:lnTo>
                <a:lnTo>
                  <a:pt x="102" y="236"/>
                </a:lnTo>
                <a:lnTo>
                  <a:pt x="118" y="263"/>
                </a:lnTo>
                <a:lnTo>
                  <a:pt x="135" y="288"/>
                </a:lnTo>
                <a:lnTo>
                  <a:pt x="153" y="311"/>
                </a:lnTo>
                <a:lnTo>
                  <a:pt x="153" y="311"/>
                </a:lnTo>
                <a:lnTo>
                  <a:pt x="172" y="332"/>
                </a:lnTo>
                <a:lnTo>
                  <a:pt x="191" y="350"/>
                </a:lnTo>
                <a:lnTo>
                  <a:pt x="212" y="369"/>
                </a:lnTo>
                <a:lnTo>
                  <a:pt x="234" y="385"/>
                </a:lnTo>
                <a:lnTo>
                  <a:pt x="256" y="401"/>
                </a:lnTo>
                <a:lnTo>
                  <a:pt x="279" y="417"/>
                </a:lnTo>
                <a:lnTo>
                  <a:pt x="326" y="446"/>
                </a:lnTo>
                <a:lnTo>
                  <a:pt x="326" y="446"/>
                </a:lnTo>
                <a:close/>
                <a:moveTo>
                  <a:pt x="304" y="70"/>
                </a:moveTo>
                <a:lnTo>
                  <a:pt x="304" y="70"/>
                </a:lnTo>
                <a:lnTo>
                  <a:pt x="304" y="120"/>
                </a:lnTo>
                <a:lnTo>
                  <a:pt x="307" y="170"/>
                </a:lnTo>
                <a:lnTo>
                  <a:pt x="309" y="194"/>
                </a:lnTo>
                <a:lnTo>
                  <a:pt x="312" y="218"/>
                </a:lnTo>
                <a:lnTo>
                  <a:pt x="315" y="242"/>
                </a:lnTo>
                <a:lnTo>
                  <a:pt x="320" y="266"/>
                </a:lnTo>
                <a:lnTo>
                  <a:pt x="320" y="266"/>
                </a:lnTo>
                <a:lnTo>
                  <a:pt x="325" y="288"/>
                </a:lnTo>
                <a:lnTo>
                  <a:pt x="331" y="312"/>
                </a:lnTo>
                <a:lnTo>
                  <a:pt x="339" y="335"/>
                </a:lnTo>
                <a:lnTo>
                  <a:pt x="348" y="358"/>
                </a:lnTo>
                <a:lnTo>
                  <a:pt x="358" y="380"/>
                </a:lnTo>
                <a:lnTo>
                  <a:pt x="368" y="401"/>
                </a:lnTo>
                <a:lnTo>
                  <a:pt x="381" y="423"/>
                </a:lnTo>
                <a:lnTo>
                  <a:pt x="394" y="445"/>
                </a:lnTo>
                <a:lnTo>
                  <a:pt x="394" y="445"/>
                </a:lnTo>
                <a:lnTo>
                  <a:pt x="398" y="448"/>
                </a:lnTo>
                <a:lnTo>
                  <a:pt x="401" y="450"/>
                </a:lnTo>
                <a:lnTo>
                  <a:pt x="404" y="452"/>
                </a:lnTo>
                <a:lnTo>
                  <a:pt x="407" y="453"/>
                </a:lnTo>
                <a:lnTo>
                  <a:pt x="412" y="453"/>
                </a:lnTo>
                <a:lnTo>
                  <a:pt x="416" y="453"/>
                </a:lnTo>
                <a:lnTo>
                  <a:pt x="419" y="452"/>
                </a:lnTo>
                <a:lnTo>
                  <a:pt x="424" y="450"/>
                </a:lnTo>
                <a:lnTo>
                  <a:pt x="424" y="450"/>
                </a:lnTo>
                <a:lnTo>
                  <a:pt x="427" y="447"/>
                </a:lnTo>
                <a:lnTo>
                  <a:pt x="429" y="444"/>
                </a:lnTo>
                <a:lnTo>
                  <a:pt x="430" y="440"/>
                </a:lnTo>
                <a:lnTo>
                  <a:pt x="431" y="436"/>
                </a:lnTo>
                <a:lnTo>
                  <a:pt x="432" y="433"/>
                </a:lnTo>
                <a:lnTo>
                  <a:pt x="431" y="428"/>
                </a:lnTo>
                <a:lnTo>
                  <a:pt x="430" y="425"/>
                </a:lnTo>
                <a:lnTo>
                  <a:pt x="428" y="421"/>
                </a:lnTo>
                <a:lnTo>
                  <a:pt x="428" y="421"/>
                </a:lnTo>
                <a:lnTo>
                  <a:pt x="416" y="402"/>
                </a:lnTo>
                <a:lnTo>
                  <a:pt x="404" y="382"/>
                </a:lnTo>
                <a:lnTo>
                  <a:pt x="394" y="362"/>
                </a:lnTo>
                <a:lnTo>
                  <a:pt x="386" y="342"/>
                </a:lnTo>
                <a:lnTo>
                  <a:pt x="378" y="321"/>
                </a:lnTo>
                <a:lnTo>
                  <a:pt x="371" y="300"/>
                </a:lnTo>
                <a:lnTo>
                  <a:pt x="365" y="279"/>
                </a:lnTo>
                <a:lnTo>
                  <a:pt x="360" y="257"/>
                </a:lnTo>
                <a:lnTo>
                  <a:pt x="360" y="257"/>
                </a:lnTo>
                <a:lnTo>
                  <a:pt x="355" y="234"/>
                </a:lnTo>
                <a:lnTo>
                  <a:pt x="352" y="212"/>
                </a:lnTo>
                <a:lnTo>
                  <a:pt x="350" y="189"/>
                </a:lnTo>
                <a:lnTo>
                  <a:pt x="348" y="166"/>
                </a:lnTo>
                <a:lnTo>
                  <a:pt x="346" y="119"/>
                </a:lnTo>
                <a:lnTo>
                  <a:pt x="346" y="70"/>
                </a:lnTo>
                <a:lnTo>
                  <a:pt x="346" y="70"/>
                </a:lnTo>
                <a:lnTo>
                  <a:pt x="345" y="67"/>
                </a:lnTo>
                <a:lnTo>
                  <a:pt x="343" y="63"/>
                </a:lnTo>
                <a:lnTo>
                  <a:pt x="342" y="59"/>
                </a:lnTo>
                <a:lnTo>
                  <a:pt x="339" y="56"/>
                </a:lnTo>
                <a:lnTo>
                  <a:pt x="337" y="54"/>
                </a:lnTo>
                <a:lnTo>
                  <a:pt x="333" y="52"/>
                </a:lnTo>
                <a:lnTo>
                  <a:pt x="329" y="51"/>
                </a:lnTo>
                <a:lnTo>
                  <a:pt x="325" y="50"/>
                </a:lnTo>
                <a:lnTo>
                  <a:pt x="325" y="50"/>
                </a:lnTo>
                <a:lnTo>
                  <a:pt x="321" y="51"/>
                </a:lnTo>
                <a:lnTo>
                  <a:pt x="317" y="52"/>
                </a:lnTo>
                <a:lnTo>
                  <a:pt x="313" y="53"/>
                </a:lnTo>
                <a:lnTo>
                  <a:pt x="311" y="56"/>
                </a:lnTo>
                <a:lnTo>
                  <a:pt x="308" y="58"/>
                </a:lnTo>
                <a:lnTo>
                  <a:pt x="307" y="63"/>
                </a:lnTo>
                <a:lnTo>
                  <a:pt x="304" y="66"/>
                </a:lnTo>
                <a:lnTo>
                  <a:pt x="304" y="70"/>
                </a:lnTo>
                <a:lnTo>
                  <a:pt x="304" y="7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优化流程，降低错误发生率</a:t>
              </a:r>
            </a:p>
          </p:txBody>
        </p:sp>
      </p:grpSp>
      <p:grpSp>
        <p:nvGrpSpPr>
          <p:cNvPr id="28" name="Group 28"/>
          <p:cNvGrpSpPr/>
          <p:nvPr/>
        </p:nvGrpSpPr>
        <p:grpSpPr>
          <a:xfrm>
            <a:off x="5784437" y="1687163"/>
            <a:ext cx="4496144" cy="565817"/>
            <a:chOff x="5784437" y="1687163"/>
            <a:chExt cx="4496144" cy="565817"/>
          </a:xfrm>
        </p:grpSpPr>
        <p:sp>
          <p:nvSpPr>
            <p:cNvPr id="29" name="AutoShape 29"/>
            <p:cNvSpPr/>
            <p:nvPr/>
          </p:nvSpPr>
          <p:spPr>
            <a:xfrm>
              <a:off x="5784437" y="1687163"/>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0" name="TextBox 30"/>
          <p:cNvSpPr txBox="1"/>
          <p:nvPr/>
        </p:nvSpPr>
        <p:spPr>
          <a:xfrm>
            <a:off x="5927774" y="1687163"/>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01</a:t>
            </a:r>
          </a:p>
        </p:txBody>
      </p:sp>
      <p:grpSp>
        <p:nvGrpSpPr>
          <p:cNvPr id="31" name="Group 31"/>
          <p:cNvGrpSpPr/>
          <p:nvPr/>
        </p:nvGrpSpPr>
        <p:grpSpPr>
          <a:xfrm>
            <a:off x="5784437" y="2262505"/>
            <a:ext cx="4496144" cy="820535"/>
            <a:chOff x="5784437" y="2262505"/>
            <a:chExt cx="4496144" cy="820535"/>
          </a:xfrm>
        </p:grpSpPr>
        <p:sp>
          <p:nvSpPr>
            <p:cNvPr id="32" name="TextBox 32"/>
            <p:cNvSpPr txBox="1"/>
            <p:nvPr/>
          </p:nvSpPr>
          <p:spPr>
            <a:xfrm>
              <a:off x="5784437" y="2262505"/>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对生产流程进行全面梳理和分析，找出潜在的问题和瓶颈，制定改进措施。</a:t>
              </a:r>
            </a:p>
          </p:txBody>
        </p:sp>
      </p:grpSp>
      <p:grpSp>
        <p:nvGrpSpPr>
          <p:cNvPr id="33" name="Group 33"/>
          <p:cNvGrpSpPr/>
          <p:nvPr/>
        </p:nvGrpSpPr>
        <p:grpSpPr>
          <a:xfrm>
            <a:off x="5784437" y="3120755"/>
            <a:ext cx="4496144" cy="565817"/>
            <a:chOff x="5784437" y="3120755"/>
            <a:chExt cx="4496144" cy="565817"/>
          </a:xfrm>
        </p:grpSpPr>
        <p:sp>
          <p:nvSpPr>
            <p:cNvPr id="34" name="AutoShape 34"/>
            <p:cNvSpPr/>
            <p:nvPr/>
          </p:nvSpPr>
          <p:spPr>
            <a:xfrm>
              <a:off x="5784437" y="3120755"/>
              <a:ext cx="4496144" cy="565817"/>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5" name="TextBox 35"/>
          <p:cNvSpPr txBox="1"/>
          <p:nvPr/>
        </p:nvSpPr>
        <p:spPr>
          <a:xfrm>
            <a:off x="5927774" y="3120755"/>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02</a:t>
            </a:r>
          </a:p>
        </p:txBody>
      </p:sp>
      <p:grpSp>
        <p:nvGrpSpPr>
          <p:cNvPr id="36" name="Group 36"/>
          <p:cNvGrpSpPr/>
          <p:nvPr/>
        </p:nvGrpSpPr>
        <p:grpSpPr>
          <a:xfrm>
            <a:off x="5784437" y="3715147"/>
            <a:ext cx="4496144" cy="820535"/>
            <a:chOff x="5784437" y="3715147"/>
            <a:chExt cx="4496144" cy="820535"/>
          </a:xfrm>
        </p:grpSpPr>
        <p:sp>
          <p:nvSpPr>
            <p:cNvPr id="37" name="TextBox 37"/>
            <p:cNvSpPr txBox="1"/>
            <p:nvPr/>
          </p:nvSpPr>
          <p:spPr>
            <a:xfrm>
              <a:off x="5784437" y="3715147"/>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实施标准化作业，确保每个生产环节都有明确的操作规范和标准，降低人为错误。</a:t>
              </a:r>
            </a:p>
          </p:txBody>
        </p:sp>
      </p:grpSp>
      <p:grpSp>
        <p:nvGrpSpPr>
          <p:cNvPr id="38" name="Group 38"/>
          <p:cNvGrpSpPr/>
          <p:nvPr/>
        </p:nvGrpSpPr>
        <p:grpSpPr>
          <a:xfrm>
            <a:off x="5784437" y="4609991"/>
            <a:ext cx="4496144" cy="565817"/>
            <a:chOff x="5784437" y="4609991"/>
            <a:chExt cx="4496144" cy="565817"/>
          </a:xfrm>
        </p:grpSpPr>
        <p:sp>
          <p:nvSpPr>
            <p:cNvPr id="39" name="AutoShape 39"/>
            <p:cNvSpPr/>
            <p:nvPr/>
          </p:nvSpPr>
          <p:spPr>
            <a:xfrm>
              <a:off x="5784437" y="4609991"/>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0" name="Group 40"/>
          <p:cNvGrpSpPr/>
          <p:nvPr/>
        </p:nvGrpSpPr>
        <p:grpSpPr>
          <a:xfrm>
            <a:off x="5784437" y="5204382"/>
            <a:ext cx="4496144" cy="820535"/>
            <a:chOff x="5784437" y="5204382"/>
            <a:chExt cx="4496144" cy="820535"/>
          </a:xfrm>
        </p:grpSpPr>
        <p:sp>
          <p:nvSpPr>
            <p:cNvPr id="41" name="TextBox 41"/>
            <p:cNvSpPr txBox="1"/>
            <p:nvPr/>
          </p:nvSpPr>
          <p:spPr>
            <a:xfrm>
              <a:off x="5784437" y="5204382"/>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引入自动化和智能化技术，减少人为干预，提高生产过程的稳定性和可控性。</a:t>
              </a:r>
            </a:p>
          </p:txBody>
        </p:sp>
      </p:grpSp>
      <p:sp>
        <p:nvSpPr>
          <p:cNvPr id="42" name="TextBox 42"/>
          <p:cNvSpPr txBox="1"/>
          <p:nvPr/>
        </p:nvSpPr>
        <p:spPr>
          <a:xfrm>
            <a:off x="5945582" y="4609991"/>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https://d.book118.com/898064063057006032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7F7F7"/>
      </a:dk1>
      <a:lt1>
        <a:srgbClr val="000000"/>
      </a:lt1>
      <a:dk2>
        <a:srgbClr val="FFFFFF"/>
      </a:dk2>
      <a:lt2>
        <a:srgbClr val="000000"/>
      </a:lt2>
      <a:accent1>
        <a:srgbClr val="8C8C8C"/>
      </a:accent1>
      <a:accent2>
        <a:srgbClr val="A8A8A8"/>
      </a:accent2>
      <a:accent3>
        <a:srgbClr val="7B7B7B"/>
      </a:accent3>
      <a:accent4>
        <a:srgbClr val="515151"/>
      </a:accent4>
      <a:accent5>
        <a:srgbClr val="60727F"/>
      </a:accent5>
      <a:accent6>
        <a:srgbClr val="444444"/>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86</Paragraphs>
  <Slides>15</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15</vt:i4>
      </vt:variant>
    </vt:vector>
  </HeadingPairs>
  <TitlesOfParts>
    <vt:vector baseType="lpstr" size="20">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2024-09-09T22:29:19.727</cp:lastPrinted>
  <dcterms:created xsi:type="dcterms:W3CDTF">2024-09-09T14:29:19Z</dcterms:created>
  <dcterms:modified xsi:type="dcterms:W3CDTF">2024-09-09T14:29:21Z</dcterms:modified>
</cp:coreProperties>
</file>