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905A85-0909-4CB6-9999-8229B97831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E8FCD2-34DA-4724-9341-6946812C01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100A0B-09FD-4B99-B665-6B6D83FCE8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11BA7C-F554-4DE3-9F0E-6538452985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78EDD37-8A22-41D8-A50F-BA2CEA3E1F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D1DA5CF-EF17-41E9-A109-93B54318E8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079A98A-1E25-40F5-8E87-EF0687D7F2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D0D243-7776-4432-9B16-04DE5D6C25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955B85-5792-4F5F-BA6A-4B4A25D0E8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06A985-7E1B-4599-A5CE-30B3175E6E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9AF07A-CF79-4F37-83D2-C0EAA8A9C8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8073002065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飞歌换电可行性方案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技术可行性分析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经济可行性分析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社会效益分析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风险评估与应对策略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601" r="5601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电动汽车市场增长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换电模式优势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飞歌换电技术基础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随着环保意识的提高和技术的进步，电动汽车市场正在迅速增长，用户对快速、便捷的充电服务需求也日益迫切。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相较于传统充电模式，换电模式具有快速、便捷、安全等优势，能够大大缩短电动汽车的能源补给时间，提高用户体验。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飞歌作为一家专注于新能源汽车技术研发的公司，已经在电池技术、换电设备研发等方面取得了重要突破，为换电模式的推广奠定了基础。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AutoShape 5"/>
          <p:cNvSpPr/>
          <p:nvPr/>
        </p:nvSpPr>
        <p:spPr>
          <a:xfrm flipH="1">
            <a:off x="3838147" y="1287233"/>
            <a:ext cx="2035112" cy="2035112"/>
          </a:xfrm>
          <a:prstGeom prst="ellipse">
            <a:avLst/>
          </a:prstGeom>
          <a:noFill/>
          <a:ln w="9525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556617" y="1941220"/>
            <a:ext cx="595503" cy="1060133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8" name="Freeform 8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8" name="Group 58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59" name="AutoShape 59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1" name="Group 61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2" name="AutoShape 62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4" name="AutoShape 64"/>
          <p:cNvSpPr/>
          <p:nvPr/>
        </p:nvSpPr>
        <p:spPr>
          <a:xfrm flipH="1">
            <a:off x="1061323" y="2678169"/>
            <a:ext cx="653320" cy="65179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 flipH="1">
            <a:off x="3695557" y="2678169"/>
            <a:ext cx="653320" cy="65179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 flipH="1">
            <a:off x="6337221" y="2678169"/>
            <a:ext cx="653320" cy="65179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 flipH="1">
            <a:off x="8962406" y="2678169"/>
            <a:ext cx="651796" cy="651796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TextBox 68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9" name="TextBox 69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0" name="TextBox 70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1" name="TextBox 71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2" name="TextBox 72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缓解充电焦虑</a:t>
            </a:r>
          </a:p>
        </p:txBody>
      </p:sp>
      <p:sp>
        <p:nvSpPr>
          <p:cNvPr id="73" name="TextBox 73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推动电动汽车普及</a:t>
            </a:r>
          </a:p>
        </p:txBody>
      </p:sp>
      <p:sp>
        <p:nvSpPr>
          <p:cNvPr id="74" name="TextBox 74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促进能源互联网建设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提升飞歌品牌影响力</a:t>
            </a:r>
          </a:p>
        </p:txBody>
      </p:sp>
      <p:grpSp>
        <p:nvGrpSpPr>
          <p:cNvPr id="76" name="Group 7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7" name="AutoShape 7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TextBox 9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目的和意义</a:t>
              </a:r>
            </a:p>
          </p:txBody>
        </p:sp>
      </p:grpSp>
      <p:sp>
        <p:nvSpPr>
          <p:cNvPr id="98" name="TextBox 98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换电模式作为能源互联网的重要组成部分，有助于实现能源的高效利用和优化配置，推动能源产业的转型升级。</a:t>
            </a:r>
          </a:p>
        </p:txBody>
      </p:sp>
      <p:sp>
        <p:nvSpPr>
          <p:cNvPr id="99" name="TextBox 99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换电模式的推广有助于降低电动汽车的使用门槛，吸引更多用户选择电动汽车，从而推动电动汽车的普及和产业发展。</a:t>
            </a:r>
          </a:p>
        </p:txBody>
      </p:sp>
      <p:sp>
        <p:nvSpPr>
          <p:cNvPr id="100" name="TextBox 100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通过换电模式，可以快速为电动汽车更换电池，解决用户在行驶过程中的充电焦虑问题，提高电动汽车的使用便利性。</a:t>
            </a:r>
          </a:p>
        </p:txBody>
      </p:sp>
      <p:sp>
        <p:nvSpPr>
          <p:cNvPr id="101" name="TextBox 101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通过推出换电可行性方案，飞歌可以进一步展示其在新能源汽车技术领域的创新能力和实力，提升品牌影响力和市场竞争力。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2" b="262"/>
          <a:stretch>
            <a:fillRect/>
          </a:stretch>
        </p:blipFill>
        <p:spPr>
          <a:xfrm>
            <a:off x="4821847" y="1611542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455569"/>
            <a:ext cx="4076700" cy="1428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电动车市场规模迅速增长，用户对快速、便捷的充电服务有迫切需求。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178907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物流、外卖等行业对电动车续航能力和充电效率有较高要求。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4746271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政府和企事业单位推动绿色出行，鼓励电动车及换电设施的发展。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414098"/>
            <a:ext cx="2139982" cy="2139982"/>
            <a:chOff x="1207034" y="3414098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62026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AutoShape 5"/>
          <p:cNvSpPr/>
          <p:nvPr/>
        </p:nvSpPr>
        <p:spPr>
          <a:xfrm rot="2700000">
            <a:off x="1474591" y="3601169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2700000">
            <a:off x="2372036" y="2275003"/>
            <a:ext cx="2139982" cy="2139982"/>
          </a:xfrm>
          <a:custGeom>
            <a:rect l="l" t="t" r="r" b="b"/>
            <a:pathLst>
              <a:path w="728" h="727">
                <a:moveTo>
                  <a:pt x="107" y="621"/>
                </a:moveTo>
                <a:cubicBezTo>
                  <a:pt x="176" y="689"/>
                  <a:pt x="267" y="727"/>
                  <a:pt x="364" y="727"/>
                </a:cubicBezTo>
                <a:cubicBezTo>
                  <a:pt x="364" y="556"/>
                  <a:pt x="364" y="556"/>
                  <a:pt x="364" y="556"/>
                </a:cubicBezTo>
                <a:cubicBezTo>
                  <a:pt x="313" y="556"/>
                  <a:pt x="264" y="536"/>
                  <a:pt x="228" y="499"/>
                </a:cubicBezTo>
                <a:cubicBezTo>
                  <a:pt x="192" y="463"/>
                  <a:pt x="172" y="415"/>
                  <a:pt x="172" y="363"/>
                </a:cubicBezTo>
                <a:cubicBezTo>
                  <a:pt x="172" y="312"/>
                  <a:pt x="192" y="264"/>
                  <a:pt x="228" y="227"/>
                </a:cubicBezTo>
                <a:cubicBezTo>
                  <a:pt x="264" y="191"/>
                  <a:pt x="313" y="171"/>
                  <a:pt x="364" y="171"/>
                </a:cubicBezTo>
                <a:cubicBezTo>
                  <a:pt x="415" y="171"/>
                  <a:pt x="464" y="191"/>
                  <a:pt x="500" y="227"/>
                </a:cubicBezTo>
                <a:cubicBezTo>
                  <a:pt x="536" y="264"/>
                  <a:pt x="556" y="312"/>
                  <a:pt x="556" y="363"/>
                </a:cubicBezTo>
                <a:cubicBezTo>
                  <a:pt x="728" y="363"/>
                  <a:pt x="728" y="363"/>
                  <a:pt x="728" y="363"/>
                </a:cubicBezTo>
                <a:cubicBezTo>
                  <a:pt x="728" y="266"/>
                  <a:pt x="690" y="175"/>
                  <a:pt x="621" y="106"/>
                </a:cubicBezTo>
                <a:cubicBezTo>
                  <a:pt x="553" y="38"/>
                  <a:pt x="461" y="0"/>
                  <a:pt x="364" y="0"/>
                </a:cubicBezTo>
                <a:cubicBezTo>
                  <a:pt x="267" y="0"/>
                  <a:pt x="176" y="38"/>
                  <a:pt x="107" y="106"/>
                </a:cubicBezTo>
                <a:cubicBezTo>
                  <a:pt x="38" y="175"/>
                  <a:pt x="0" y="266"/>
                  <a:pt x="0" y="363"/>
                </a:cubicBezTo>
                <a:cubicBezTo>
                  <a:pt x="0" y="461"/>
                  <a:pt x="38" y="552"/>
                  <a:pt x="107" y="62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274244" y="3123014"/>
            <a:ext cx="330613" cy="588550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3370066" y="3021001"/>
            <a:ext cx="145256" cy="300799"/>
            <a:chOff x="3370066" y="3021001"/>
            <a:chExt cx="145256" cy="300799"/>
          </a:xfrm>
        </p:grpSpPr>
        <p:sp>
          <p:nvSpPr>
            <p:cNvPr id="9" name="Freeform 9"/>
            <p:cNvSpPr/>
            <p:nvPr/>
          </p:nvSpPr>
          <p:spPr>
            <a:xfrm>
              <a:off x="3446361" y="3211596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3487319" y="3131586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446361" y="3173877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3492557" y="3173877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74365" y="3060339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81699" y="3096915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372352" y="3211596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390545" y="3096915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376352" y="3173877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421882" y="3021001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446361" y="3021001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413309" y="3047099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399784" y="3060339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382639" y="3131586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46361" y="3245220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403023" y="3131586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414929" y="3060339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399117" y="3173877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46361" y="3131586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46361" y="3060339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446361" y="3096915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09309" y="3096915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394450" y="3282843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396831" y="3211596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395117" y="3245220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70066" y="3245220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498844" y="324522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496558" y="3211596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412643" y="3051672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65125" y="3051672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3439027" y="305167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05404" y="3087676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72079" y="3087676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3087676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399784" y="3123014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8365" y="3123014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12301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4450" y="3165305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83985" y="3165305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16530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0545" y="3202929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7985" y="3202929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202929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88830" y="3236647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90938" y="3236647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23664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7211" y="3274271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2557" y="3274271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27427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3439027" y="331322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9" name="AutoShape 59"/>
          <p:cNvSpPr/>
          <p:nvPr/>
        </p:nvSpPr>
        <p:spPr>
          <a:xfrm rot="2700000">
            <a:off x="3195854" y="2092028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0" name="Group 60"/>
          <p:cNvGrpSpPr/>
          <p:nvPr/>
        </p:nvGrpSpPr>
        <p:grpSpPr>
          <a:xfrm>
            <a:off x="3543612" y="3414098"/>
            <a:ext cx="2139982" cy="2139982"/>
            <a:chOff x="3543612" y="3414098"/>
            <a:chExt cx="2139982" cy="2139982"/>
          </a:xfrm>
        </p:grpSpPr>
        <p:sp>
          <p:nvSpPr>
            <p:cNvPr id="61" name="Freeform 61"/>
            <p:cNvSpPr/>
            <p:nvPr/>
          </p:nvSpPr>
          <p:spPr>
            <a:xfrm rot="13500000">
              <a:off x="3543612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4422579" y="4332117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3" name="AutoShape 63"/>
          <p:cNvSpPr/>
          <p:nvPr/>
        </p:nvSpPr>
        <p:spPr>
          <a:xfrm rot="2700000">
            <a:off x="4948930" y="3611741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2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4" name="AutoShape 64"/>
          <p:cNvSpPr/>
          <p:nvPr/>
        </p:nvSpPr>
        <p:spPr>
          <a:xfrm>
            <a:off x="1428725" y="3672826"/>
            <a:ext cx="599097" cy="3307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65" name="AutoShape 65"/>
          <p:cNvSpPr/>
          <p:nvPr/>
        </p:nvSpPr>
        <p:spPr>
          <a:xfrm>
            <a:off x="3138709" y="2155516"/>
            <a:ext cx="599097" cy="27799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66" name="AutoShape 66"/>
          <p:cNvSpPr/>
          <p:nvPr/>
        </p:nvSpPr>
        <p:spPr>
          <a:xfrm>
            <a:off x="4890841" y="3681858"/>
            <a:ext cx="599097" cy="24839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grpSp>
        <p:nvGrpSpPr>
          <p:cNvPr id="67" name="Group 67"/>
          <p:cNvGrpSpPr/>
          <p:nvPr/>
        </p:nvGrpSpPr>
        <p:grpSpPr>
          <a:xfrm>
            <a:off x="6649402" y="2138986"/>
            <a:ext cx="587026" cy="585597"/>
            <a:chOff x="6649402" y="2138986"/>
            <a:chExt cx="587026" cy="585597"/>
          </a:xfrm>
        </p:grpSpPr>
        <p:sp>
          <p:nvSpPr>
            <p:cNvPr id="68" name="AutoShape 68"/>
            <p:cNvSpPr/>
            <p:nvPr/>
          </p:nvSpPr>
          <p:spPr>
            <a:xfrm>
              <a:off x="6649402" y="2138986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Freeform 69"/>
            <p:cNvSpPr/>
            <p:nvPr/>
          </p:nvSpPr>
          <p:spPr>
            <a:xfrm>
              <a:off x="6731888" y="2359775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0" name="AutoShape 70"/>
          <p:cNvSpPr/>
          <p:nvPr/>
        </p:nvSpPr>
        <p:spPr>
          <a:xfrm>
            <a:off x="6649402" y="3402766"/>
            <a:ext cx="587026" cy="58559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1" name="Group 71"/>
          <p:cNvGrpSpPr/>
          <p:nvPr/>
        </p:nvGrpSpPr>
        <p:grpSpPr>
          <a:xfrm>
            <a:off x="6833234" y="3535589"/>
            <a:ext cx="224504" cy="467677"/>
            <a:chOff x="6833234" y="3535589"/>
            <a:chExt cx="224504" cy="467677"/>
          </a:xfrm>
        </p:grpSpPr>
        <p:sp>
          <p:nvSpPr>
            <p:cNvPr id="72" name="Freeform 72"/>
            <p:cNvSpPr/>
            <p:nvPr/>
          </p:nvSpPr>
          <p:spPr>
            <a:xfrm>
              <a:off x="6833234" y="3604645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Freeform 73"/>
            <p:cNvSpPr/>
            <p:nvPr/>
          </p:nvSpPr>
          <p:spPr>
            <a:xfrm>
              <a:off x="6950105" y="366465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6977919" y="361055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6950105" y="363912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Freeform 76"/>
            <p:cNvSpPr/>
            <p:nvPr/>
          </p:nvSpPr>
          <p:spPr>
            <a:xfrm>
              <a:off x="6981538" y="363912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Freeform 77"/>
            <p:cNvSpPr/>
            <p:nvPr/>
          </p:nvSpPr>
          <p:spPr>
            <a:xfrm>
              <a:off x="6969155" y="356216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Freeform 78"/>
            <p:cNvSpPr/>
            <p:nvPr/>
          </p:nvSpPr>
          <p:spPr>
            <a:xfrm>
              <a:off x="6974109" y="358702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Freeform 79"/>
            <p:cNvSpPr/>
            <p:nvPr/>
          </p:nvSpPr>
          <p:spPr>
            <a:xfrm>
              <a:off x="6899909" y="366465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Freeform 80"/>
            <p:cNvSpPr/>
            <p:nvPr/>
          </p:nvSpPr>
          <p:spPr>
            <a:xfrm>
              <a:off x="6912196" y="358702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Freeform 81"/>
            <p:cNvSpPr/>
            <p:nvPr/>
          </p:nvSpPr>
          <p:spPr>
            <a:xfrm>
              <a:off x="6902576" y="363912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6933532" y="353558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6950105" y="353558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6927722" y="355321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6918483" y="356216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Freeform 86"/>
            <p:cNvSpPr/>
            <p:nvPr/>
          </p:nvSpPr>
          <p:spPr>
            <a:xfrm>
              <a:off x="6906862" y="361055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Freeform 87"/>
            <p:cNvSpPr/>
            <p:nvPr/>
          </p:nvSpPr>
          <p:spPr>
            <a:xfrm>
              <a:off x="6950105" y="368741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Freeform 88"/>
            <p:cNvSpPr/>
            <p:nvPr/>
          </p:nvSpPr>
          <p:spPr>
            <a:xfrm>
              <a:off x="6920769" y="361055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Freeform 89"/>
            <p:cNvSpPr/>
            <p:nvPr/>
          </p:nvSpPr>
          <p:spPr>
            <a:xfrm>
              <a:off x="6928770" y="356216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>
              <a:off x="6918006" y="363912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Freeform 91"/>
            <p:cNvSpPr/>
            <p:nvPr/>
          </p:nvSpPr>
          <p:spPr>
            <a:xfrm>
              <a:off x="6950105" y="361055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6950105" y="356216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6950105" y="358702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6924960" y="358702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6914863" y="371294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Freeform 96"/>
            <p:cNvSpPr/>
            <p:nvPr/>
          </p:nvSpPr>
          <p:spPr>
            <a:xfrm>
              <a:off x="6916482" y="366465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Freeform 97"/>
            <p:cNvSpPr/>
            <p:nvPr/>
          </p:nvSpPr>
          <p:spPr>
            <a:xfrm>
              <a:off x="6915340" y="368741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Freeform 98"/>
            <p:cNvSpPr/>
            <p:nvPr/>
          </p:nvSpPr>
          <p:spPr>
            <a:xfrm>
              <a:off x="6898289" y="368741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985729" y="368741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6984205" y="366465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6927246" y="355635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6962869" y="355635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AutoShape 103"/>
            <p:cNvSpPr/>
            <p:nvPr/>
          </p:nvSpPr>
          <p:spPr>
            <a:xfrm>
              <a:off x="6945153" y="355635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922293" y="358073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67632" y="358073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AutoShape 106"/>
            <p:cNvSpPr/>
            <p:nvPr/>
          </p:nvSpPr>
          <p:spPr>
            <a:xfrm>
              <a:off x="6945153" y="358073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18483" y="3604645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71918" y="3604645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>
              <a:off x="6945153" y="3604645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914863" y="363331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75728" y="363331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AutoShape 112"/>
            <p:cNvSpPr/>
            <p:nvPr/>
          </p:nvSpPr>
          <p:spPr>
            <a:xfrm>
              <a:off x="6945153" y="363331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12196" y="365884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78395" y="365884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AutoShape 115"/>
            <p:cNvSpPr/>
            <p:nvPr/>
          </p:nvSpPr>
          <p:spPr>
            <a:xfrm>
              <a:off x="6945153" y="365884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11053" y="3681607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80395" y="3681607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>
              <a:off x="6945153" y="3681607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10006" y="370713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81538" y="370713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>
              <a:off x="6945153" y="370713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AutoShape 122"/>
            <p:cNvSpPr/>
            <p:nvPr/>
          </p:nvSpPr>
          <p:spPr>
            <a:xfrm>
              <a:off x="6945153" y="373351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3" name="Group 123"/>
          <p:cNvGrpSpPr/>
          <p:nvPr/>
        </p:nvGrpSpPr>
        <p:grpSpPr>
          <a:xfrm>
            <a:off x="6649402" y="4666547"/>
            <a:ext cx="587026" cy="585502"/>
            <a:chOff x="6649402" y="4666547"/>
            <a:chExt cx="587026" cy="585502"/>
          </a:xfrm>
        </p:grpSpPr>
        <p:sp>
          <p:nvSpPr>
            <p:cNvPr id="124" name="AutoShape 124"/>
            <p:cNvSpPr/>
            <p:nvPr/>
          </p:nvSpPr>
          <p:spPr>
            <a:xfrm>
              <a:off x="6649402" y="4666547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793896" y="4847236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6" name="TextBox 126"/>
          <p:cNvSpPr txBox="1"/>
          <p:nvPr/>
        </p:nvSpPr>
        <p:spPr>
          <a:xfrm>
            <a:off x="7288006" y="2140272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当前市场上已存在多家提供电动车换电服务的公司，如蔚来、奥动等。</a:t>
            </a:r>
          </a:p>
        </p:txBody>
      </p:sp>
      <p:sp>
        <p:nvSpPr>
          <p:cNvPr id="127" name="TextBox 127"/>
          <p:cNvSpPr txBox="1"/>
          <p:nvPr/>
        </p:nvSpPr>
        <p:spPr>
          <a:xfrm>
            <a:off x="7288006" y="338780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各家公司采用不同的技术标准和商业模式，形成了一定的市场竞争。</a:t>
            </a:r>
          </a:p>
        </p:txBody>
      </p:sp>
      <p:sp>
        <p:nvSpPr>
          <p:cNvPr id="128" name="TextBox 128"/>
          <p:cNvSpPr txBox="1"/>
          <p:nvPr/>
        </p:nvSpPr>
        <p:spPr>
          <a:xfrm>
            <a:off x="7288006" y="4658974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飞歌作为新进入者，需要充分了解竞争对手的优势和劣势，制定合理的市场策略。</a:t>
            </a:r>
          </a:p>
        </p:txBody>
      </p:sp>
      <p:grpSp>
        <p:nvGrpSpPr>
          <p:cNvPr id="129" name="Group 1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0" name="AutoShape 1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AutoShape 1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AutoShape 1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AutoShape 1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AutoShape 1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AutoShape 1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AutoShape 1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AutoShape 1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TextBox 1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竞争态势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2" name="AutoShape 12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18" name="Freeform 18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2" name="AutoShape 22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5" name="Freeform 25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1" name="Connector 31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2" name="Connector 32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3" name="Group 33"/>
          <p:cNvGrpSpPr/>
          <p:nvPr/>
        </p:nvGrpSpPr>
        <p:grpSpPr>
          <a:xfrm>
            <a:off x="7860526" y="2433468"/>
            <a:ext cx="1038363" cy="440204"/>
            <a:chOff x="7860526" y="2433468"/>
            <a:chExt cx="1038363" cy="440204"/>
          </a:xfrm>
        </p:grpSpPr>
        <p:cxnSp>
          <p:nvCxnSpPr>
            <p:cNvPr id="34" name="Connector 34"/>
            <p:cNvCxnSpPr/>
            <p:nvPr/>
          </p:nvCxnSpPr>
          <p:spPr>
            <a:xfrm>
              <a:off x="7860526" y="2433468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8305083" y="2866340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6" name="TextBox 36"/>
          <p:cNvSpPr txBox="1"/>
          <p:nvPr/>
        </p:nvSpPr>
        <p:spPr>
          <a:xfrm>
            <a:off x="1062867" y="3065722"/>
            <a:ext cx="2447925" cy="193415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随着电动车市场的不断扩大，换电服务市场将持续增长。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9053162" y="1245013"/>
            <a:ext cx="2447925" cy="22876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政府加大对新能源汽车的扶持力度，推动换电设施的建设和普及。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8066398" y="3843528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未来可能出现更多跨行业合作，如车企与能源企业的联合，共同推动换电服务的发展。</a:t>
            </a:r>
          </a:p>
        </p:txBody>
      </p:sp>
      <p:grpSp>
        <p:nvGrpSpPr>
          <p:cNvPr id="39" name="Group 3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0" name="AutoShape 4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TextBox 6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市场趋势</a:t>
              </a:r>
            </a:p>
          </p:txBody>
        </p:sp>
      </p:grpSp>
      <p:grpSp>
        <p:nvGrpSpPr>
          <p:cNvPr id="61" name="Group 6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2" name="Connector 6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63" name="Connector 6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技术可行性分析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TextBox 5"/>
          <p:cNvSpPr txBox="1"/>
          <p:nvPr/>
        </p:nvSpPr>
        <p:spPr>
          <a:xfrm>
            <a:off x="2591991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7" name="Freeform 7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TextBox 9"/>
          <p:cNvSpPr txBox="1"/>
          <p:nvPr/>
        </p:nvSpPr>
        <p:spPr>
          <a:xfrm>
            <a:off x="8769620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1" name="Freeform 11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5481304" y="2723007"/>
            <a:ext cx="11734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100%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换电技术原理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1482995" y="3429572"/>
            <a:ext cx="2944273" cy="1699450"/>
          </a:xfrm>
          <a:prstGeom prst="roundRect">
            <a:avLst>
              <a:gd name="adj" fmla="val 19953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95860" y="3248978"/>
            <a:ext cx="2944273" cy="1880045"/>
          </a:xfrm>
          <a:prstGeom prst="roundRect">
            <a:avLst>
              <a:gd name="adj" fmla="val 19953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710249" y="3429572"/>
            <a:ext cx="2942844" cy="1699450"/>
          </a:xfrm>
          <a:prstGeom prst="roundRect">
            <a:avLst>
              <a:gd name="adj" fmla="val 19953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通过专业设计的快速更换装置，实现在短时间内将耗尽的电池更换为满电电池。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采用统一规格和接口的电池，确保不同车辆之间的电池可以互换。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通过电池管理系统（BMS）对电池状态进行实时监控和调度，确保电池的安全和高效运行。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快速更换电池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电池标准化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智能管理系统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电池一致性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快速连接技术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安全防护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技术难点及解决方案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研发高效、可靠的电池连接技术，确保在换电过程中电池与车辆之间的电气和通信连接稳定可靠。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针对电池热失控等安全问题，采用多层安全防护措施，如热隔离、防爆阀等，确保换电过程的安全性。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解决不同批次、不同厂家电池性能差异问题，通过严格筛选和配对，确保换电系统中使用的电池性能一致。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在实验室环境下对换电技术进行充分验证，包括换电效率、电池性能、系统稳定性等方面。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实验室验证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试点项目运行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行业标准与法规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在特定区域或场景下进行试点项目运行，收集实际运行数据，评估技术的可靠性和经济性。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参考国内外相关行业标准和法规，对换电技术进行合规性评估，确保其符合行业发展和政策要求。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技术成熟度评估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经济可行性分析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354191"/>
            <a:ext cx="2139982" cy="2139982"/>
            <a:chOff x="1207034" y="3354191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354191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02119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AutoShape 5"/>
          <p:cNvSpPr/>
          <p:nvPr/>
        </p:nvSpPr>
        <p:spPr>
          <a:xfrm rot="2700000">
            <a:off x="1474591" y="3541262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2700000">
            <a:off x="2372036" y="2215096"/>
            <a:ext cx="2139982" cy="2139982"/>
          </a:xfrm>
          <a:custGeom>
            <a:rect l="l" t="t" r="r" b="b"/>
            <a:pathLst>
              <a:path w="728" h="727">
                <a:moveTo>
                  <a:pt x="107" y="621"/>
                </a:moveTo>
                <a:cubicBezTo>
                  <a:pt x="176" y="689"/>
                  <a:pt x="267" y="727"/>
                  <a:pt x="364" y="727"/>
                </a:cubicBezTo>
                <a:cubicBezTo>
                  <a:pt x="364" y="556"/>
                  <a:pt x="364" y="556"/>
                  <a:pt x="364" y="556"/>
                </a:cubicBezTo>
                <a:cubicBezTo>
                  <a:pt x="313" y="556"/>
                  <a:pt x="264" y="536"/>
                  <a:pt x="228" y="499"/>
                </a:cubicBezTo>
                <a:cubicBezTo>
                  <a:pt x="192" y="463"/>
                  <a:pt x="172" y="415"/>
                  <a:pt x="172" y="363"/>
                </a:cubicBezTo>
                <a:cubicBezTo>
                  <a:pt x="172" y="312"/>
                  <a:pt x="192" y="264"/>
                  <a:pt x="228" y="227"/>
                </a:cubicBezTo>
                <a:cubicBezTo>
                  <a:pt x="264" y="191"/>
                  <a:pt x="313" y="171"/>
                  <a:pt x="364" y="171"/>
                </a:cubicBezTo>
                <a:cubicBezTo>
                  <a:pt x="415" y="171"/>
                  <a:pt x="464" y="191"/>
                  <a:pt x="500" y="227"/>
                </a:cubicBezTo>
                <a:cubicBezTo>
                  <a:pt x="536" y="264"/>
                  <a:pt x="556" y="312"/>
                  <a:pt x="556" y="363"/>
                </a:cubicBezTo>
                <a:cubicBezTo>
                  <a:pt x="728" y="363"/>
                  <a:pt x="728" y="363"/>
                  <a:pt x="728" y="363"/>
                </a:cubicBezTo>
                <a:cubicBezTo>
                  <a:pt x="728" y="266"/>
                  <a:pt x="690" y="175"/>
                  <a:pt x="621" y="106"/>
                </a:cubicBezTo>
                <a:cubicBezTo>
                  <a:pt x="553" y="38"/>
                  <a:pt x="461" y="0"/>
                  <a:pt x="364" y="0"/>
                </a:cubicBezTo>
                <a:cubicBezTo>
                  <a:pt x="267" y="0"/>
                  <a:pt x="176" y="38"/>
                  <a:pt x="107" y="106"/>
                </a:cubicBezTo>
                <a:cubicBezTo>
                  <a:pt x="38" y="175"/>
                  <a:pt x="0" y="266"/>
                  <a:pt x="0" y="363"/>
                </a:cubicBezTo>
                <a:cubicBezTo>
                  <a:pt x="0" y="461"/>
                  <a:pt x="38" y="552"/>
                  <a:pt x="107" y="62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274244" y="3063107"/>
            <a:ext cx="330613" cy="588550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3370066" y="2961094"/>
            <a:ext cx="145256" cy="300799"/>
            <a:chOff x="3370066" y="2961094"/>
            <a:chExt cx="145256" cy="300799"/>
          </a:xfrm>
        </p:grpSpPr>
        <p:sp>
          <p:nvSpPr>
            <p:cNvPr id="9" name="Freeform 9"/>
            <p:cNvSpPr/>
            <p:nvPr/>
          </p:nvSpPr>
          <p:spPr>
            <a:xfrm>
              <a:off x="3446361" y="3151689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3487319" y="3071679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446361" y="3113970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3492557" y="311397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74365" y="3000433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81699" y="3037009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372352" y="3151689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390545" y="3037009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376352" y="3113970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421882" y="2961094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446361" y="2961094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413309" y="2987193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399784" y="3000433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382639" y="3071679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46361" y="3185313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403023" y="3071679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414929" y="3000433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399117" y="3113970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46361" y="3071679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46361" y="3000433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446361" y="3037009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09309" y="3037009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394450" y="3222936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396831" y="3151689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395117" y="3185313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70066" y="3185313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498844" y="3185313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496558" y="3151689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412643" y="2991765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65125" y="2991765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3439027" y="299176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05404" y="3027769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72079" y="3027769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3027769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399784" y="3063107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8365" y="3063107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06310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4450" y="3105398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83985" y="3105398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10539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0545" y="3143022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7985" y="3143022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14302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88830" y="3176740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90938" y="3176740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176740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7211" y="3214364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2557" y="3214364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21436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3439027" y="325332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9" name="AutoShape 59"/>
          <p:cNvSpPr/>
          <p:nvPr/>
        </p:nvSpPr>
        <p:spPr>
          <a:xfrm rot="2700000">
            <a:off x="3195854" y="2032121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0" name="Group 60"/>
          <p:cNvGrpSpPr/>
          <p:nvPr/>
        </p:nvGrpSpPr>
        <p:grpSpPr>
          <a:xfrm>
            <a:off x="3543612" y="3354191"/>
            <a:ext cx="2139982" cy="2139982"/>
            <a:chOff x="3543612" y="3354191"/>
            <a:chExt cx="2139982" cy="2139982"/>
          </a:xfrm>
        </p:grpSpPr>
        <p:sp>
          <p:nvSpPr>
            <p:cNvPr id="61" name="Freeform 61"/>
            <p:cNvSpPr/>
            <p:nvPr/>
          </p:nvSpPr>
          <p:spPr>
            <a:xfrm rot="13500000">
              <a:off x="3543612" y="3354191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4422579" y="4272210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3" name="AutoShape 63"/>
          <p:cNvSpPr/>
          <p:nvPr/>
        </p:nvSpPr>
        <p:spPr>
          <a:xfrm rot="2700000">
            <a:off x="4948930" y="3551835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2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4" name="AutoShape 64"/>
          <p:cNvSpPr/>
          <p:nvPr/>
        </p:nvSpPr>
        <p:spPr>
          <a:xfrm>
            <a:off x="1428725" y="3612919"/>
            <a:ext cx="599097" cy="3307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65" name="AutoShape 65"/>
          <p:cNvSpPr/>
          <p:nvPr/>
        </p:nvSpPr>
        <p:spPr>
          <a:xfrm>
            <a:off x="3138709" y="2095609"/>
            <a:ext cx="599097" cy="27799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66" name="AutoShape 66"/>
          <p:cNvSpPr/>
          <p:nvPr/>
        </p:nvSpPr>
        <p:spPr>
          <a:xfrm>
            <a:off x="4890841" y="3621951"/>
            <a:ext cx="599097" cy="24839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67" name="TextBox 67"/>
          <p:cNvSpPr txBox="1"/>
          <p:nvPr/>
        </p:nvSpPr>
        <p:spPr>
          <a:xfrm>
            <a:off x="7288006" y="1324216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换电站建设成本</a:t>
            </a:r>
          </a:p>
        </p:txBody>
      </p:sp>
      <p:sp>
        <p:nvSpPr>
          <p:cNvPr id="68" name="TextBox 68"/>
          <p:cNvSpPr txBox="1"/>
          <p:nvPr/>
        </p:nvSpPr>
        <p:spPr>
          <a:xfrm>
            <a:off x="7288006" y="2991619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电池采购成本</a:t>
            </a:r>
          </a:p>
        </p:txBody>
      </p:sp>
      <p:sp>
        <p:nvSpPr>
          <p:cNvPr id="69" name="TextBox 69"/>
          <p:cNvSpPr txBox="1"/>
          <p:nvPr/>
        </p:nvSpPr>
        <p:spPr>
          <a:xfrm>
            <a:off x="7288006" y="4643560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运营资金准备</a:t>
            </a:r>
          </a:p>
        </p:txBody>
      </p:sp>
      <p:grpSp>
        <p:nvGrpSpPr>
          <p:cNvPr id="70" name="Group 7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1" name="AutoShape 7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TextBox 9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投资成本估算</a:t>
              </a:r>
            </a:p>
          </p:txBody>
        </p:sp>
      </p:grpSp>
      <p:grpSp>
        <p:nvGrpSpPr>
          <p:cNvPr id="92" name="Group 92"/>
          <p:cNvGrpSpPr/>
          <p:nvPr/>
        </p:nvGrpSpPr>
        <p:grpSpPr>
          <a:xfrm>
            <a:off x="6649402" y="1647934"/>
            <a:ext cx="587026" cy="585597"/>
            <a:chOff x="6649402" y="1647934"/>
            <a:chExt cx="587026" cy="585597"/>
          </a:xfrm>
        </p:grpSpPr>
        <p:sp>
          <p:nvSpPr>
            <p:cNvPr id="93" name="AutoShape 93"/>
            <p:cNvSpPr/>
            <p:nvPr/>
          </p:nvSpPr>
          <p:spPr>
            <a:xfrm>
              <a:off x="6649402" y="1647934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6731888" y="1868724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5" name="AutoShape 95"/>
          <p:cNvSpPr/>
          <p:nvPr/>
        </p:nvSpPr>
        <p:spPr>
          <a:xfrm>
            <a:off x="6647497" y="3377126"/>
            <a:ext cx="587026" cy="58559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6" name="Group 96"/>
          <p:cNvGrpSpPr/>
          <p:nvPr/>
        </p:nvGrpSpPr>
        <p:grpSpPr>
          <a:xfrm>
            <a:off x="6831329" y="3509949"/>
            <a:ext cx="224504" cy="467678"/>
            <a:chOff x="6831329" y="3509949"/>
            <a:chExt cx="224504" cy="467678"/>
          </a:xfrm>
        </p:grpSpPr>
        <p:sp>
          <p:nvSpPr>
            <p:cNvPr id="97" name="Freeform 97"/>
            <p:cNvSpPr/>
            <p:nvPr/>
          </p:nvSpPr>
          <p:spPr>
            <a:xfrm>
              <a:off x="6831329" y="3579006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Freeform 98"/>
            <p:cNvSpPr/>
            <p:nvPr/>
          </p:nvSpPr>
          <p:spPr>
            <a:xfrm>
              <a:off x="6948201" y="363901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976014" y="358491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6948201" y="361348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6979633" y="361348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6967251" y="353652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Freeform 103"/>
            <p:cNvSpPr/>
            <p:nvPr/>
          </p:nvSpPr>
          <p:spPr>
            <a:xfrm>
              <a:off x="6972203" y="356138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898004" y="363901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10291" y="356138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Freeform 106"/>
            <p:cNvSpPr/>
            <p:nvPr/>
          </p:nvSpPr>
          <p:spPr>
            <a:xfrm>
              <a:off x="6900671" y="361348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31627" y="350994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48201" y="350994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Freeform 109"/>
            <p:cNvSpPr/>
            <p:nvPr/>
          </p:nvSpPr>
          <p:spPr>
            <a:xfrm>
              <a:off x="6925817" y="352757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916578" y="353652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04957" y="358491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Freeform 112"/>
            <p:cNvSpPr/>
            <p:nvPr/>
          </p:nvSpPr>
          <p:spPr>
            <a:xfrm>
              <a:off x="6948201" y="366177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18864" y="358491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26864" y="353652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6916102" y="361348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48201" y="358491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48201" y="353652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Freeform 118"/>
            <p:cNvSpPr/>
            <p:nvPr/>
          </p:nvSpPr>
          <p:spPr>
            <a:xfrm>
              <a:off x="6948201" y="356138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23055" y="356138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12958" y="368730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Freeform 121"/>
            <p:cNvSpPr/>
            <p:nvPr/>
          </p:nvSpPr>
          <p:spPr>
            <a:xfrm>
              <a:off x="6914577" y="363901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6913434" y="366177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6896385" y="366177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6983824" y="366177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982300" y="363901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Freeform 126"/>
            <p:cNvSpPr/>
            <p:nvPr/>
          </p:nvSpPr>
          <p:spPr>
            <a:xfrm>
              <a:off x="6925341" y="353071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Freeform 127"/>
            <p:cNvSpPr/>
            <p:nvPr/>
          </p:nvSpPr>
          <p:spPr>
            <a:xfrm>
              <a:off x="6960964" y="353071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>
              <a:off x="6943248" y="353071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Freeform 129"/>
            <p:cNvSpPr/>
            <p:nvPr/>
          </p:nvSpPr>
          <p:spPr>
            <a:xfrm>
              <a:off x="6920387" y="355509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Freeform 130"/>
            <p:cNvSpPr/>
            <p:nvPr/>
          </p:nvSpPr>
          <p:spPr>
            <a:xfrm>
              <a:off x="6965727" y="355509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>
              <a:off x="6943248" y="355509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Freeform 132"/>
            <p:cNvSpPr/>
            <p:nvPr/>
          </p:nvSpPr>
          <p:spPr>
            <a:xfrm>
              <a:off x="6916578" y="3579006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Freeform 133"/>
            <p:cNvSpPr/>
            <p:nvPr/>
          </p:nvSpPr>
          <p:spPr>
            <a:xfrm>
              <a:off x="6970013" y="3579006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AutoShape 134"/>
            <p:cNvSpPr/>
            <p:nvPr/>
          </p:nvSpPr>
          <p:spPr>
            <a:xfrm>
              <a:off x="6943248" y="357900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6912958" y="360767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Freeform 136"/>
            <p:cNvSpPr/>
            <p:nvPr/>
          </p:nvSpPr>
          <p:spPr>
            <a:xfrm>
              <a:off x="6973823" y="360767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6943248" y="360767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Freeform 138"/>
            <p:cNvSpPr/>
            <p:nvPr/>
          </p:nvSpPr>
          <p:spPr>
            <a:xfrm>
              <a:off x="6910291" y="363320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Freeform 139"/>
            <p:cNvSpPr/>
            <p:nvPr/>
          </p:nvSpPr>
          <p:spPr>
            <a:xfrm>
              <a:off x="6976490" y="363320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6943248" y="363320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Freeform 141"/>
            <p:cNvSpPr/>
            <p:nvPr/>
          </p:nvSpPr>
          <p:spPr>
            <a:xfrm>
              <a:off x="6909148" y="3655968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Freeform 142"/>
            <p:cNvSpPr/>
            <p:nvPr/>
          </p:nvSpPr>
          <p:spPr>
            <a:xfrm>
              <a:off x="6978490" y="3655968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6943248" y="3655968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6908100" y="368149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6979633" y="368149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6943248" y="368149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>
              <a:off x="6943248" y="370787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8" name="Group 148"/>
          <p:cNvGrpSpPr/>
          <p:nvPr/>
        </p:nvGrpSpPr>
        <p:grpSpPr>
          <a:xfrm>
            <a:off x="6647497" y="5019958"/>
            <a:ext cx="587026" cy="585502"/>
            <a:chOff x="6647497" y="5019958"/>
            <a:chExt cx="587026" cy="585502"/>
          </a:xfrm>
        </p:grpSpPr>
        <p:sp>
          <p:nvSpPr>
            <p:cNvPr id="149" name="AutoShape 149"/>
            <p:cNvSpPr/>
            <p:nvPr/>
          </p:nvSpPr>
          <p:spPr>
            <a:xfrm>
              <a:off x="6647497" y="5019958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Freeform 150"/>
            <p:cNvSpPr/>
            <p:nvPr/>
          </p:nvSpPr>
          <p:spPr>
            <a:xfrm>
              <a:off x="6791991" y="5200647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1" name="TextBox 151"/>
          <p:cNvSpPr txBox="1"/>
          <p:nvPr/>
        </p:nvSpPr>
        <p:spPr>
          <a:xfrm>
            <a:off x="7288006" y="1649220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包括土地购置、基础设施建设、设备采购与安装等费用。</a:t>
            </a:r>
          </a:p>
        </p:txBody>
      </p:sp>
      <p:sp>
        <p:nvSpPr>
          <p:cNvPr id="152" name="TextBox 152"/>
          <p:cNvSpPr txBox="1"/>
          <p:nvPr/>
        </p:nvSpPr>
        <p:spPr>
          <a:xfrm>
            <a:off x="7286101" y="336216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根据电池类型、容量和数量进行估算。</a:t>
            </a:r>
          </a:p>
        </p:txBody>
      </p:sp>
      <p:sp>
        <p:nvSpPr>
          <p:cNvPr id="153" name="TextBox 153"/>
          <p:cNvSpPr txBox="1"/>
          <p:nvPr/>
        </p:nvSpPr>
        <p:spPr>
          <a:xfrm>
            <a:off x="7286101" y="5012385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用于支付员工薪酬、维护费用、市场推广等日常开支。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https://d.book118.com/898073002065006036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2024-09-15T20:18:19.464</cp:lastPrinted>
  <dcterms:created xsi:type="dcterms:W3CDTF">2024-09-15T12:18:19Z</dcterms:created>
  <dcterms:modified xsi:type="dcterms:W3CDTF">2024-09-15T12:18:21Z</dcterms:modified>
</cp:coreProperties>
</file>