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embeddedFontLst>
    <p:embeddedFont>
      <p:font typeface="UHHUJW+MS-UIGothic"/>
      <p:regular r:id="rId15"/>
    </p:embeddedFont>
    <p:embeddedFont>
      <p:font typeface="GAEJEO+GMRUIT+MicrosoftYaHei-Bold"/>
      <p:regular r:id="rId16"/>
    </p:embeddedFont>
    <p:embeddedFont>
      <p:font typeface="DHIRCC+KLTWRF+MicrosoftYaHei"/>
      <p:regular r:id="rId17"/>
    </p:embeddedFont>
  </p:embeddedFontLst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font" Target="fonts/font1.fntdata" /><Relationship Id="rId16" Type="http://schemas.openxmlformats.org/officeDocument/2006/relationships/font" Target="fonts/font2.fntdata" /><Relationship Id="rId17" Type="http://schemas.openxmlformats.org/officeDocument/2006/relationships/font" Target="fonts/font3.fntdata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821217-E925-4573-A56C-DBF7BA934A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F047B89-7BEB-4479-B038-05573B920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E5701B-FB8A-4DB5-888B-8BA8DD72CC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0661D9-49FF-40A1-910C-E5D7F00AD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3C366F-FD57-4040-AACB-84E46F3097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1AAD802-D409-4A0E-9E97-1C3EE89DE68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35BBE1D-408B-4940-9200-6F11115F26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39977A-0FB6-4F76-9ED3-1E9FA0E51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4EF24F-C221-48ED-9258-28C2823188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E2C47A-F603-4932-951A-D3756193AA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362F48-1F01-42CC-9F24-59A593F12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9807301301700604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324100" y="2758959"/>
            <a:ext cx="8675369" cy="1571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950"/>
              </a:lnSpc>
              <a:spcBef>
                <a:spcPct val="0"/>
              </a:spcBef>
              <a:spcAft>
                <a:spcPct val="0"/>
              </a:spcAft>
            </a:pP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财</a:t>
            </a:r>
            <a:r>
              <a:rPr sz="4950">
                <a:solidFill>
                  <a:srgbClr val="603200"/>
                </a:solidFill>
                <a:latin typeface="UHHUJW+MS-UIGothic"/>
                <a:cs typeface="UHHUJW+MS-UIGothic"/>
              </a:rPr>
              <a:t>富管理基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础</a:t>
            </a:r>
            <a:r>
              <a:rPr sz="4950">
                <a:solidFill>
                  <a:srgbClr val="603200"/>
                </a:solidFill>
                <a:latin typeface="UHHUJW+MS-UIGothic"/>
                <a:cs typeface="UHHUJW+MS-UIGothic"/>
              </a:rPr>
              <a:t>知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识</a:t>
            </a:r>
            <a:r>
              <a:rPr sz="4950">
                <a:solidFill>
                  <a:srgbClr val="603200"/>
                </a:solidFill>
                <a:latin typeface="UHHUJW+MS-UIGothic"/>
                <a:cs typeface="UHHUJW+MS-UIGothic"/>
              </a:rPr>
              <a:t>教学</a:t>
            </a:r>
            <a:r>
              <a:rPr sz="4950">
                <a:solidFill>
                  <a:srgbClr val="603200"/>
                </a:solidFill>
                <a:latin typeface="SimSun"/>
                <a:cs typeface="SimSun"/>
              </a:rPr>
              <a:t>课</a:t>
            </a:r>
            <a:r>
              <a:rPr sz="4950">
                <a:solidFill>
                  <a:srgbClr val="603200"/>
                </a:solidFill>
                <a:latin typeface="UHHUJW+MS-UIGothic"/>
                <a:cs typeface="UHHUJW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GAEJEO+GMRUIT+MicrosoftYaHei-Bold"/>
                <a:cs typeface="GAEJEO+GMRUIT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384040" y="2809216"/>
            <a:ext cx="4286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财</a:t>
            </a:r>
            <a:r>
              <a:rPr sz="4500">
                <a:solidFill>
                  <a:srgbClr val="603200"/>
                </a:solidFill>
                <a:latin typeface="UHHUJW+MS-UIGothic"/>
                <a:cs typeface="UHHUJW+MS-UIGothic"/>
              </a:rPr>
              <a:t>富管理概述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富管理的定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709150" y="207407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GAEJEO+GMRUIT+MicrosoftYaHei-Bold"/>
                <a:cs typeface="GAEJEO+GMRUI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730353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富管理是指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个人或家庭的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财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行科学合理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划，以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实现财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富的保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、增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承的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程。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09150" y="4024798"/>
            <a:ext cx="1041539" cy="9684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125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GAEJEO+GMRUIT+MicrosoftYaHei-Bold"/>
                <a:cs typeface="GAEJEO+GMRUIT+MicrosoftYaHei-Bold"/>
              </a:rPr>
              <a:t>02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富管理涵盖了投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、保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、税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、法律等多个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域，需要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综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合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考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虑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各种因素，制定个性化的解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决方案。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富管理的目的和意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645773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富管理的目的是帮助个人或家庭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实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现财务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自由和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期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财务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安全，提高生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活品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和未来的保障。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81355" y="4293088"/>
            <a:ext cx="315467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财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富管理的意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在于通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科学合理的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划，降低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，提高收益，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实现财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富的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稳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健增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FFFFFF"/>
                </a:solidFill>
                <a:latin typeface="UHHUJW+MS-UIGothic"/>
                <a:cs typeface="UHHUJ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财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富管理的主要内容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857375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IRCC+KLTWRF+MicrosoftYaHei"/>
                <a:cs typeface="DHIRCC+KLTWRF+MicrosoftYaHei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53517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IRCC+KLTWRF+MicrosoftYaHei"/>
                <a:cs typeface="DHIRCC+KLTWRF+MicrosoftYaHei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721360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IRCC+KLTWRF+MicrosoftYaHei"/>
                <a:cs typeface="DHIRCC+KLTWRF+MicrosoftYaHei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92030" y="3600906"/>
            <a:ext cx="1222027" cy="116219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751"/>
              </a:lnSpc>
              <a:spcBef>
                <a:spcPct val="0"/>
              </a:spcBef>
              <a:spcAft>
                <a:spcPct val="0"/>
              </a:spcAft>
            </a:pPr>
            <a:r>
              <a:rPr sz="3600">
                <a:solidFill>
                  <a:srgbClr val="FFFFFF"/>
                </a:solidFill>
                <a:latin typeface="DHIRCC+KLTWRF+MicrosoftYaHei"/>
                <a:cs typeface="DHIRCC+KLTWRF+MicrosoftYaHei"/>
              </a:rPr>
              <a:t>04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1676400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HHUJW+MS-UIGothic"/>
                <a:cs typeface="UHHUJW+MS-UIGothic"/>
              </a:rPr>
              <a:t>投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资规</a:t>
            </a:r>
            <a:r>
              <a:rPr sz="1550">
                <a:solidFill>
                  <a:srgbClr val="9A6930"/>
                </a:solidFill>
                <a:latin typeface="UHHUJW+MS-UIGothic"/>
                <a:cs typeface="UHHUJW+MS-UIGothic"/>
              </a:rPr>
              <a:t>划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383404" y="4788530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HHUJW+MS-UIGothic"/>
                <a:cs typeface="UHHUJW+MS-UIGothic"/>
              </a:rPr>
              <a:t>保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险规</a:t>
            </a:r>
            <a:r>
              <a:rPr sz="1550">
                <a:solidFill>
                  <a:srgbClr val="9A6930"/>
                </a:solidFill>
                <a:latin typeface="UHHUJW+MS-UIGothic"/>
                <a:cs typeface="UHHUJW+MS-UIGothic"/>
              </a:rPr>
              <a:t>划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702818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HHUJW+MS-UIGothic"/>
                <a:cs typeface="UHHUJW+MS-UIGothic"/>
              </a:rPr>
              <a:t>税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务规</a:t>
            </a:r>
            <a:r>
              <a:rPr sz="1550">
                <a:solidFill>
                  <a:srgbClr val="9A6930"/>
                </a:solidFill>
                <a:latin typeface="UHHUJW+MS-UIGothic"/>
                <a:cs typeface="UHHUJW+MS-UIGothic"/>
              </a:rPr>
              <a:t>划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9734550" y="4788530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9A6930"/>
                </a:solidFill>
                <a:latin typeface="UHHUJW+MS-UIGothic"/>
                <a:cs typeface="UHHUJW+MS-UIGothic"/>
              </a:rPr>
              <a:t>法律</a:t>
            </a:r>
            <a:r>
              <a:rPr sz="1550" spc="25">
                <a:solidFill>
                  <a:srgbClr val="9A6930"/>
                </a:solidFill>
                <a:latin typeface="SimSun"/>
                <a:cs typeface="SimSun"/>
              </a:rPr>
              <a:t>规</a:t>
            </a:r>
            <a:r>
              <a:rPr sz="1550">
                <a:solidFill>
                  <a:srgbClr val="9A6930"/>
                </a:solidFill>
                <a:latin typeface="UHHUJW+MS-UIGothic"/>
                <a:cs typeface="UHHUJW+MS-UIGothic"/>
              </a:rPr>
              <a:t>划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1010919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根据个人或家庭的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承受能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力、投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目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时间规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划，制</a:t>
            </a:r>
          </a:p>
          <a:p>
            <a:pPr marL="85725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定合理的投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资组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合和策略。</a:t>
            </a:r>
          </a:p>
        </p:txBody>
      </p:sp>
      <p:sp>
        <p:nvSpPr>
          <p:cNvPr id="13" name="object 13"/>
          <p:cNvSpPr txBox="1"/>
          <p:nvPr/>
        </p:nvSpPr>
        <p:spPr>
          <a:xfrm>
            <a:off x="3689350" y="5274162"/>
            <a:ext cx="2563177" cy="10039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根据个人或家庭的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风险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情况和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需求，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适合自己的保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险产</a:t>
            </a:r>
          </a:p>
          <a:p>
            <a:pPr marL="514350" marR="0">
              <a:lnSpc>
                <a:spcPts val="1350"/>
              </a:lnSpc>
              <a:spcBef>
                <a:spcPts val="915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品和保障方案。</a:t>
            </a:r>
          </a:p>
        </p:txBody>
      </p:sp>
      <p:sp>
        <p:nvSpPr>
          <p:cNvPr id="14" name="object 14"/>
          <p:cNvSpPr txBox="1"/>
          <p:nvPr/>
        </p:nvSpPr>
        <p:spPr>
          <a:xfrm>
            <a:off x="6281420" y="5274162"/>
            <a:ext cx="2627873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合理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划个人或家庭的税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降低税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务风险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，提高税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务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效率。</a:t>
            </a:r>
          </a:p>
        </p:txBody>
      </p:sp>
      <p:sp>
        <p:nvSpPr>
          <p:cNvPr id="15" name="object 15"/>
          <p:cNvSpPr txBox="1"/>
          <p:nvPr/>
        </p:nvSpPr>
        <p:spPr>
          <a:xfrm>
            <a:off x="9045575" y="5274162"/>
            <a:ext cx="2496941" cy="71627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了解和遵守相关法律法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，保</a:t>
            </a:r>
          </a:p>
          <a:p>
            <a:pPr marL="85725" marR="0">
              <a:lnSpc>
                <a:spcPts val="1350"/>
              </a:lnSpc>
              <a:spcBef>
                <a:spcPts val="914"/>
              </a:spcBef>
              <a:spcAft>
                <a:spcPct val="0"/>
              </a:spcAft>
            </a:pP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障个人或家庭的合法</a:t>
            </a:r>
            <a:r>
              <a:rPr sz="1350">
                <a:solidFill>
                  <a:srgbClr val="633301"/>
                </a:solidFill>
                <a:latin typeface="SimSun"/>
                <a:cs typeface="SimSun"/>
              </a:rPr>
              <a:t>权</a:t>
            </a:r>
            <a:r>
              <a:rPr sz="1350">
                <a:solidFill>
                  <a:srgbClr val="633301"/>
                </a:solidFill>
                <a:latin typeface="UHHUJW+MS-UIGothic"/>
                <a:cs typeface="UHHUJW+MS-UIGothic"/>
              </a:rPr>
              <a:t>益。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649595" y="1618744"/>
            <a:ext cx="1978707" cy="1840148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39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F1EFEE"/>
                </a:solidFill>
                <a:latin typeface="GAEJEO+GMRUIT+MicrosoftYaHei-Bold"/>
                <a:cs typeface="GAEJEO+GMRUIT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812540" y="2809216"/>
            <a:ext cx="5429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603200"/>
                </a:solidFill>
                <a:latin typeface="UHHUJW+MS-UIGothic"/>
                <a:cs typeface="UHHUJW+MS-UIGothic"/>
              </a:rPr>
              <a:t>个人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财务</a:t>
            </a:r>
            <a:r>
              <a:rPr sz="4500">
                <a:solidFill>
                  <a:srgbClr val="603200"/>
                </a:solidFill>
                <a:latin typeface="UHHUJW+MS-UIGothic"/>
                <a:cs typeface="UHHUJW+MS-UIGothic"/>
              </a:rPr>
              <a:t>管理基</a:t>
            </a:r>
            <a:r>
              <a:rPr sz="4500">
                <a:solidFill>
                  <a:srgbClr val="603200"/>
                </a:solidFill>
                <a:latin typeface="SimSun"/>
                <a:cs typeface="SimSun"/>
              </a:rPr>
              <a:t>础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财务规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 划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EJEO+GMRUIT+MicrosoftYaHei-Bold"/>
                <a:cs typeface="GAEJEO+GMRUIT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EJEO+GMRUIT+MicrosoftYaHei-Bold"/>
                <a:cs typeface="GAEJEO+GMRUIT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GAEJEO+GMRUIT+MicrosoftYaHei-Bold"/>
                <a:cs typeface="GAEJEO+GMRUIT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财务规</a:t>
            </a:r>
            <a:r>
              <a:rPr sz="2000" spc="25">
                <a:solidFill>
                  <a:srgbClr val="9A6930"/>
                </a:solidFill>
                <a:latin typeface="UHHUJW+MS-UIGothic"/>
                <a:cs typeface="UHHUJW+MS-UIGothic"/>
              </a:rPr>
              <a:t>划目</a:t>
            </a:r>
            <a:r>
              <a:rPr sz="2000">
                <a:solidFill>
                  <a:srgbClr val="9A6930"/>
                </a:solidFill>
                <a:latin typeface="SimSun"/>
                <a:cs typeface="SimSun"/>
              </a:rPr>
              <a:t>标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财务</a:t>
            </a:r>
            <a:r>
              <a:rPr sz="2000" spc="25">
                <a:solidFill>
                  <a:srgbClr val="9A6930"/>
                </a:solidFill>
                <a:latin typeface="UHHUJW+MS-UIGothic"/>
                <a:cs typeface="UHHUJW+MS-UIGothic"/>
              </a:rPr>
              <a:t>状况分析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9A6930"/>
                </a:solidFill>
                <a:latin typeface="SimSun"/>
                <a:cs typeface="SimSun"/>
              </a:rPr>
              <a:t>风险评</a:t>
            </a:r>
            <a:r>
              <a:rPr sz="2000">
                <a:solidFill>
                  <a:srgbClr val="9A6930"/>
                </a:solidFill>
                <a:latin typeface="UHHUJW+MS-UIGothic"/>
                <a:cs typeface="UHHUJW+MS-UIGothic"/>
              </a:rPr>
              <a:t>估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555304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确立个人或家庭在短期、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中期和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长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期内的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购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房、教育、养老等。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81708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估个人或家庭的收入、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支出、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资产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负债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，了解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财务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状况，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识别财务问题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113538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估个人或家庭面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临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的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风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，如市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场风险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、通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货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膨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胀风险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等，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制定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财务规</a:t>
            </a:r>
          </a:p>
          <a:p>
            <a:pPr marL="0" marR="0">
              <a:lnSpc>
                <a:spcPts val="1500"/>
              </a:lnSpc>
              <a:spcBef>
                <a:spcPts val="22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划提供依据。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095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算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UHHUJW+MS-UIGothic"/>
                <a:cs typeface="UHHUJW+MS-UIGothic"/>
              </a:rPr>
              <a:t>收入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9A6930"/>
                </a:solidFill>
                <a:latin typeface="UHHUJW+MS-UIGothic"/>
                <a:cs typeface="UHHUJW+MS-UIGothic"/>
              </a:rPr>
              <a:t>算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UHHUJW+MS-UIGothic"/>
                <a:cs typeface="UHHUJW+MS-UIGothic"/>
              </a:rPr>
              <a:t>支出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9A6930"/>
                </a:solidFill>
                <a:latin typeface="UHHUJW+MS-UIGothic"/>
                <a:cs typeface="UHHUJW+MS-UIGothic"/>
              </a:rPr>
              <a:t>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预</a:t>
            </a:r>
            <a:r>
              <a:rPr sz="2300" spc="25">
                <a:solidFill>
                  <a:srgbClr val="9A6930"/>
                </a:solidFill>
                <a:latin typeface="UHHUJW+MS-UIGothic"/>
                <a:cs typeface="UHHUJW+MS-UIGothic"/>
              </a:rPr>
              <a:t>算</a:t>
            </a:r>
            <a:r>
              <a:rPr sz="2300" spc="25">
                <a:solidFill>
                  <a:srgbClr val="9A6930"/>
                </a:solidFill>
                <a:latin typeface="SimSun"/>
                <a:cs typeface="SimSun"/>
              </a:rPr>
              <a:t>调</a:t>
            </a:r>
            <a:r>
              <a:rPr sz="2300">
                <a:solidFill>
                  <a:srgbClr val="9A6930"/>
                </a:solidFill>
                <a:latin typeface="UHHUJW+MS-UIGothic"/>
                <a:cs typeface="UHHUJW+MS-UIGothic"/>
              </a:rPr>
              <a:t>整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根据个人或家庭的收入来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源，制定合理的收入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算，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确保收入能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够满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足支出需求。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估个人或家庭的支出需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求，制定合理的支出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算，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控制不必要的消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根据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实际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情况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对预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算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整，确保</a:t>
            </a:r>
            <a:r>
              <a:rPr sz="1500">
                <a:solidFill>
                  <a:srgbClr val="633301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算的可行性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633301"/>
                </a:solidFill>
                <a:latin typeface="UHHUJW+MS-UIGothic"/>
                <a:cs typeface="UHHUJW+MS-UIGothic"/>
              </a:rPr>
              <a:t>和有效性。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储</a:t>
            </a:r>
            <a:r>
              <a:rPr sz="3000">
                <a:solidFill>
                  <a:srgbClr val="9A6930"/>
                </a:solidFill>
                <a:latin typeface="UHHUJW+MS-UIGothic"/>
                <a:cs typeface="UHHUJW+MS-UIGothic"/>
              </a:rPr>
              <a:t>蓄与投</a:t>
            </a:r>
            <a:r>
              <a:rPr sz="3000">
                <a:solidFill>
                  <a:srgbClr val="9A6930"/>
                </a:solidFill>
                <a:latin typeface="SimSun"/>
                <a:cs typeface="SimSun"/>
              </a:rPr>
              <a:t>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2000" spc="25">
                <a:solidFill>
                  <a:srgbClr val="FFFDFD"/>
                </a:solidFill>
                <a:latin typeface="UHHUJW+MS-UIGothic"/>
                <a:cs typeface="UHHUJW+MS-UIGothic"/>
              </a:rPr>
              <a:t>蓄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2000">
                <a:solidFill>
                  <a:srgbClr val="FFFDFD"/>
                </a:solidFill>
                <a:latin typeface="UHHUJW+MS-UIGothic"/>
                <a:cs typeface="UHHUJW+MS-UIGothic"/>
              </a:rPr>
              <a:t>划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HHUJW+MS-UIGothic"/>
                <a:cs typeface="UHHUJW+MS-UIGothic"/>
              </a:rPr>
              <a:t>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UHHUJW+MS-UIGothic"/>
                <a:cs typeface="UHHUJW+MS-UIGothic"/>
              </a:rPr>
              <a:t>工具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624192"/>
            <a:ext cx="335800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制定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计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划，确定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蓄目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蓄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期限和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蓄方式，提高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蓄效率。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了解各种投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工具的特点和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择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适合自己的投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工具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行投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UHHUJW+MS-UIGothic"/>
                <a:cs typeface="UHHUJW+MS-UIGothic"/>
              </a:rPr>
              <a:t>投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2000" spc="25">
                <a:solidFill>
                  <a:srgbClr val="FFFDFD"/>
                </a:solidFill>
                <a:latin typeface="UHHUJW+MS-UIGothic"/>
                <a:cs typeface="UHHUJW+MS-UIGothic"/>
              </a:rPr>
              <a:t>原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597138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了解投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的基本原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则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，如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与收益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的平衡、分散投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等，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投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资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决策提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供指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DFD"/>
                </a:solidFill>
                <a:latin typeface="UHHUJW+MS-UIGothic"/>
                <a:cs typeface="UHHUJW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https://d.book118.com/898073013017006047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8">
      <vt:lpstr>Arial</vt:lpstr>
      <vt:lpstr>Calibri</vt:lpstr>
      <vt:lpstr>SimSun</vt:lpstr>
      <vt:lpstr>UHHUJW+MS-UIGothic</vt:lpstr>
      <vt:lpstr>GAEJEO+GMRUIT+MicrosoftYaHei-Bold</vt:lpstr>
      <vt:lpstr>DHIRCC+KLTWRF+MicrosoftYaHei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2024-09-28T07:37:45.901</cp:lastPrinted>
  <dcterms:created xsi:type="dcterms:W3CDTF">2024-09-27T23:37:45Z</dcterms:created>
  <dcterms:modified xsi:type="dcterms:W3CDTF">2024-09-27T23:37:47Z</dcterms:modified>
</cp:coreProperties>
</file>