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7.w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CAE81-6A53-4BBC-A5CE-01EC1F96D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91DB1-00F9-4579-B530-4CA8247C4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9B579-75EF-4132-B211-7B0B95FEC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6C3EA-439C-4AAB-9651-36D9EDFE0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16F3BF-EA3A-404F-A019-C4679E9A7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40ADF7-8EC1-4FD0-B0A0-F3FCFC366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6C9921-EB10-4CD1-9409-86C117E16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EB6273-2EE9-4D65-A62B-7D4404B67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6C329-0CA1-4EAB-84EF-1DA1D4425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81824-04AC-423F-B795-E93149C5C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80225-D7FC-4554-A4FA-0D148BB06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7" y="-8467"/>
            <a:ext cx="9132725" cy="6858000"/>
          </a:xfrm>
          <a:prstGeom prst="rect">
            <a:avLst/>
          </a:prstGeom>
        </p:spPr>
      </p:pic>
      <p:sp>
        <p:nvSpPr>
          <p:cNvPr id="23" name="标题 22"/>
          <p:cNvSpPr>
            <a:spLocks noGrp="1"/>
          </p:cNvSpPr>
          <p:nvPr>
            <p:ph type="title" hasCustomPrompt="1"/>
          </p:nvPr>
        </p:nvSpPr>
        <p:spPr>
          <a:xfrm>
            <a:off x="799209" y="2757593"/>
            <a:ext cx="7545579" cy="132588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标题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37774767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93231" y="960830"/>
            <a:ext cx="6063164" cy="1325880"/>
          </a:xfrm>
        </p:spPr>
        <p:txBody>
          <a:bodyPr/>
          <a:lstStyle>
            <a:lvl1pPr>
              <a:defRPr sz="28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094364" y="2430860"/>
            <a:ext cx="4785293" cy="822960"/>
          </a:xfrm>
        </p:spPr>
        <p:txBody>
          <a:bodyPr/>
          <a:lstStyle>
            <a:lvl1pPr algn="l">
              <a:defRPr sz="2400">
                <a:latin typeface="楷体" pitchFamily="49" charset="-122"/>
                <a:ea typeface="楷体" pitchFamily="49" charset="-122"/>
              </a:defRPr>
            </a:lvl1pPr>
            <a:lvl2pPr algn="l">
              <a:defRPr sz="1800">
                <a:latin typeface="楷体" pitchFamily="49" charset="-122"/>
                <a:ea typeface="楷体" pitchFamily="49" charset="-122"/>
              </a:defRPr>
            </a:lvl2pPr>
            <a:lvl3pPr algn="l">
              <a:defRPr sz="1800">
                <a:latin typeface="楷体" pitchFamily="49" charset="-122"/>
                <a:ea typeface="楷体" pitchFamily="49" charset="-122"/>
              </a:defRPr>
            </a:lvl3pPr>
            <a:lvl4pPr algn="l">
              <a:defRPr sz="1800">
                <a:latin typeface="楷体" pitchFamily="49" charset="-122"/>
                <a:ea typeface="楷体" pitchFamily="49" charset="-122"/>
              </a:defRPr>
            </a:lvl4pPr>
            <a:lvl5pPr algn="l">
              <a:defRPr sz="1800">
                <a:latin typeface="楷体" pitchFamily="49" charset="-122"/>
                <a:ea typeface="楷体" pitchFamily="49" charset="-122"/>
              </a:defRPr>
            </a:lvl5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3493109867"/>
      </p:ext>
    </p:extLst>
  </p:cSld>
  <p:clrMapOvr>
    <a:masterClrMapping/>
  </p:clrMapOvr>
  <p:transition>
    <p:checker dir="vert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18579192"/>
      </p:ext>
    </p:extLst>
  </p:cSld>
  <p:clrMapOvr>
    <a:masterClrMapping/>
  </p:clrMapOvr>
  <p:transition>
    <p:checker dir="vert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尾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7" y="-8467"/>
            <a:ext cx="9132725" cy="6858000"/>
          </a:xfrm>
          <a:prstGeom prst="rect">
            <a:avLst/>
          </a:prstGeom>
        </p:spPr>
      </p:pic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50D22BC-64B7-4115-AAEC-4D5CA731673C}" type="datetimeFigureOut">
              <a:rPr lang="zh-CN" altLang="en-US" smtClean="0"/>
              <a:t>2020/2/20 Thursday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EB6534-7B7F-4E68-B6C5-92BDDB276280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 hasCustomPrompt="1"/>
          </p:nvPr>
        </p:nvSpPr>
        <p:spPr>
          <a:xfrm>
            <a:off x="2180564" y="2667020"/>
            <a:ext cx="5181600" cy="1676400"/>
          </a:xfrm>
        </p:spPr>
        <p:txBody>
          <a:bodyPr/>
          <a:lstStyle>
            <a:lvl1pPr>
              <a:defRPr sz="4400"/>
            </a:lvl1pPr>
          </a:lstStyle>
          <a:p>
            <a:pPr lvl="0"/>
            <a:r>
              <a:rPr lang="zh-CN" altLang="en-US" smtClean="0"/>
              <a:t>谢    谢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20073444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50D22BC-64B7-4115-AAEC-4D5CA731673C}" type="datetimeFigureOut">
              <a:rPr lang="zh-CN" altLang="en-US" smtClean="0"/>
              <a:t>2020/2/20 Thursday</a:t>
            </a:fld>
            <a:endParaRPr lang="zh-CN" altLang="en-US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EB6534-7B7F-4E68-B6C5-92BDDB27628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46456360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1_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50D22BC-64B7-4115-AAEC-4D5CA731673C}" type="datetimeFigureOut">
              <a:rPr lang="zh-CN" altLang="en-US" smtClean="0"/>
              <a:t>2020/2/20 Thursday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5EB6534-7B7F-4E68-B6C5-92BDDB276280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7724226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image" Target="../media/image2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7">
            <a:lum/>
          </a:blip>
          <a:stretch>
            <a:fillRect l="-10000" r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" name="标题占位符 1"/>
          <p:cNvSpPr>
            <a:spLocks noGrp="1"/>
          </p:cNvSpPr>
          <p:nvPr>
            <p:ph type="title"/>
          </p:nvPr>
        </p:nvSpPr>
        <p:spPr bwMode="auto">
          <a:xfrm>
            <a:off x="3357563" y="1821180"/>
            <a:ext cx="2428875" cy="1325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大</a:t>
            </a:r>
          </a:p>
        </p:txBody>
      </p:sp>
      <p:sp>
        <p:nvSpPr>
          <p:cNvPr id="1028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3422651" y="3381376"/>
            <a:ext cx="2298700" cy="822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小</a:t>
            </a:r>
          </a:p>
        </p:txBody>
      </p:sp>
    </p:spTree>
    <p:extLst>
      <p:ext uri="{BB962C8B-B14F-4D97-AF65-F5344CB8AC3E}">
        <p14:creationId xmlns:p14="http://schemas.microsoft.com/office/powerpoint/2010/main" val="190104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ransition>
    <p:checker dir="vert"/>
  </p:transition>
  <p:timing/>
  <p:txStyles>
    <p:titleStyle>
      <a:lvl1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楷体" pitchFamily="49" charset="-122"/>
          <a:ea typeface="楷体" pitchFamily="49" charset="-122"/>
          <a:cs typeface="+mj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960">
          <a:solidFill>
            <a:schemeClr val="tx1"/>
          </a:solidFill>
          <a:latin typeface="楷体" pitchFamily="49" charset="-122"/>
          <a:ea typeface="楷体" pitchFamily="49" charset="-122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960">
          <a:solidFill>
            <a:schemeClr val="tx1"/>
          </a:solidFill>
          <a:latin typeface="楷体" pitchFamily="49" charset="-122"/>
          <a:ea typeface="楷体" pitchFamily="49" charset="-122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960">
          <a:solidFill>
            <a:schemeClr val="tx1"/>
          </a:solidFill>
          <a:latin typeface="楷体" pitchFamily="49" charset="-122"/>
          <a:ea typeface="楷体" pitchFamily="49" charset="-122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960">
          <a:solidFill>
            <a:schemeClr val="tx1"/>
          </a:solidFill>
          <a:latin typeface="楷体" pitchFamily="49" charset="-122"/>
          <a:ea typeface="楷体" pitchFamily="49" charset="-122"/>
        </a:defRPr>
      </a:lvl5pPr>
      <a:lvl6pPr marL="41148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960">
          <a:solidFill>
            <a:schemeClr val="tx1"/>
          </a:solidFill>
          <a:latin typeface="Calibri Light" panose="020f0302020204030204" pitchFamily="34" charset="0"/>
          <a:ea typeface="宋体" pitchFamily="2" charset="-122"/>
        </a:defRPr>
      </a:lvl6pPr>
      <a:lvl7pPr marL="82296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960">
          <a:solidFill>
            <a:schemeClr val="tx1"/>
          </a:solidFill>
          <a:latin typeface="Calibri Light" panose="020f0302020204030204" pitchFamily="34" charset="0"/>
          <a:ea typeface="宋体" pitchFamily="2" charset="-122"/>
        </a:defRPr>
      </a:lvl7pPr>
      <a:lvl8pPr marL="123444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960">
          <a:solidFill>
            <a:schemeClr val="tx1"/>
          </a:solidFill>
          <a:latin typeface="Calibri Light" panose="020f0302020204030204" pitchFamily="34" charset="0"/>
          <a:ea typeface="宋体" pitchFamily="2" charset="-122"/>
        </a:defRPr>
      </a:lvl8pPr>
      <a:lvl9pPr marL="164592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960">
          <a:solidFill>
            <a:schemeClr val="tx1"/>
          </a:solidFill>
          <a:latin typeface="Calibri Light" panose="020f0302020204030204" pitchFamily="34" charset="0"/>
          <a:ea typeface="宋体" pitchFamily="2" charset="-122"/>
        </a:defRPr>
      </a:lvl9pPr>
    </p:titleStyle>
    <p:bodyStyle>
      <a:lvl1pPr algn="ctr" rtl="0" eaLnBrk="1" fontAlgn="base" hangingPunct="1">
        <a:lnSpc>
          <a:spcPct val="90000"/>
        </a:lnSpc>
        <a:spcBef>
          <a:spcPts val="900"/>
        </a:spcBef>
        <a:spcAft>
          <a:spcPct val="0"/>
        </a:spcAft>
        <a:buFont typeface="Arial" pitchFamily="34" charset="0"/>
        <a:defRPr sz="2800" kern="1200">
          <a:solidFill>
            <a:schemeClr val="tx1"/>
          </a:solidFill>
          <a:latin typeface="楷体" pitchFamily="49" charset="-122"/>
          <a:ea typeface="楷体" pitchFamily="49" charset="-122"/>
          <a:cs typeface="+mn-cs"/>
        </a:defRPr>
      </a:lvl1pPr>
      <a:lvl2pPr marL="617220" indent="-205740" algn="l" rtl="0" eaLnBrk="1" fontAlgn="base" hangingPunct="1">
        <a:lnSpc>
          <a:spcPct val="90000"/>
        </a:lnSpc>
        <a:spcBef>
          <a:spcPts val="450"/>
        </a:spcBef>
        <a:spcAft>
          <a:spcPct val="0"/>
        </a:spcAft>
        <a:buFont typeface="Arial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28700" indent="-205740" algn="l" rtl="0" eaLnBrk="1" fontAlgn="base" hangingPunct="1">
        <a:lnSpc>
          <a:spcPct val="90000"/>
        </a:lnSpc>
        <a:spcBef>
          <a:spcPts val="450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indent="-205740" algn="l" rtl="0" eaLnBrk="1" fontAlgn="base" hangingPunct="1">
        <a:lnSpc>
          <a:spcPct val="90000"/>
        </a:lnSpc>
        <a:spcBef>
          <a:spcPts val="45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51660" indent="-205740" algn="l" rtl="0" eaLnBrk="1" fontAlgn="base" hangingPunct="1">
        <a:lnSpc>
          <a:spcPct val="90000"/>
        </a:lnSpc>
        <a:spcBef>
          <a:spcPts val="45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63140" indent="-205740" algn="l" defTabSz="822960" rtl="0" eaLnBrk="1" latinLnBrk="0" hangingPunct="1">
        <a:lnSpc>
          <a:spcPct val="90000"/>
        </a:lnSpc>
        <a:spcBef>
          <a:spcPts val="450"/>
        </a:spcBef>
        <a:buFont typeface="Arial" pitchFamily="34" charset="0"/>
        <a:buChar char="•"/>
        <a:defRPr sz="1620" kern="1200">
          <a:solidFill>
            <a:schemeClr val="tx1"/>
          </a:solidFill>
          <a:latin typeface="+mn-lt"/>
          <a:ea typeface="+mn-ea"/>
          <a:cs typeface="+mn-cs"/>
        </a:defRPr>
      </a:lvl6pPr>
      <a:lvl7pPr marL="2674620" indent="-205740" algn="l" defTabSz="822960" rtl="0" eaLnBrk="1" latinLnBrk="0" hangingPunct="1">
        <a:lnSpc>
          <a:spcPct val="90000"/>
        </a:lnSpc>
        <a:spcBef>
          <a:spcPts val="450"/>
        </a:spcBef>
        <a:buFont typeface="Arial" pitchFamily="34" charset="0"/>
        <a:buChar char="•"/>
        <a:defRPr sz="1620" kern="1200">
          <a:solidFill>
            <a:schemeClr val="tx1"/>
          </a:solidFill>
          <a:latin typeface="+mn-lt"/>
          <a:ea typeface="+mn-ea"/>
          <a:cs typeface="+mn-cs"/>
        </a:defRPr>
      </a:lvl7pPr>
      <a:lvl8pPr marL="3086100" indent="-205740" algn="l" defTabSz="822960" rtl="0" eaLnBrk="1" latinLnBrk="0" hangingPunct="1">
        <a:lnSpc>
          <a:spcPct val="90000"/>
        </a:lnSpc>
        <a:spcBef>
          <a:spcPts val="450"/>
        </a:spcBef>
        <a:buFont typeface="Arial" pitchFamily="34" charset="0"/>
        <a:buChar char="•"/>
        <a:defRPr sz="1620" kern="1200">
          <a:solidFill>
            <a:schemeClr val="tx1"/>
          </a:solidFill>
          <a:latin typeface="+mn-lt"/>
          <a:ea typeface="+mn-ea"/>
          <a:cs typeface="+mn-cs"/>
        </a:defRPr>
      </a:lvl8pPr>
      <a:lvl9pPr marL="3497580" indent="-205740" algn="l" defTabSz="822960" rtl="0" eaLnBrk="1" latinLnBrk="0" hangingPunct="1">
        <a:lnSpc>
          <a:spcPct val="90000"/>
        </a:lnSpc>
        <a:spcBef>
          <a:spcPts val="450"/>
        </a:spcBef>
        <a:buFont typeface="Arial" pitchFamily="34" charset="0"/>
        <a:buChar char="•"/>
        <a:defRPr sz="16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5pPr>
      <a:lvl6pPr marL="205740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7pPr>
      <a:lvl8pPr marL="288036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8pPr>
      <a:lvl9pPr marL="329184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2.jpeg" /><Relationship Id="rId11" Type="http://schemas.openxmlformats.org/officeDocument/2006/relationships/vmlDrawing" Target="../drawings/vmlDrawing1.v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oleObject" Target="../embeddings/oleObject1.bin" TargetMode="Internal" /><Relationship Id="rId6" Type="http://schemas.openxmlformats.org/officeDocument/2006/relationships/image" Target="../media/image8.png" /><Relationship Id="rId7" Type="http://schemas.openxmlformats.org/officeDocument/2006/relationships/image" Target="../media/image9.jpeg" /><Relationship Id="rId8" Type="http://schemas.openxmlformats.org/officeDocument/2006/relationships/image" Target="../media/image10.jpeg" /><Relationship Id="rId9" Type="http://schemas.openxmlformats.org/officeDocument/2006/relationships/image" Target="../media/image1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15.wmf" /><Relationship Id="rId4" Type="http://schemas.openxmlformats.org/officeDocument/2006/relationships/vmlDrawing" Target="../drawings/vmlDrawing2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16.wmf" /><Relationship Id="rId4" Type="http://schemas.openxmlformats.org/officeDocument/2006/relationships/vmlDrawing" Target="../drawings/vmlDrawing3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17.wmf" /><Relationship Id="rId4" Type="http://schemas.openxmlformats.org/officeDocument/2006/relationships/vmlDrawing" Target="../drawings/vmlDrawing4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png" /><Relationship Id="rId3" Type="http://schemas.openxmlformats.org/officeDocument/2006/relationships/image" Target="../media/image1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19.wmf" /><Relationship Id="rId4" Type="http://schemas.openxmlformats.org/officeDocument/2006/relationships/vmlDrawing" Target="../drawings/vmlDrawing5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741411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043608" y="2276872"/>
            <a:ext cx="7545579" cy="1325880"/>
          </a:xfrm>
        </p:spPr>
        <p:txBody>
          <a:bodyPr/>
          <a:lstStyle/>
          <a:p>
            <a:r>
              <a:rPr lang="zh-CN" altLang="en-US" b="1"/>
              <a:t>电能的输送 </a:t>
            </a:r>
          </a:p>
        </p:txBody>
      </p:sp>
    </p:spTree>
    <p:extLst>
      <p:ext uri="{BB962C8B-B14F-4D97-AF65-F5344CB8AC3E}">
        <p14:creationId xmlns:p14="http://schemas.microsoft.com/office/powerpoint/2010/main" val="3110739360"/>
      </p:ext>
    </p:extLst>
  </p:cSld>
  <p:clrMapOvr>
    <a:masterClrMapping/>
  </p:clrMapOvr>
  <p:transition>
    <p:checker dir="vert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2376488" y="1920875"/>
            <a:ext cx="647700" cy="22479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000" b="1">
                <a:latin typeface="Arial" pitchFamily="34" charset="0"/>
              </a:rPr>
              <a:t>其他形式的能量</a:t>
            </a:r>
          </a:p>
        </p:txBody>
      </p:sp>
      <p:sp>
        <p:nvSpPr>
          <p:cNvPr id="3" name="右箭头 2"/>
          <p:cNvSpPr>
            <a:spLocks noChangeArrowheads="1"/>
          </p:cNvSpPr>
          <p:nvPr/>
        </p:nvSpPr>
        <p:spPr bwMode="auto">
          <a:xfrm>
            <a:off x="3203575" y="1844675"/>
            <a:ext cx="288925" cy="215900"/>
          </a:xfrm>
          <a:prstGeom prst="rightArrow">
            <a:avLst>
              <a:gd name="adj1" fmla="val 50000"/>
              <a:gd name="adj2" fmla="val 5018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 sz="1800">
              <a:latin typeface="Arial" pitchFamily="34" charset="0"/>
            </a:endParaRPr>
          </a:p>
        </p:txBody>
      </p:sp>
      <p:sp>
        <p:nvSpPr>
          <p:cNvPr id="5" name="右箭头 4"/>
          <p:cNvSpPr>
            <a:spLocks noChangeArrowheads="1"/>
          </p:cNvSpPr>
          <p:nvPr/>
        </p:nvSpPr>
        <p:spPr bwMode="auto">
          <a:xfrm>
            <a:off x="3203575" y="2276475"/>
            <a:ext cx="288925" cy="215900"/>
          </a:xfrm>
          <a:prstGeom prst="rightArrow">
            <a:avLst>
              <a:gd name="adj1" fmla="val 50000"/>
              <a:gd name="adj2" fmla="val 5018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 sz="1800">
              <a:latin typeface="Arial" pitchFamily="34" charset="0"/>
            </a:endParaRPr>
          </a:p>
        </p:txBody>
      </p:sp>
      <p:sp>
        <p:nvSpPr>
          <p:cNvPr id="6" name="右箭头 5"/>
          <p:cNvSpPr>
            <a:spLocks noChangeArrowheads="1"/>
          </p:cNvSpPr>
          <p:nvPr/>
        </p:nvSpPr>
        <p:spPr bwMode="auto">
          <a:xfrm>
            <a:off x="3203575" y="2781300"/>
            <a:ext cx="288925" cy="215900"/>
          </a:xfrm>
          <a:prstGeom prst="rightArrow">
            <a:avLst>
              <a:gd name="adj1" fmla="val 50000"/>
              <a:gd name="adj2" fmla="val 5018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 sz="1800">
              <a:latin typeface="Arial" pitchFamily="34" charset="0"/>
            </a:endParaRPr>
          </a:p>
        </p:txBody>
      </p:sp>
      <p:sp>
        <p:nvSpPr>
          <p:cNvPr id="7" name="右箭头 6"/>
          <p:cNvSpPr>
            <a:spLocks noChangeArrowheads="1"/>
          </p:cNvSpPr>
          <p:nvPr/>
        </p:nvSpPr>
        <p:spPr bwMode="auto">
          <a:xfrm>
            <a:off x="3203575" y="3221038"/>
            <a:ext cx="288925" cy="215900"/>
          </a:xfrm>
          <a:prstGeom prst="rightArrow">
            <a:avLst>
              <a:gd name="adj1" fmla="val 50000"/>
              <a:gd name="adj2" fmla="val 5018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 sz="1800">
              <a:latin typeface="Arial" pitchFamily="34" charset="0"/>
            </a:endParaRPr>
          </a:p>
        </p:txBody>
      </p:sp>
      <p:sp>
        <p:nvSpPr>
          <p:cNvPr id="8" name="右箭头 7"/>
          <p:cNvSpPr>
            <a:spLocks noChangeArrowheads="1"/>
          </p:cNvSpPr>
          <p:nvPr/>
        </p:nvSpPr>
        <p:spPr bwMode="auto">
          <a:xfrm>
            <a:off x="3203575" y="3644900"/>
            <a:ext cx="288925" cy="215900"/>
          </a:xfrm>
          <a:prstGeom prst="rightArrow">
            <a:avLst>
              <a:gd name="adj1" fmla="val 50000"/>
              <a:gd name="adj2" fmla="val 5018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 sz="1800">
              <a:latin typeface="Arial" pitchFamily="34" charset="0"/>
            </a:endParaRPr>
          </a:p>
        </p:txBody>
      </p:sp>
      <p:sp>
        <p:nvSpPr>
          <p:cNvPr id="9" name="右箭头 8"/>
          <p:cNvSpPr>
            <a:spLocks noChangeArrowheads="1"/>
          </p:cNvSpPr>
          <p:nvPr/>
        </p:nvSpPr>
        <p:spPr bwMode="auto">
          <a:xfrm>
            <a:off x="3203575" y="4076700"/>
            <a:ext cx="288925" cy="215900"/>
          </a:xfrm>
          <a:prstGeom prst="rightArrow">
            <a:avLst>
              <a:gd name="adj1" fmla="val 50000"/>
              <a:gd name="adj2" fmla="val 5018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 sz="1800">
              <a:latin typeface="Arial" pitchFamily="34" charset="0"/>
            </a:endParaRP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79388" y="2420938"/>
            <a:ext cx="504825" cy="13843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800" b="1">
                <a:latin typeface="Arial" pitchFamily="34" charset="0"/>
              </a:rPr>
              <a:t>发电站</a:t>
            </a:r>
          </a:p>
        </p:txBody>
      </p:sp>
      <p:sp>
        <p:nvSpPr>
          <p:cNvPr id="10" name="右箭头 9"/>
          <p:cNvSpPr>
            <a:spLocks noChangeArrowheads="1"/>
          </p:cNvSpPr>
          <p:nvPr/>
        </p:nvSpPr>
        <p:spPr bwMode="auto">
          <a:xfrm>
            <a:off x="755650" y="2874963"/>
            <a:ext cx="1458913" cy="238125"/>
          </a:xfrm>
          <a:prstGeom prst="rightArrow">
            <a:avLst>
              <a:gd name="adj1" fmla="val 50000"/>
              <a:gd name="adj2" fmla="val 5003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 sz="1800">
              <a:latin typeface="Arial" pitchFamily="34" charset="0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954088" y="2505075"/>
            <a:ext cx="954087" cy="401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000" b="1">
                <a:latin typeface="Arial" pitchFamily="34" charset="0"/>
              </a:rPr>
              <a:t>把各种</a:t>
            </a: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563938" y="1700213"/>
            <a:ext cx="646112" cy="36988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latin typeface="Arial" pitchFamily="34" charset="0"/>
              </a:rPr>
              <a:t>热能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565525" y="2205038"/>
            <a:ext cx="646113" cy="36988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latin typeface="Arial" pitchFamily="34" charset="0"/>
              </a:rPr>
              <a:t>核能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3565525" y="2674938"/>
            <a:ext cx="646113" cy="36988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latin typeface="Arial" pitchFamily="34" charset="0"/>
              </a:rPr>
              <a:t>风能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565525" y="3141663"/>
            <a:ext cx="877888" cy="36830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latin typeface="Arial" pitchFamily="34" charset="0"/>
              </a:rPr>
              <a:t>水流能</a:t>
            </a: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3565525" y="3570288"/>
            <a:ext cx="877888" cy="36988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latin typeface="Arial" pitchFamily="34" charset="0"/>
              </a:rPr>
              <a:t>太阳能</a:t>
            </a: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3565525" y="4067175"/>
            <a:ext cx="877888" cy="369888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>
                <a:latin typeface="Arial" pitchFamily="34" charset="0"/>
              </a:rPr>
              <a:t>化学能</a:t>
            </a:r>
          </a:p>
        </p:txBody>
      </p:sp>
      <p:sp>
        <p:nvSpPr>
          <p:cNvPr id="13" name="右大括号 12"/>
          <p:cNvSpPr/>
          <p:nvPr/>
        </p:nvSpPr>
        <p:spPr bwMode="auto">
          <a:xfrm>
            <a:off x="4427538" y="1628775"/>
            <a:ext cx="865187" cy="2952750"/>
          </a:xfrm>
          <a:prstGeom prst="rightBrace">
            <a:avLst>
              <a:gd name="adj1" fmla="val 8327"/>
              <a:gd name="adj2" fmla="val 41972"/>
            </a:avLst>
          </a:prstGeom>
          <a:noFill/>
          <a:ln w="38100" algn="ctr">
            <a:solidFill>
              <a:srgbClr val="00B05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 sz="1800">
              <a:latin typeface="Arial" pitchFamily="34" charset="0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3565525" y="1196975"/>
            <a:ext cx="877888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 b="1">
                <a:latin typeface="Arial" pitchFamily="34" charset="0"/>
              </a:rPr>
              <a:t>比如：</a:t>
            </a:r>
          </a:p>
        </p:txBody>
      </p:sp>
      <p:sp>
        <p:nvSpPr>
          <p:cNvPr id="20" name="右箭头 19"/>
          <p:cNvSpPr>
            <a:spLocks noChangeArrowheads="1"/>
          </p:cNvSpPr>
          <p:nvPr/>
        </p:nvSpPr>
        <p:spPr bwMode="auto">
          <a:xfrm>
            <a:off x="5435600" y="2759075"/>
            <a:ext cx="1081088" cy="285750"/>
          </a:xfrm>
          <a:prstGeom prst="rightArrow">
            <a:avLst>
              <a:gd name="adj1" fmla="val 50000"/>
              <a:gd name="adj2" fmla="val 50094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 sz="1800">
              <a:latin typeface="Arial" pitchFamily="34" charset="0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5484813" y="2381250"/>
            <a:ext cx="95885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000" b="1">
                <a:latin typeface="Arial" pitchFamily="34" charset="0"/>
              </a:rPr>
              <a:t>转化为</a:t>
            </a:r>
          </a:p>
        </p:txBody>
      </p: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6621463" y="2636838"/>
            <a:ext cx="903287" cy="523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800" b="1">
                <a:latin typeface="Arial" pitchFamily="34" charset="0"/>
              </a:rPr>
              <a:t>电能</a:t>
            </a:r>
          </a:p>
        </p:txBody>
      </p:sp>
      <p:sp>
        <p:nvSpPr>
          <p:cNvPr id="23" name="右弧形箭头 22"/>
          <p:cNvSpPr>
            <a:spLocks noChangeArrowheads="1"/>
          </p:cNvSpPr>
          <p:nvPr/>
        </p:nvSpPr>
        <p:spPr bwMode="auto">
          <a:xfrm>
            <a:off x="7596188" y="2781300"/>
            <a:ext cx="1008062" cy="2024063"/>
          </a:xfrm>
          <a:prstGeom prst="curvedLeftArrow">
            <a:avLst>
              <a:gd name="adj1" fmla="val 24996"/>
              <a:gd name="adj2" fmla="val 49983"/>
              <a:gd name="adj3" fmla="val 25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 sz="1800">
              <a:latin typeface="Arial" pitchFamily="34" charset="0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7829550" y="3149600"/>
            <a:ext cx="3429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 b="1">
                <a:latin typeface="Arial" pitchFamily="34" charset="0"/>
              </a:rPr>
              <a:t>再输送给</a:t>
            </a:r>
          </a:p>
        </p:txBody>
      </p:sp>
      <p:sp>
        <p:nvSpPr>
          <p:cNvPr id="25" name="左大括号 24"/>
          <p:cNvSpPr/>
          <p:nvPr/>
        </p:nvSpPr>
        <p:spPr bwMode="auto">
          <a:xfrm rot="5400000">
            <a:off x="7350919" y="3928269"/>
            <a:ext cx="657225" cy="2376487"/>
          </a:xfrm>
          <a:prstGeom prst="leftBrace">
            <a:avLst>
              <a:gd name="adj1" fmla="val 8320"/>
              <a:gd name="adj2" fmla="val 50000"/>
            </a:avLst>
          </a:prstGeom>
          <a:noFill/>
          <a:ln w="28575" algn="ctr">
            <a:solidFill>
              <a:srgbClr val="00B05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 sz="1800">
              <a:latin typeface="Arial" pitchFamily="34" charset="0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6354763" y="5589588"/>
            <a:ext cx="574675" cy="954087"/>
          </a:xfrm>
          <a:prstGeom prst="rect">
            <a:avLst/>
          </a:prstGeom>
          <a:noFill/>
          <a:ln w="9525">
            <a:solidFill>
              <a:srgbClr val="00B05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800" b="1">
                <a:latin typeface="Arial" pitchFamily="34" charset="0"/>
              </a:rPr>
              <a:t>学校</a:t>
            </a:r>
          </a:p>
        </p:txBody>
      </p:sp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7218363" y="5589588"/>
            <a:ext cx="576262" cy="954087"/>
          </a:xfrm>
          <a:prstGeom prst="rect">
            <a:avLst/>
          </a:prstGeom>
          <a:noFill/>
          <a:ln w="9525">
            <a:solidFill>
              <a:srgbClr val="00B05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800" b="1">
                <a:latin typeface="Arial" pitchFamily="34" charset="0"/>
              </a:rPr>
              <a:t>工厂</a:t>
            </a:r>
          </a:p>
        </p:txBody>
      </p:sp>
      <p:sp>
        <p:nvSpPr>
          <p:cNvPr id="29" name="TextBox 28"/>
          <p:cNvSpPr txBox="1">
            <a:spLocks noChangeArrowheads="1"/>
          </p:cNvSpPr>
          <p:nvPr/>
        </p:nvSpPr>
        <p:spPr bwMode="auto">
          <a:xfrm>
            <a:off x="8010525" y="5589588"/>
            <a:ext cx="1025525" cy="954087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800" b="1">
                <a:latin typeface="Arial" pitchFamily="34" charset="0"/>
              </a:rPr>
              <a:t>普通用户</a:t>
            </a:r>
          </a:p>
        </p:txBody>
      </p:sp>
      <p:sp>
        <p:nvSpPr>
          <p:cNvPr id="32" name="矩形 31"/>
          <p:cNvSpPr/>
          <p:nvPr/>
        </p:nvSpPr>
        <p:spPr>
          <a:xfrm>
            <a:off x="179512" y="971436"/>
            <a:ext cx="2343204" cy="461665"/>
          </a:xfrm>
          <a:prstGeom prst="rect">
            <a:avLst/>
          </a:prstGeom>
          <a:solidFill>
            <a:srgbClr val="C0000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  <a:buClr>
                <a:schemeClr val="bg2"/>
              </a:buClr>
              <a:buSzPct val="75000"/>
              <a:buFont typeface="Wingdings" pitchFamily="2" charset="2"/>
              <a:buNone/>
              <a:defRPr/>
            </a:pPr>
            <a:r>
              <a:rPr kumimoji="1" lang="en-US" altLang="zh-CN" sz="2400" b="1">
                <a:solidFill>
                  <a:schemeClr val="bg1"/>
                </a:solidFill>
                <a:latin typeface="黑体" pitchFamily="2" charset="-122"/>
                <a:ea typeface="黑体" pitchFamily="2" charset="-122"/>
                <a:sym typeface="Wingdings" pitchFamily="2" charset="2"/>
              </a:rPr>
              <a:t></a:t>
            </a:r>
            <a:r>
              <a:rPr kumimoji="1" lang="zh-CN" altLang="en-US" sz="2400">
                <a:solidFill>
                  <a:schemeClr val="bg1"/>
                </a:solidFill>
                <a:latin typeface="黑体" pitchFamily="49" charset="-122"/>
                <a:ea typeface="黑体" pitchFamily="49" charset="-122"/>
              </a:rPr>
              <a:t>思考与讨论</a:t>
            </a:r>
          </a:p>
        </p:txBody>
      </p:sp>
      <p:pic>
        <p:nvPicPr>
          <p:cNvPr id="33" name="Picture 57" descr="G:\图库\矢量图标\Colorful Logo\Smil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04025" y="1920875"/>
            <a:ext cx="500063" cy="50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" name="Picture 3" descr="G:\图库\矢量图标\BRIGHTS\BRIGHTS HELP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0825" y="5432425"/>
            <a:ext cx="849313" cy="849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圆角矩形标注 26"/>
          <p:cNvSpPr>
            <a:spLocks noChangeArrowheads="1"/>
          </p:cNvSpPr>
          <p:nvPr/>
        </p:nvSpPr>
        <p:spPr bwMode="auto">
          <a:xfrm rot="-5400000">
            <a:off x="2102644" y="3264694"/>
            <a:ext cx="1481137" cy="5184775"/>
          </a:xfrm>
          <a:prstGeom prst="wedgeRoundRectCallout">
            <a:avLst>
              <a:gd name="adj1" fmla="val -20833"/>
              <a:gd name="adj2" fmla="val 62500"/>
              <a:gd name="adj3" fmla="val 16667"/>
            </a:avLst>
          </a:prstGeom>
          <a:noFill/>
          <a:ln w="19050" algn="ctr">
            <a:solidFill>
              <a:srgbClr val="00B0F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 sz="1800">
              <a:latin typeface="Arial" pitchFamily="34" charset="0"/>
            </a:endParaRP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1258888" y="5253038"/>
            <a:ext cx="396081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400" b="1">
                <a:solidFill>
                  <a:srgbClr val="7030A0"/>
                </a:solidFill>
                <a:latin typeface="Arial" pitchFamily="34" charset="0"/>
              </a:rPr>
              <a:t>电能在从发电站传输给用户的过程中要考虑什么问题？要注意什么？</a:t>
            </a:r>
          </a:p>
        </p:txBody>
      </p:sp>
    </p:spTree>
    <p:extLst>
      <p:ext uri="{BB962C8B-B14F-4D97-AF65-F5344CB8AC3E}">
        <p14:creationId xmlns:p14="http://schemas.microsoft.com/office/powerpoint/2010/main" val="3109774166"/>
      </p:ext>
    </p:extLst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1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1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1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1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1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1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1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1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2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2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2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dur="500" fill="hold" grpId="2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dur="500" fill="hold" grpId="2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 nodeType="clickPar">
                      <p:stCondLst>
                        <p:cond delay="indefinite"/>
                      </p:stCondLst>
                      <p:childTnLst>
                        <p:par>
                          <p:cTn id="1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dur="500" fill="hold" grpId="2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 nodeType="clickPar">
                      <p:stCondLst>
                        <p:cond delay="indefinite"/>
                      </p:stCondLst>
                      <p:childTnLst>
                        <p:par>
                          <p:cTn id="16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1" presetID="2" presetClass="entr" presetSubtype="4" dur="500" fill="hold" grpId="2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 nodeType="clickPar">
                      <p:stCondLst>
                        <p:cond delay="indefinite"/>
                      </p:stCondLst>
                      <p:childTnLst>
                        <p:par>
                          <p:cTn id="16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7" presetID="2" presetClass="entr" presetSubtype="4" dur="500" fill="hold" grpId="2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 nodeType="clickPar">
                      <p:stCondLst>
                        <p:cond delay="indefinite"/>
                      </p:stCondLst>
                      <p:childTnLst>
                        <p:par>
                          <p:cTn id="17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3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 nodeType="clickPar">
                      <p:stCondLst>
                        <p:cond delay="indefinite"/>
                      </p:stCondLst>
                      <p:childTnLst>
                        <p:par>
                          <p:cTn id="17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 nodeType="clickPar">
                      <p:stCondLst>
                        <p:cond delay="indefinite"/>
                      </p:stCondLst>
                      <p:childTnLst>
                        <p:par>
                          <p:cTn id="18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5" presetID="31" presetClass="entr" presetSubtype="0" dur="1000" fill="hold" grpId="2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5" grpId="2"/>
      <p:bldP spid="6" grpId="3"/>
      <p:bldP spid="7" grpId="4"/>
      <p:bldP spid="8" grpId="5"/>
      <p:bldP spid="9" grpId="6"/>
      <p:bldP spid="4" grpId="7"/>
      <p:bldP spid="10" grpId="8"/>
      <p:bldP spid="11" grpId="9"/>
      <p:bldP spid="12" grpId="10"/>
      <p:bldP spid="14" grpId="11"/>
      <p:bldP spid="15" grpId="12"/>
      <p:bldP spid="16" grpId="13"/>
      <p:bldP spid="17" grpId="14"/>
      <p:bldP spid="18" grpId="15"/>
      <p:bldP spid="13" grpId="16"/>
      <p:bldP spid="19" grpId="17"/>
      <p:bldP spid="20" grpId="18"/>
      <p:bldP spid="21" grpId="19"/>
      <p:bldP spid="22" grpId="20"/>
      <p:bldP spid="23" grpId="21"/>
      <p:bldP spid="24" grpId="22"/>
      <p:bldP spid="25" grpId="23"/>
      <p:bldP spid="26" grpId="24"/>
      <p:bldP spid="28" grpId="25"/>
      <p:bldP spid="29" grpId="26"/>
      <p:bldP spid="27" grpId="27"/>
      <p:bldP spid="35" grpId="28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971550" y="1052513"/>
            <a:ext cx="7993063" cy="1465262"/>
            <a:chOff x="1115616" y="1340768"/>
            <a:chExt cx="7992296" cy="1464349"/>
          </a:xfrm>
        </p:grpSpPr>
        <p:grpSp>
          <p:nvGrpSpPr>
            <p:cNvPr id="6160" name="Group 2"/>
            <p:cNvGrpSpPr/>
            <p:nvPr/>
          </p:nvGrpSpPr>
          <p:grpSpPr>
            <a:xfrm>
              <a:off x="1115616" y="1340932"/>
              <a:ext cx="2016224" cy="1462866"/>
              <a:chExt cx="1316" cy="987"/>
            </a:xfrm>
          </p:grpSpPr>
          <p:pic>
            <p:nvPicPr>
              <p:cNvPr id="6170" name="Picture 2" descr="秦山核电站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0" y="0"/>
                <a:ext cx="1316" cy="987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6171" name="WordArt 3"/>
              <p:cNvSpPr>
                <a:spLocks noChangeArrowheads="1" noChangeShapeType="1" noTextEdit="1"/>
              </p:cNvSpPr>
              <p:nvPr/>
            </p:nvSpPr>
            <p:spPr bwMode="auto">
              <a:xfrm>
                <a:off x="318" y="474"/>
                <a:ext cx="664" cy="136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600" kern="10">
                    <a:ln w="19050">
                      <a:solidFill>
                        <a:srgbClr val="FF0000"/>
                      </a:solidFill>
                      <a:round/>
                    </a:ln>
                    <a:solidFill>
                      <a:srgbClr val="FF0000"/>
                    </a:solidFill>
                    <a:effectLst>
                      <a:outerShdw dist="35921" dir="2700000" algn="ctr" rotWithShape="0">
                        <a:srgbClr val="990000"/>
                      </a:outerShdw>
                    </a:effectLst>
                    <a:latin typeface="宋体" pitchFamily="2" charset="-122"/>
                  </a:rPr>
                  <a:t>秦山核电站</a:t>
                </a:r>
              </a:p>
            </p:txBody>
          </p:sp>
        </p:grpSp>
        <p:grpSp>
          <p:nvGrpSpPr>
            <p:cNvPr id="6161" name="Group 5"/>
            <p:cNvGrpSpPr/>
            <p:nvPr/>
          </p:nvGrpSpPr>
          <p:grpSpPr>
            <a:xfrm>
              <a:off x="3128257" y="1340768"/>
              <a:ext cx="1947799" cy="1464349"/>
              <a:chExt cx="2304" cy="1920"/>
            </a:xfrm>
          </p:grpSpPr>
          <p:pic>
            <p:nvPicPr>
              <p:cNvPr id="6168" name="Picture 5" descr="内蒙古准格尔电厂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0" y="0"/>
                <a:ext cx="2304" cy="19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6169" name="WordArt 6"/>
              <p:cNvSpPr>
                <a:spLocks noChangeArrowheads="1" noChangeShapeType="1" noTextEdit="1"/>
              </p:cNvSpPr>
              <p:nvPr/>
            </p:nvSpPr>
            <p:spPr bwMode="auto">
              <a:xfrm>
                <a:off x="144" y="912"/>
                <a:ext cx="1968" cy="240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600" kern="10">
                    <a:ln w="19050">
                      <a:solidFill>
                        <a:srgbClr val="FF0000"/>
                      </a:solidFill>
                      <a:round/>
                    </a:ln>
                    <a:solidFill>
                      <a:srgbClr val="FF0000"/>
                    </a:solidFill>
                    <a:effectLst>
                      <a:outerShdw dist="35921" dir="2700000" algn="ctr" rotWithShape="0">
                        <a:srgbClr val="990000"/>
                      </a:outerShdw>
                    </a:effectLst>
                    <a:latin typeface="宋体" pitchFamily="2" charset="-122"/>
                  </a:rPr>
                  <a:t>内蒙古准格尔热电厂</a:t>
                </a:r>
              </a:p>
            </p:txBody>
          </p:sp>
        </p:grpSp>
        <p:grpSp>
          <p:nvGrpSpPr>
            <p:cNvPr id="6162" name="Group 8"/>
            <p:cNvGrpSpPr/>
            <p:nvPr/>
          </p:nvGrpSpPr>
          <p:grpSpPr>
            <a:xfrm>
              <a:off x="7085437" y="1341588"/>
              <a:ext cx="2022475" cy="1456937"/>
              <a:chExt cx="2880" cy="2160"/>
            </a:xfrm>
          </p:grpSpPr>
          <p:pic>
            <p:nvPicPr>
              <p:cNvPr id="6166" name="Picture 11" descr="达板城风力电站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0" y="0"/>
                <a:ext cx="2880" cy="216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6167" name="WordArt 12"/>
              <p:cNvSpPr>
                <a:spLocks noChangeArrowheads="1" noChangeShapeType="1" noTextEdit="1"/>
              </p:cNvSpPr>
              <p:nvPr/>
            </p:nvSpPr>
            <p:spPr bwMode="auto">
              <a:xfrm>
                <a:off x="240" y="1008"/>
                <a:ext cx="2304" cy="288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600" kern="10">
                    <a:ln w="19050">
                      <a:solidFill>
                        <a:srgbClr val="FF0000"/>
                      </a:solidFill>
                      <a:round/>
                    </a:ln>
                    <a:solidFill>
                      <a:srgbClr val="FF0000"/>
                    </a:solidFill>
                    <a:effectLst>
                      <a:outerShdw dist="35921" dir="2700000" algn="ctr" rotWithShape="0">
                        <a:srgbClr val="990000"/>
                      </a:outerShdw>
                    </a:effectLst>
                    <a:latin typeface="宋体" pitchFamily="2" charset="-122"/>
                  </a:rPr>
                  <a:t>达板城风力发电站</a:t>
                </a:r>
              </a:p>
            </p:txBody>
          </p:sp>
        </p:grpSp>
        <p:grpSp>
          <p:nvGrpSpPr>
            <p:cNvPr id="6163" name="Group 11"/>
            <p:cNvGrpSpPr/>
            <p:nvPr/>
          </p:nvGrpSpPr>
          <p:grpSpPr>
            <a:xfrm>
              <a:off x="5077444" y="1341588"/>
              <a:ext cx="2014836" cy="1456938"/>
              <a:chOff x="-259" y="0"/>
              <a:chExt cx="1331" cy="983"/>
            </a:xfrm>
          </p:grpSpPr>
          <p:graphicFrame>
            <p:nvGraphicFramePr>
              <p:cNvPr id="6164" name="Object 2"/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3713872257"/>
                  </p:ext>
                </p:extLst>
              </p:nvPr>
            </p:nvGraphicFramePr>
            <p:xfrm>
              <a:off x="-259" y="0"/>
              <a:ext cx="1331" cy="983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38" r:id="rId5" progId="PBrush">
                      <p:embed/>
                    </p:oleObj>
                  </mc:Choice>
                  <mc:Fallback>
                    <p:oleObj r:id="rId5" progId="PBrush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6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tretch>
                            <a:fillRect/>
                          </a:stretch>
                        </p:blipFill>
                        <p:spPr>
                          <a:xfrm>
                            <a:off x="-259" y="0"/>
                            <a:ext cx="1331" cy="983"/>
                          </a:xfrm>
                          <a:prstGeom prst="rect">
                            <a:avLst/>
                          </a:prstGeom>
                          <a:noFill/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6165" name="WordArt 17"/>
              <p:cNvSpPr>
                <a:spLocks noChangeArrowheads="1" noChangeShapeType="1" noTextEdit="1"/>
              </p:cNvSpPr>
              <p:nvPr/>
            </p:nvSpPr>
            <p:spPr bwMode="auto">
              <a:xfrm>
                <a:off x="41" y="579"/>
                <a:ext cx="817" cy="131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3600" kern="10">
                    <a:ln w="19050">
                      <a:solidFill>
                        <a:srgbClr val="FF0000"/>
                      </a:solidFill>
                      <a:round/>
                    </a:ln>
                    <a:solidFill>
                      <a:srgbClr val="FF0000"/>
                    </a:solidFill>
                    <a:effectLst>
                      <a:outerShdw dist="35921" dir="2700000" algn="ctr" rotWithShape="0">
                        <a:srgbClr val="990000"/>
                      </a:outerShdw>
                    </a:effectLst>
                    <a:latin typeface="宋体" pitchFamily="2" charset="-122"/>
                  </a:rPr>
                  <a:t>三峡水电站</a:t>
                </a:r>
              </a:p>
            </p:txBody>
          </p:sp>
        </p:grpSp>
      </p:grpSp>
      <p:sp>
        <p:nvSpPr>
          <p:cNvPr id="4110" name="Text Box 20"/>
          <p:cNvSpPr txBox="1">
            <a:spLocks noChangeArrowheads="1"/>
          </p:cNvSpPr>
          <p:nvPr/>
        </p:nvSpPr>
        <p:spPr bwMode="auto">
          <a:xfrm>
            <a:off x="1043608" y="2492375"/>
            <a:ext cx="7849567" cy="892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zh-CN" sz="2400" b="1">
                <a:solidFill>
                  <a:srgbClr val="0000CC"/>
                </a:solidFill>
                <a:latin typeface="隶书" panose="02010509060101010101" pitchFamily="49" charset="-122"/>
                <a:ea typeface="隶书" pitchFamily="49" charset="-122"/>
              </a:rPr>
              <a:t>  </a:t>
            </a:r>
            <a:r>
              <a:rPr lang="en-US" altLang="zh-CN" sz="2400" b="1" smtClean="0">
                <a:solidFill>
                  <a:srgbClr val="0000CC"/>
                </a:solidFill>
                <a:latin typeface="隶书" panose="02010509060101010101" pitchFamily="49" charset="-122"/>
                <a:ea typeface="隶书" pitchFamily="49" charset="-122"/>
              </a:rPr>
              <a:t>  </a:t>
            </a:r>
            <a:r>
              <a:rPr lang="zh-CN" altLang="en-US" sz="2800" b="1" smtClean="0">
                <a:solidFill>
                  <a:srgbClr val="00B050"/>
                </a:solidFill>
                <a:latin typeface="隶书" panose="02010509060101010101" pitchFamily="49" charset="-122"/>
                <a:ea typeface="隶书" pitchFamily="49" charset="-122"/>
              </a:rPr>
              <a:t>发电</a:t>
            </a:r>
            <a:r>
              <a:rPr lang="zh-CN" altLang="en-US" sz="2800" b="1">
                <a:solidFill>
                  <a:srgbClr val="00B050"/>
                </a:solidFill>
                <a:latin typeface="隶书" panose="02010509060101010101" pitchFamily="49" charset="-122"/>
                <a:ea typeface="隶书" pitchFamily="49" charset="-122"/>
              </a:rPr>
              <a:t>的地方</a:t>
            </a:r>
            <a:r>
              <a:rPr lang="zh-CN" altLang="en-US" sz="2400" b="1">
                <a:solidFill>
                  <a:srgbClr val="0000CC"/>
                </a:solidFill>
                <a:latin typeface="隶书" panose="02010509060101010101" pitchFamily="49" charset="-122"/>
                <a:ea typeface="隶书" pitchFamily="49" charset="-122"/>
              </a:rPr>
              <a:t>：为了合理的</a:t>
            </a:r>
            <a:r>
              <a:rPr lang="zh-CN" altLang="en-US" sz="2400" b="1" u="sng">
                <a:solidFill>
                  <a:srgbClr val="0000CC"/>
                </a:solidFill>
                <a:latin typeface="隶书" panose="02010509060101010101" pitchFamily="49" charset="-122"/>
                <a:ea typeface="隶书" pitchFamily="49" charset="-122"/>
              </a:rPr>
              <a:t>利用能源</a:t>
            </a:r>
            <a:r>
              <a:rPr lang="zh-CN" altLang="en-US" sz="2400" b="1">
                <a:solidFill>
                  <a:srgbClr val="0000CC"/>
                </a:solidFill>
                <a:latin typeface="隶书" panose="02010509060101010101" pitchFamily="49" charset="-122"/>
                <a:ea typeface="隶书" pitchFamily="49" charset="-122"/>
              </a:rPr>
              <a:t>和</a:t>
            </a:r>
            <a:r>
              <a:rPr lang="zh-CN" altLang="en-US" sz="2400" b="1" u="sng">
                <a:solidFill>
                  <a:srgbClr val="0000CC"/>
                </a:solidFill>
                <a:latin typeface="隶书" panose="02010509060101010101" pitchFamily="49" charset="-122"/>
                <a:ea typeface="隶书" pitchFamily="49" charset="-122"/>
              </a:rPr>
              <a:t>保护</a:t>
            </a:r>
            <a:r>
              <a:rPr lang="zh-CN" altLang="en-US" sz="2400" b="1" u="sng" smtClean="0">
                <a:solidFill>
                  <a:srgbClr val="0000CC"/>
                </a:solidFill>
                <a:latin typeface="隶书" panose="02010509060101010101" pitchFamily="49" charset="-122"/>
                <a:ea typeface="隶书" pitchFamily="49" charset="-122"/>
              </a:rPr>
              <a:t>环境</a:t>
            </a:r>
            <a:r>
              <a:rPr lang="zh-CN" altLang="en-US" sz="2400" b="1" smtClean="0">
                <a:solidFill>
                  <a:srgbClr val="0000CC"/>
                </a:solidFill>
                <a:latin typeface="隶书" panose="02010509060101010101" pitchFamily="49" charset="-122"/>
                <a:ea typeface="隶书" pitchFamily="49" charset="-122"/>
              </a:rPr>
              <a:t>，发电站</a:t>
            </a:r>
            <a:r>
              <a:rPr lang="zh-CN" altLang="en-US" sz="2400" b="1">
                <a:solidFill>
                  <a:srgbClr val="0000CC"/>
                </a:solidFill>
                <a:latin typeface="隶书" panose="02010509060101010101" pitchFamily="49" charset="-122"/>
                <a:ea typeface="隶书" pitchFamily="49" charset="-122"/>
              </a:rPr>
              <a:t>要建在靠近这些能源的地方（一般离城市较远</a:t>
            </a:r>
            <a:r>
              <a:rPr lang="zh-CN" altLang="en-US" sz="2400" b="1" smtClean="0">
                <a:solidFill>
                  <a:srgbClr val="0000CC"/>
                </a:solidFill>
                <a:latin typeface="隶书" panose="02010509060101010101" pitchFamily="49" charset="-122"/>
                <a:ea typeface="隶书" pitchFamily="49" charset="-122"/>
              </a:rPr>
              <a:t>）。</a:t>
            </a:r>
            <a:endParaRPr lang="en-US" altLang="zh-CN" sz="2400" b="1">
              <a:solidFill>
                <a:srgbClr val="0000CC"/>
              </a:solidFill>
              <a:latin typeface="隶书" panose="02010509060101010101" pitchFamily="49" charset="-122"/>
              <a:ea typeface="隶书" pitchFamily="49" charset="-122"/>
            </a:endParaRPr>
          </a:p>
        </p:txBody>
      </p:sp>
      <p:sp>
        <p:nvSpPr>
          <p:cNvPr id="4111" name="Text Box 21"/>
          <p:cNvSpPr txBox="1">
            <a:spLocks noChangeArrowheads="1"/>
          </p:cNvSpPr>
          <p:nvPr/>
        </p:nvSpPr>
        <p:spPr bwMode="auto">
          <a:xfrm>
            <a:off x="1187449" y="5300663"/>
            <a:ext cx="7777163" cy="8925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zh-CN" altLang="en-US" sz="2800" b="1" smtClean="0">
                <a:solidFill>
                  <a:srgbClr val="00B050"/>
                </a:solidFill>
                <a:latin typeface="隶书" panose="02010509060101010101" pitchFamily="49" charset="-122"/>
                <a:ea typeface="隶书" pitchFamily="49" charset="-122"/>
              </a:rPr>
              <a:t>   用电</a:t>
            </a:r>
            <a:r>
              <a:rPr lang="zh-CN" altLang="en-US" sz="2800" b="1">
                <a:solidFill>
                  <a:srgbClr val="00B050"/>
                </a:solidFill>
                <a:latin typeface="隶书" panose="02010509060101010101" pitchFamily="49" charset="-122"/>
                <a:ea typeface="隶书" pitchFamily="49" charset="-122"/>
              </a:rPr>
              <a:t>的地方</a:t>
            </a:r>
            <a:r>
              <a:rPr lang="zh-CN" altLang="en-US" sz="2400" b="1">
                <a:solidFill>
                  <a:srgbClr val="0000CC"/>
                </a:solidFill>
                <a:latin typeface="隶书" panose="02010509060101010101" pitchFamily="49" charset="-122"/>
                <a:ea typeface="隶书" pitchFamily="49" charset="-122"/>
              </a:rPr>
              <a:t>却很多，</a:t>
            </a:r>
            <a:r>
              <a:rPr lang="zh-CN" altLang="en-US" sz="2400" b="1">
                <a:solidFill>
                  <a:srgbClr val="0000FF"/>
                </a:solidFill>
                <a:latin typeface="隶书" panose="02010509060101010101" pitchFamily="49" charset="-122"/>
                <a:ea typeface="隶书" pitchFamily="49" charset="-122"/>
              </a:rPr>
              <a:t>有的地方离发电站很</a:t>
            </a:r>
            <a:r>
              <a:rPr lang="zh-CN" altLang="en-US" sz="2400" b="1" smtClean="0">
                <a:solidFill>
                  <a:srgbClr val="0000FF"/>
                </a:solidFill>
                <a:latin typeface="隶书" panose="02010509060101010101" pitchFamily="49" charset="-122"/>
                <a:ea typeface="隶书" pitchFamily="49" charset="-122"/>
              </a:rPr>
              <a:t>远，因此</a:t>
            </a:r>
            <a:r>
              <a:rPr lang="zh-CN" altLang="en-US" sz="2400" b="1">
                <a:solidFill>
                  <a:srgbClr val="0000FF"/>
                </a:solidFill>
                <a:latin typeface="隶书" panose="02010509060101010101" pitchFamily="49" charset="-122"/>
                <a:ea typeface="隶书" pitchFamily="49" charset="-122"/>
              </a:rPr>
              <a:t>需要把电能输送到</a:t>
            </a:r>
            <a:r>
              <a:rPr lang="zh-CN" altLang="en-US" sz="2400" b="1" smtClean="0">
                <a:solidFill>
                  <a:srgbClr val="0000FF"/>
                </a:solidFill>
                <a:latin typeface="隶书" panose="02010509060101010101" pitchFamily="49" charset="-122"/>
                <a:ea typeface="隶书" pitchFamily="49" charset="-122"/>
              </a:rPr>
              <a:t>远方，</a:t>
            </a:r>
            <a:r>
              <a:rPr lang="zh-CN" altLang="en-US" sz="2400" b="1" smtClean="0">
                <a:solidFill>
                  <a:srgbClr val="0000CC"/>
                </a:solidFill>
                <a:latin typeface="隶书" panose="02010509060101010101" pitchFamily="49" charset="-122"/>
                <a:ea typeface="隶书" pitchFamily="49" charset="-122"/>
              </a:rPr>
              <a:t>这</a:t>
            </a:r>
            <a:r>
              <a:rPr lang="zh-CN" altLang="en-US" sz="2400" b="1">
                <a:solidFill>
                  <a:srgbClr val="0000CC"/>
                </a:solidFill>
                <a:latin typeface="隶书" panose="02010509060101010101" pitchFamily="49" charset="-122"/>
                <a:ea typeface="隶书" pitchFamily="49" charset="-122"/>
              </a:rPr>
              <a:t>就涉及电能的输送</a:t>
            </a:r>
            <a:r>
              <a:rPr lang="zh-CN" altLang="en-US" sz="2400" b="1" smtClean="0">
                <a:solidFill>
                  <a:srgbClr val="0000CC"/>
                </a:solidFill>
                <a:latin typeface="隶书" panose="02010509060101010101" pitchFamily="49" charset="-122"/>
                <a:ea typeface="隶书" pitchFamily="49" charset="-122"/>
              </a:rPr>
              <a:t>问题。</a:t>
            </a:r>
            <a:endParaRPr lang="en-US" altLang="zh-CN" sz="2400" b="1">
              <a:solidFill>
                <a:srgbClr val="0000CC"/>
              </a:solidFill>
              <a:latin typeface="隶书" panose="02010509060101010101" pitchFamily="49" charset="-122"/>
              <a:ea typeface="隶书" pitchFamily="49" charset="-122"/>
            </a:endParaRPr>
          </a:p>
        </p:txBody>
      </p:sp>
      <p:grpSp>
        <p:nvGrpSpPr>
          <p:cNvPr id="4112" name="Group 16"/>
          <p:cNvGrpSpPr/>
          <p:nvPr/>
        </p:nvGrpSpPr>
        <p:grpSpPr>
          <a:xfrm>
            <a:off x="971550" y="3789363"/>
            <a:ext cx="7993063" cy="1439862"/>
            <a:chExt cx="5405" cy="1001"/>
          </a:xfrm>
        </p:grpSpPr>
        <p:pic>
          <p:nvPicPr>
            <p:cNvPr id="6154" name="Picture 25" descr="拉斯维加斯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74" t="8206" r="3654" b="8208"/>
            <a:stretch>
              <a:fillRect/>
            </a:stretch>
          </p:blipFill>
          <p:spPr bwMode="auto">
            <a:xfrm>
              <a:off x="0" y="0"/>
              <a:ext cx="1315" cy="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155" name="Picture 26" descr="匹茨堡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388" t="8014" r="2388" b="9134"/>
            <a:stretch>
              <a:fillRect/>
            </a:stretch>
          </p:blipFill>
          <p:spPr bwMode="auto">
            <a:xfrm>
              <a:off x="1361" y="0"/>
              <a:ext cx="1316" cy="99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156" name="Picture 27" descr="尼加拉瀑布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08" t="5362" r="4762" b="6638"/>
            <a:stretch>
              <a:fillRect/>
            </a:stretch>
          </p:blipFill>
          <p:spPr bwMode="auto">
            <a:xfrm>
              <a:off x="2722" y="0"/>
              <a:ext cx="1326" cy="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6157" name="Group 20"/>
            <p:cNvGrpSpPr/>
            <p:nvPr/>
          </p:nvGrpSpPr>
          <p:grpSpPr>
            <a:xfrm>
              <a:off x="4083" y="0"/>
              <a:ext cx="1322" cy="1001"/>
              <a:chExt cx="3419" cy="2448"/>
            </a:xfrm>
          </p:grpSpPr>
          <p:pic>
            <p:nvPicPr>
              <p:cNvPr id="6158" name="Picture 29" descr="上海东方明珠电视塔"/>
              <p:cNvPicPr>
                <a:picLocks noChangeAspect="1" noChangeArrowheads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0" y="0"/>
                <a:ext cx="3419" cy="2448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6159" name="WordArt 30"/>
              <p:cNvSpPr>
                <a:spLocks noChangeArrowheads="1" noChangeShapeType="1" noTextEdit="1"/>
              </p:cNvSpPr>
              <p:nvPr/>
            </p:nvSpPr>
            <p:spPr bwMode="auto">
              <a:xfrm>
                <a:off x="1104" y="1056"/>
                <a:ext cx="1152" cy="402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4800" kern="10">
                    <a:ln w="19050">
                      <a:solidFill>
                        <a:srgbClr val="99CCFF"/>
                      </a:solidFill>
                      <a:round/>
                    </a:ln>
                    <a:solidFill>
                      <a:srgbClr val="0066CC"/>
                    </a:solidFill>
                    <a:effectLst>
                      <a:outerShdw dist="35921" dir="2700000" algn="ctr" rotWithShape="0">
                        <a:srgbClr val="990000"/>
                      </a:outerShdw>
                    </a:effectLst>
                    <a:latin typeface="华文行楷" panose="02010800040101010101" pitchFamily="2" charset="-122"/>
                    <a:ea typeface="华文行楷" panose="02010800040101010101" pitchFamily="2" charset="-122"/>
                  </a:rPr>
                  <a:t>城市</a:t>
                </a:r>
              </a:p>
            </p:txBody>
          </p:sp>
        </p:grpSp>
      </p:grpSp>
      <p:sp>
        <p:nvSpPr>
          <p:cNvPr id="2" name="左弧形箭头 1"/>
          <p:cNvSpPr>
            <a:spLocks noChangeArrowheads="1"/>
          </p:cNvSpPr>
          <p:nvPr/>
        </p:nvSpPr>
        <p:spPr bwMode="auto">
          <a:xfrm>
            <a:off x="107950" y="1628775"/>
            <a:ext cx="792163" cy="3084513"/>
          </a:xfrm>
          <a:prstGeom prst="curvedRightArrow">
            <a:avLst>
              <a:gd name="adj1" fmla="val 24985"/>
              <a:gd name="adj2" fmla="val 50006"/>
              <a:gd name="adj3" fmla="val 25000"/>
            </a:avLst>
          </a:prstGeom>
          <a:solidFill>
            <a:schemeClr val="accent1"/>
          </a:solidFill>
          <a:ln w="9525" algn="ctr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 sz="1800">
              <a:latin typeface="Arial" pitchFamily="34" charset="0"/>
            </a:endParaRPr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179388" y="2349500"/>
            <a:ext cx="438150" cy="156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b="1">
                <a:latin typeface="Arial" pitchFamily="34" charset="0"/>
              </a:rPr>
              <a:t>远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</a:rPr>
              <a:t>距离</a:t>
            </a:r>
          </a:p>
        </p:txBody>
      </p:sp>
    </p:spTree>
    <p:extLst>
      <p:ext uri="{BB962C8B-B14F-4D97-AF65-F5344CB8AC3E}">
        <p14:creationId xmlns:p14="http://schemas.microsoft.com/office/powerpoint/2010/main" val="35841245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dur="8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1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1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mph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27" presetClass="entr" presetSubtype="0" dur="8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6" dur="80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7" dur="80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80"/>
                                        <p:tgtEl>
                                          <p:spTgt spid="41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  <p:cond evt="onBegin" delay="0">
                          <p:tn val="38"/>
                        </p:cond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10" grpId="0"/>
      <p:bldP spid="4111" grpId="1"/>
      <p:bldP spid="2" grpId="2"/>
      <p:bldP spid="3" grpId="3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107950" y="3860800"/>
            <a:ext cx="2665413" cy="936625"/>
          </a:xfrm>
          <a:prstGeom prst="rect">
            <a:avLst/>
          </a:prstGeom>
          <a:solidFill>
            <a:srgbClr val="FFFFFF">
              <a:alpha val="50195"/>
            </a:srgbClr>
          </a:solidFill>
          <a:ln w="76200">
            <a:solidFill>
              <a:srgbClr val="00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4800" b="1">
                <a:solidFill>
                  <a:srgbClr val="FF0000"/>
                </a:solidFill>
                <a:latin typeface="Times New Roman" pitchFamily="18" charset="0"/>
                <a:ea typeface="黑体" pitchFamily="2" charset="-122"/>
              </a:rPr>
              <a:t>电站站址</a:t>
            </a:r>
          </a:p>
        </p:txBody>
      </p:sp>
      <p:sp>
        <p:nvSpPr>
          <p:cNvPr id="6147" name="Rectangle 3"/>
          <p:cNvSpPr>
            <a:spLocks noChangeArrowheads="1"/>
          </p:cNvSpPr>
          <p:nvPr/>
        </p:nvSpPr>
        <p:spPr bwMode="auto">
          <a:xfrm>
            <a:off x="5867400" y="3851275"/>
            <a:ext cx="3203575" cy="946150"/>
          </a:xfrm>
          <a:prstGeom prst="rect">
            <a:avLst/>
          </a:prstGeom>
          <a:solidFill>
            <a:srgbClr val="FFFFFF">
              <a:alpha val="50195"/>
            </a:srgbClr>
          </a:solidFill>
          <a:ln w="76200">
            <a:solidFill>
              <a:srgbClr val="0000FF"/>
            </a:solidFill>
            <a:miter lim="800000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400" b="1">
                <a:latin typeface="Times New Roman" pitchFamily="18" charset="0"/>
              </a:rPr>
              <a:t>   </a:t>
            </a:r>
            <a:r>
              <a:rPr lang="zh-CN" altLang="en-US" sz="4800" b="1">
                <a:solidFill>
                  <a:srgbClr val="FF0000"/>
                </a:solidFill>
                <a:latin typeface="Times New Roman" pitchFamily="18" charset="0"/>
                <a:ea typeface="黑体" pitchFamily="2" charset="-122"/>
              </a:rPr>
              <a:t>用户</a:t>
            </a:r>
            <a:r>
              <a:rPr lang="en-US" altLang="zh-CN" sz="4800" b="1">
                <a:solidFill>
                  <a:srgbClr val="FF0000"/>
                </a:solidFill>
                <a:latin typeface="Times New Roman" pitchFamily="18" charset="0"/>
                <a:ea typeface="黑体" pitchFamily="2" charset="-122"/>
              </a:rPr>
              <a:t>(</a:t>
            </a:r>
            <a:r>
              <a:rPr lang="zh-CN" altLang="en-US" sz="4800" b="1">
                <a:solidFill>
                  <a:srgbClr val="FF0000"/>
                </a:solidFill>
                <a:latin typeface="Times New Roman" pitchFamily="18" charset="0"/>
                <a:ea typeface="黑体" pitchFamily="2" charset="-122"/>
              </a:rPr>
              <a:t>负载</a:t>
            </a:r>
            <a:r>
              <a:rPr lang="en-US" altLang="zh-CN" sz="4800" b="1">
                <a:solidFill>
                  <a:srgbClr val="FF0000"/>
                </a:solidFill>
                <a:latin typeface="Times New Roman" pitchFamily="18" charset="0"/>
                <a:ea typeface="黑体" pitchFamily="2" charset="-122"/>
              </a:rPr>
              <a:t>)</a:t>
            </a:r>
          </a:p>
        </p:txBody>
      </p:sp>
      <p:grpSp>
        <p:nvGrpSpPr>
          <p:cNvPr id="6148" name="Group 4"/>
          <p:cNvGrpSpPr/>
          <p:nvPr/>
        </p:nvGrpSpPr>
        <p:grpSpPr>
          <a:xfrm>
            <a:off x="2843213" y="3897313"/>
            <a:ext cx="3025775" cy="900112"/>
            <a:chExt cx="1906" cy="567"/>
          </a:xfrm>
        </p:grpSpPr>
        <p:sp>
          <p:nvSpPr>
            <p:cNvPr id="7177" name="Line 5"/>
            <p:cNvSpPr>
              <a:spLocks noChangeShapeType="1"/>
            </p:cNvSpPr>
            <p:nvPr/>
          </p:nvSpPr>
          <p:spPr bwMode="auto">
            <a:xfrm>
              <a:off x="0" y="295"/>
              <a:ext cx="227" cy="0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78" name="Line 6"/>
            <p:cNvSpPr>
              <a:spLocks noChangeShapeType="1"/>
            </p:cNvSpPr>
            <p:nvPr/>
          </p:nvSpPr>
          <p:spPr bwMode="auto">
            <a:xfrm>
              <a:off x="1679" y="295"/>
              <a:ext cx="227" cy="0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179" name="Text Box 7"/>
            <p:cNvSpPr txBox="1">
              <a:spLocks noChangeArrowheads="1"/>
            </p:cNvSpPr>
            <p:nvPr/>
          </p:nvSpPr>
          <p:spPr bwMode="auto">
            <a:xfrm>
              <a:off x="273" y="0"/>
              <a:ext cx="1360" cy="567"/>
            </a:xfrm>
            <a:prstGeom prst="rect">
              <a:avLst/>
            </a:prstGeom>
            <a:noFill/>
            <a:ln w="76200">
              <a:solidFill>
                <a:srgbClr val="0000FF"/>
              </a:solidFill>
              <a:miter lim="800000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 typeface="Arial" pitchFamily="34" charset="0"/>
                <a:buNone/>
              </a:pPr>
              <a:r>
                <a:rPr lang="zh-CN" altLang="en-US" sz="4800" b="1">
                  <a:solidFill>
                    <a:srgbClr val="FF0000"/>
                  </a:solidFill>
                  <a:latin typeface="Times New Roman" pitchFamily="18" charset="0"/>
                  <a:ea typeface="黑体" pitchFamily="2" charset="-122"/>
                </a:rPr>
                <a:t>远距离</a:t>
              </a:r>
            </a:p>
          </p:txBody>
        </p:sp>
      </p:grpSp>
      <p:sp>
        <p:nvSpPr>
          <p:cNvPr id="7173" name="Text Box 8"/>
          <p:cNvSpPr txBox="1">
            <a:spLocks noChangeArrowheads="1"/>
          </p:cNvSpPr>
          <p:nvPr/>
        </p:nvSpPr>
        <p:spPr bwMode="auto">
          <a:xfrm>
            <a:off x="323850" y="1557338"/>
            <a:ext cx="2736850" cy="155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4800" b="1">
                <a:latin typeface="Times New Roman" pitchFamily="18" charset="0"/>
                <a:ea typeface="黑体" pitchFamily="2" charset="-122"/>
              </a:rPr>
              <a:t>能源丰富有利开发</a:t>
            </a:r>
          </a:p>
        </p:txBody>
      </p:sp>
      <p:sp>
        <p:nvSpPr>
          <p:cNvPr id="7174" name="Text Box 9"/>
          <p:cNvSpPr txBox="1">
            <a:spLocks noChangeArrowheads="1"/>
          </p:cNvSpPr>
          <p:nvPr/>
        </p:nvSpPr>
        <p:spPr bwMode="auto">
          <a:xfrm>
            <a:off x="6080125" y="1557338"/>
            <a:ext cx="2813050" cy="155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4800" b="1">
                <a:latin typeface="Times New Roman" pitchFamily="18" charset="0"/>
                <a:ea typeface="黑体" pitchFamily="2" charset="-122"/>
              </a:rPr>
              <a:t>能源缺乏用电量大</a:t>
            </a:r>
          </a:p>
        </p:txBody>
      </p:sp>
    </p:spTree>
    <p:extLst>
      <p:ext uri="{BB962C8B-B14F-4D97-AF65-F5344CB8AC3E}">
        <p14:creationId xmlns:p14="http://schemas.microsoft.com/office/powerpoint/2010/main" val="22012146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1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70" decel="100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4" dur="770" decel="100000"/>
                                        <p:tgtEl>
                                          <p:spTgt spid="614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6" dur="77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" dur="77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Text Box 8"/>
          <p:cNvSpPr txBox="1">
            <a:spLocks noChangeArrowheads="1"/>
          </p:cNvSpPr>
          <p:nvPr/>
        </p:nvSpPr>
        <p:spPr bwMode="auto">
          <a:xfrm>
            <a:off x="500063" y="1765300"/>
            <a:ext cx="4321175" cy="58420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FF99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b="1">
                <a:solidFill>
                  <a:srgbClr val="FF0000"/>
                </a:solidFill>
                <a:latin typeface="隶书" panose="02010509060101010101" pitchFamily="49" charset="-122"/>
                <a:ea typeface="隶书" pitchFamily="49" charset="-122"/>
              </a:rPr>
              <a:t>输送电能的</a:t>
            </a:r>
            <a:r>
              <a:rPr lang="zh-CN" altLang="en-US" b="1" u="sng">
                <a:solidFill>
                  <a:srgbClr val="FF0000"/>
                </a:solidFill>
                <a:latin typeface="隶书" panose="02010509060101010101" pitchFamily="49" charset="-122"/>
                <a:ea typeface="隶书" pitchFamily="49" charset="-122"/>
              </a:rPr>
              <a:t>基本要求</a:t>
            </a:r>
            <a:r>
              <a:rPr lang="zh-CN" altLang="en-US" b="1">
                <a:solidFill>
                  <a:srgbClr val="FF0000"/>
                </a:solidFill>
                <a:latin typeface="隶书" panose="02010509060101010101" pitchFamily="49" charset="-122"/>
                <a:ea typeface="隶书" pitchFamily="49" charset="-122"/>
              </a:rPr>
              <a:t>：</a:t>
            </a:r>
          </a:p>
        </p:txBody>
      </p:sp>
      <p:sp>
        <p:nvSpPr>
          <p:cNvPr id="6147" name="Text Box 9"/>
          <p:cNvSpPr txBox="1">
            <a:spLocks noChangeArrowheads="1"/>
          </p:cNvSpPr>
          <p:nvPr/>
        </p:nvSpPr>
        <p:spPr bwMode="auto">
          <a:xfrm>
            <a:off x="0" y="3278188"/>
            <a:ext cx="88931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隶书" pitchFamily="49" charset="-122"/>
              </a:rPr>
              <a:t>可靠：</a:t>
            </a:r>
            <a:r>
              <a:rPr lang="zh-CN" altLang="en-US" sz="2800" b="1">
                <a:solidFill>
                  <a:srgbClr val="0000CC"/>
                </a:solidFill>
                <a:latin typeface="Arial" pitchFamily="34" charset="0"/>
                <a:ea typeface="隶书" pitchFamily="49" charset="-122"/>
              </a:rPr>
              <a:t>是指保证</a:t>
            </a:r>
            <a:r>
              <a:rPr lang="zh-CN" altLang="en-US" sz="2800" b="1">
                <a:solidFill>
                  <a:srgbClr val="00B050"/>
                </a:solidFill>
                <a:latin typeface="Arial" pitchFamily="34" charset="0"/>
                <a:ea typeface="隶书" pitchFamily="49" charset="-122"/>
              </a:rPr>
              <a:t>供电线路可靠</a:t>
            </a:r>
            <a:r>
              <a:rPr lang="zh-CN" altLang="en-US" sz="2800" b="1">
                <a:solidFill>
                  <a:srgbClr val="0000CC"/>
                </a:solidFill>
                <a:latin typeface="Arial" pitchFamily="34" charset="0"/>
                <a:ea typeface="隶书" pitchFamily="49" charset="-122"/>
              </a:rPr>
              <a:t>地工作，少有故障和</a:t>
            </a:r>
            <a:r>
              <a:rPr lang="zh-CN" altLang="en-US" sz="2800" b="1">
                <a:solidFill>
                  <a:srgbClr val="00B050"/>
                </a:solidFill>
                <a:latin typeface="Arial" pitchFamily="34" charset="0"/>
                <a:ea typeface="隶书" pitchFamily="49" charset="-122"/>
              </a:rPr>
              <a:t>停电</a:t>
            </a:r>
            <a:r>
              <a:rPr lang="zh-CN" altLang="en-US" sz="2800" b="1">
                <a:solidFill>
                  <a:srgbClr val="0000CC"/>
                </a:solidFill>
                <a:latin typeface="Arial" pitchFamily="34" charset="0"/>
                <a:ea typeface="隶书" pitchFamily="49" charset="-122"/>
              </a:rPr>
              <a:t>。</a:t>
            </a:r>
          </a:p>
        </p:txBody>
      </p:sp>
      <p:sp>
        <p:nvSpPr>
          <p:cNvPr id="6148" name="Text Box 12"/>
          <p:cNvSpPr txBox="1">
            <a:spLocks noChangeArrowheads="1"/>
          </p:cNvSpPr>
          <p:nvPr/>
        </p:nvSpPr>
        <p:spPr bwMode="auto">
          <a:xfrm>
            <a:off x="0" y="4194175"/>
            <a:ext cx="7808913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隶书" pitchFamily="49" charset="-122"/>
              </a:rPr>
              <a:t>保质：</a:t>
            </a:r>
            <a:r>
              <a:rPr lang="zh-CN" altLang="en-US" sz="2800" b="1">
                <a:solidFill>
                  <a:srgbClr val="0000CC"/>
                </a:solidFill>
                <a:latin typeface="Arial" pitchFamily="34" charset="0"/>
                <a:ea typeface="隶书" pitchFamily="49" charset="-122"/>
              </a:rPr>
              <a:t>就是</a:t>
            </a:r>
            <a:r>
              <a:rPr lang="zh-CN" altLang="en-US" sz="2800" b="1">
                <a:solidFill>
                  <a:srgbClr val="00B050"/>
                </a:solidFill>
                <a:latin typeface="Arial" pitchFamily="34" charset="0"/>
                <a:ea typeface="隶书" pitchFamily="49" charset="-122"/>
              </a:rPr>
              <a:t>保证</a:t>
            </a:r>
            <a:r>
              <a:rPr lang="zh-CN" altLang="en-US" sz="2800" b="1">
                <a:solidFill>
                  <a:srgbClr val="0000CC"/>
                </a:solidFill>
                <a:latin typeface="Arial" pitchFamily="34" charset="0"/>
                <a:ea typeface="隶书" pitchFamily="49" charset="-122"/>
              </a:rPr>
              <a:t>电能的</a:t>
            </a:r>
            <a:r>
              <a:rPr lang="zh-CN" altLang="en-US" sz="2800" b="1">
                <a:solidFill>
                  <a:srgbClr val="00B050"/>
                </a:solidFill>
                <a:latin typeface="Arial" pitchFamily="34" charset="0"/>
                <a:ea typeface="隶书" pitchFamily="49" charset="-122"/>
              </a:rPr>
              <a:t>质量</a:t>
            </a:r>
            <a:r>
              <a:rPr lang="zh-CN" altLang="en-US" sz="2800" b="1">
                <a:solidFill>
                  <a:srgbClr val="0000CC"/>
                </a:solidFill>
                <a:latin typeface="Arial" pitchFamily="34" charset="0"/>
                <a:ea typeface="隶书" pitchFamily="49" charset="-122"/>
              </a:rPr>
              <a:t>，即</a:t>
            </a:r>
            <a:r>
              <a:rPr lang="zh-CN" altLang="en-US" sz="2800" b="1">
                <a:solidFill>
                  <a:srgbClr val="00B050"/>
                </a:solidFill>
                <a:latin typeface="Arial" pitchFamily="34" charset="0"/>
                <a:ea typeface="隶书" pitchFamily="49" charset="-122"/>
              </a:rPr>
              <a:t>电压和频率稳定</a:t>
            </a:r>
            <a:r>
              <a:rPr lang="zh-CN" altLang="en-US" sz="2800" b="1">
                <a:solidFill>
                  <a:srgbClr val="0000CC"/>
                </a:solidFill>
                <a:latin typeface="Arial" pitchFamily="34" charset="0"/>
                <a:ea typeface="隶书" pitchFamily="49" charset="-122"/>
              </a:rPr>
              <a:t>。</a:t>
            </a:r>
          </a:p>
        </p:txBody>
      </p:sp>
      <p:sp>
        <p:nvSpPr>
          <p:cNvPr id="6149" name="Text Box 13"/>
          <p:cNvSpPr txBox="1">
            <a:spLocks noChangeArrowheads="1"/>
          </p:cNvSpPr>
          <p:nvPr/>
        </p:nvSpPr>
        <p:spPr bwMode="auto">
          <a:xfrm>
            <a:off x="0" y="5080000"/>
            <a:ext cx="8893175" cy="1212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zh-CN" altLang="en-US" sz="2800" b="1">
                <a:solidFill>
                  <a:srgbClr val="FF0000"/>
                </a:solidFill>
                <a:latin typeface="Arial" pitchFamily="34" charset="0"/>
                <a:ea typeface="隶书" pitchFamily="49" charset="-122"/>
              </a:rPr>
              <a:t>经济：</a:t>
            </a:r>
            <a:r>
              <a:rPr lang="zh-CN" altLang="en-US" sz="2800" b="1">
                <a:solidFill>
                  <a:srgbClr val="0000CC"/>
                </a:solidFill>
                <a:latin typeface="Arial" pitchFamily="34" charset="0"/>
                <a:ea typeface="隶书" pitchFamily="49" charset="-122"/>
              </a:rPr>
              <a:t>是指输电线路建造，运行的</a:t>
            </a:r>
            <a:r>
              <a:rPr lang="zh-CN" altLang="en-US" sz="2800" b="1">
                <a:solidFill>
                  <a:srgbClr val="00B050"/>
                </a:solidFill>
                <a:latin typeface="Arial" pitchFamily="34" charset="0"/>
                <a:ea typeface="隶书" pitchFamily="49" charset="-122"/>
              </a:rPr>
              <a:t>费用低</a:t>
            </a:r>
            <a:r>
              <a:rPr lang="zh-CN" altLang="en-US" sz="2800" b="1">
                <a:solidFill>
                  <a:srgbClr val="0000CC"/>
                </a:solidFill>
                <a:latin typeface="Arial" pitchFamily="34" charset="0"/>
                <a:ea typeface="隶书" pitchFamily="49" charset="-122"/>
              </a:rPr>
              <a:t>，损耗小，    电价要低。</a:t>
            </a:r>
          </a:p>
        </p:txBody>
      </p:sp>
      <p:sp>
        <p:nvSpPr>
          <p:cNvPr id="5127" name="Rectangle 16"/>
          <p:cNvSpPr>
            <a:spLocks noChangeArrowheads="1"/>
          </p:cNvSpPr>
          <p:nvPr/>
        </p:nvSpPr>
        <p:spPr bwMode="auto">
          <a:xfrm>
            <a:off x="0" y="765175"/>
            <a:ext cx="4821238" cy="7080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 b="1">
                <a:solidFill>
                  <a:srgbClr val="FF3300"/>
                </a:solidFill>
                <a:latin typeface="隶书" panose="02010509060101010101" pitchFamily="49" charset="-122"/>
                <a:ea typeface="隶书" pitchFamily="49" charset="-122"/>
              </a:rPr>
              <a:t>一、电能的输送</a:t>
            </a:r>
          </a:p>
        </p:txBody>
      </p:sp>
      <p:sp>
        <p:nvSpPr>
          <p:cNvPr id="2" name="左大括号 1"/>
          <p:cNvSpPr/>
          <p:nvPr/>
        </p:nvSpPr>
        <p:spPr bwMode="auto">
          <a:xfrm>
            <a:off x="4643438" y="1341438"/>
            <a:ext cx="504825" cy="1582737"/>
          </a:xfrm>
          <a:prstGeom prst="leftBrace">
            <a:avLst>
              <a:gd name="adj1" fmla="val 8317"/>
              <a:gd name="adj2" fmla="val 50000"/>
            </a:avLst>
          </a:prstGeom>
          <a:noFill/>
          <a:ln w="28575" algn="ctr">
            <a:solidFill>
              <a:srgbClr val="C0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endParaRPr lang="zh-CN" altLang="en-US" sz="1800">
              <a:latin typeface="Arial" pitchFamily="34" charset="0"/>
            </a:endParaRPr>
          </a:p>
        </p:txBody>
      </p:sp>
      <p:sp>
        <p:nvSpPr>
          <p:cNvPr id="3" name="矩形 2"/>
          <p:cNvSpPr>
            <a:spLocks noChangeArrowheads="1"/>
          </p:cNvSpPr>
          <p:nvPr/>
        </p:nvSpPr>
        <p:spPr bwMode="auto">
          <a:xfrm>
            <a:off x="5364163" y="1052513"/>
            <a:ext cx="1079500" cy="585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b="1">
                <a:solidFill>
                  <a:srgbClr val="0000CC"/>
                </a:solidFill>
                <a:latin typeface="隶书" panose="02010509060101010101" pitchFamily="49" charset="-122"/>
                <a:ea typeface="隶书" pitchFamily="49" charset="-122"/>
              </a:rPr>
              <a:t>可靠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4" name="矩形 3"/>
          <p:cNvSpPr>
            <a:spLocks noChangeArrowheads="1"/>
          </p:cNvSpPr>
          <p:nvPr/>
        </p:nvSpPr>
        <p:spPr bwMode="auto">
          <a:xfrm>
            <a:off x="5364163" y="1836738"/>
            <a:ext cx="107950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b="1">
                <a:solidFill>
                  <a:srgbClr val="0000CC"/>
                </a:solidFill>
                <a:latin typeface="隶书" panose="02010509060101010101" pitchFamily="49" charset="-122"/>
                <a:ea typeface="隶书" pitchFamily="49" charset="-122"/>
              </a:rPr>
              <a:t>保质</a:t>
            </a:r>
            <a:endParaRPr lang="zh-CN" altLang="en-US">
              <a:latin typeface="Arial" pitchFamily="34" charset="0"/>
            </a:endParaRPr>
          </a:p>
        </p:txBody>
      </p:sp>
      <p:sp>
        <p:nvSpPr>
          <p:cNvPr id="5" name="矩形 4"/>
          <p:cNvSpPr>
            <a:spLocks noChangeArrowheads="1"/>
          </p:cNvSpPr>
          <p:nvPr/>
        </p:nvSpPr>
        <p:spPr bwMode="auto">
          <a:xfrm>
            <a:off x="5364163" y="2555875"/>
            <a:ext cx="10795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b="1">
                <a:solidFill>
                  <a:srgbClr val="0000CC"/>
                </a:solidFill>
                <a:latin typeface="隶书" panose="02010509060101010101" pitchFamily="49" charset="-122"/>
                <a:ea typeface="隶书" pitchFamily="49" charset="-122"/>
              </a:rPr>
              <a:t>经济</a:t>
            </a:r>
            <a:endParaRPr lang="zh-CN" altLang="en-US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6229696"/>
      </p:ext>
    </p:extLst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dur="20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  <p:bldP spid="6147" grpId="1"/>
      <p:bldP spid="6148" grpId="2"/>
      <p:bldP spid="6149" grpId="3"/>
      <p:bldP spid="5127" grpId="4"/>
      <p:bldP spid="2" grpId="5"/>
      <p:bldP spid="3" grpId="6"/>
      <p:bldP spid="4" grpId="7"/>
      <p:bldP spid="5" grpId="8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Line 2"/>
          <p:cNvSpPr>
            <a:spLocks noChangeShapeType="1"/>
          </p:cNvSpPr>
          <p:nvPr/>
        </p:nvSpPr>
        <p:spPr bwMode="auto">
          <a:xfrm>
            <a:off x="642938" y="7958138"/>
            <a:ext cx="7775575" cy="0"/>
          </a:xfrm>
          <a:prstGeom prst="line">
            <a:avLst/>
          </a:prstGeom>
          <a:noFill/>
          <a:ln w="9525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147" name="Rectangle 20"/>
          <p:cNvSpPr>
            <a:spLocks noChangeArrowheads="1"/>
          </p:cNvSpPr>
          <p:nvPr/>
        </p:nvSpPr>
        <p:spPr bwMode="auto">
          <a:xfrm>
            <a:off x="690563" y="900113"/>
            <a:ext cx="76263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marL="0" indent="26670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zh-CN" altLang="en-US" b="1">
                <a:solidFill>
                  <a:srgbClr val="0000FF"/>
                </a:solidFill>
                <a:latin typeface="华文楷体" pitchFamily="2" charset="-122"/>
                <a:ea typeface="华文楷体" pitchFamily="2" charset="-122"/>
              </a:rPr>
              <a:t>远距离大功率输送电面临的问题是什么？</a:t>
            </a:r>
          </a:p>
        </p:txBody>
      </p:sp>
      <p:sp>
        <p:nvSpPr>
          <p:cNvPr id="7172" name="Rectangle 21"/>
          <p:cNvSpPr>
            <a:spLocks noChangeArrowheads="1"/>
          </p:cNvSpPr>
          <p:nvPr/>
        </p:nvSpPr>
        <p:spPr bwMode="auto">
          <a:xfrm>
            <a:off x="34925" y="1774825"/>
            <a:ext cx="8204200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zh-CN" b="1">
                <a:latin typeface="华文楷体" pitchFamily="2" charset="-122"/>
                <a:ea typeface="华文楷体" pitchFamily="2" charset="-122"/>
              </a:rPr>
              <a:t>        </a:t>
            </a: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电流流过</a:t>
            </a:r>
            <a:r>
              <a:rPr lang="zh-CN" altLang="en-US" b="1" u="sng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输电导线</a:t>
            </a: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时，由于</a:t>
            </a:r>
            <a:r>
              <a:rPr lang="zh-CN" altLang="en-US" b="1" u="sng">
                <a:latin typeface="华文楷体" pitchFamily="2" charset="-122"/>
                <a:ea typeface="华文楷体" pitchFamily="2" charset="-122"/>
              </a:rPr>
              <a:t>电流的热效应</a:t>
            </a: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，必然有一部分</a:t>
            </a:r>
            <a:r>
              <a:rPr lang="zh-CN" altLang="en-US" b="1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电能转化成热能</a:t>
            </a:r>
            <a:r>
              <a:rPr lang="zh-CN" altLang="en-US" b="1">
                <a:latin typeface="华文楷体" pitchFamily="2" charset="-122"/>
                <a:ea typeface="华文楷体" pitchFamily="2" charset="-122"/>
              </a:rPr>
              <a:t>而损失掉。</a:t>
            </a:r>
          </a:p>
        </p:txBody>
      </p:sp>
      <p:sp>
        <p:nvSpPr>
          <p:cNvPr id="7175" name="AutoShape 26"/>
          <p:cNvSpPr>
            <a:spLocks noChangeArrowheads="1"/>
          </p:cNvSpPr>
          <p:nvPr/>
        </p:nvSpPr>
        <p:spPr bwMode="auto">
          <a:xfrm>
            <a:off x="7267575" y="2678113"/>
            <a:ext cx="1841500" cy="1692275"/>
          </a:xfrm>
          <a:prstGeom prst="wedgeEllipseCallout">
            <a:avLst>
              <a:gd name="adj1" fmla="val -131546"/>
              <a:gd name="adj2" fmla="val -42852"/>
            </a:avLst>
          </a:prstGeom>
          <a:noFill/>
          <a:ln w="19050">
            <a:solidFill>
              <a:srgbClr val="00B05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just" eaLnBrk="1" hangingPunct="1"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rgbClr val="FF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 </a:t>
            </a:r>
            <a:r>
              <a:rPr lang="zh-CN" altLang="en-US" sz="2000" b="1">
                <a:solidFill>
                  <a:srgbClr val="FF0000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怎样计算输电线路损失的功率？</a:t>
            </a:r>
          </a:p>
        </p:txBody>
      </p:sp>
      <p:sp>
        <p:nvSpPr>
          <p:cNvPr id="7174" name="Rectangle 5"/>
          <p:cNvSpPr>
            <a:spLocks noChangeArrowheads="1"/>
          </p:cNvSpPr>
          <p:nvPr/>
        </p:nvSpPr>
        <p:spPr bwMode="auto">
          <a:xfrm>
            <a:off x="1835150" y="5445125"/>
            <a:ext cx="4824413" cy="7080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 b="1">
                <a:solidFill>
                  <a:srgbClr val="FF3300"/>
                </a:solidFill>
                <a:latin typeface="隶书" panose="02010509060101010101" pitchFamily="49" charset="-122"/>
                <a:ea typeface="隶书" pitchFamily="49" charset="-122"/>
              </a:rPr>
              <a:t>如何降低输电损耗？</a:t>
            </a:r>
          </a:p>
        </p:txBody>
      </p:sp>
      <p:grpSp>
        <p:nvGrpSpPr>
          <p:cNvPr id="6153" name="Group 9"/>
          <p:cNvGrpSpPr/>
          <p:nvPr/>
        </p:nvGrpSpPr>
        <p:grpSpPr>
          <a:xfrm>
            <a:off x="179388" y="3357563"/>
            <a:ext cx="5905500" cy="1871662"/>
            <a:chExt cx="6500858" cy="2201696"/>
          </a:xfrm>
        </p:grpSpPr>
        <p:grpSp>
          <p:nvGrpSpPr>
            <p:cNvPr id="9228" name="Group 10"/>
            <p:cNvGrpSpPr/>
            <p:nvPr/>
          </p:nvGrpSpPr>
          <p:grpSpPr>
            <a:xfrm>
              <a:off x="0" y="0"/>
              <a:ext cx="6500858" cy="2201696"/>
              <a:chExt cx="6500858" cy="2344572"/>
            </a:xfrm>
          </p:grpSpPr>
          <p:pic>
            <p:nvPicPr>
              <p:cNvPr id="9230" name="Picture 2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0" y="0"/>
                <a:ext cx="6500858" cy="234457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cxnSp>
            <p:nvCxnSpPr>
              <p:cNvPr id="9231" name="直接箭头连接符 14"/>
              <p:cNvCxnSpPr>
                <a:cxnSpLocks noChangeShapeType="1"/>
              </p:cNvCxnSpPr>
              <p:nvPr/>
            </p:nvCxnSpPr>
            <p:spPr bwMode="auto">
              <a:xfrm rot="5400000">
                <a:off x="1821669" y="1321603"/>
                <a:ext cx="785818" cy="1588"/>
              </a:xfrm>
              <a:prstGeom prst="straightConnector1">
                <a:avLst/>
              </a:prstGeom>
              <a:noFill/>
              <a:ln w="25400">
                <a:solidFill>
                  <a:srgbClr val="000000"/>
                </a:solidFill>
                <a:round/>
                <a:headEnd type="arrow" w="med" len="med"/>
                <a:tailEnd type="arrow" w="med" len="med"/>
              </a:ln>
              <a:effectLst>
                <a:outerShdw dist="20000" dir="5400000" algn="ctr" rotWithShape="0">
                  <a:srgbClr val="000000">
                    <a:alpha val="37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9232" name="TextBox 15"/>
              <p:cNvSpPr txBox="1">
                <a:spLocks noChangeArrowheads="1"/>
              </p:cNvSpPr>
              <p:nvPr/>
            </p:nvSpPr>
            <p:spPr bwMode="auto">
              <a:xfrm>
                <a:off x="2285786" y="1215041"/>
                <a:ext cx="384459" cy="45936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Char char="•"/>
                  <a:defRPr sz="32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8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20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r>
                  <a:rPr lang="en-US" altLang="zh-CN" sz="1800" b="1">
                    <a:latin typeface="Times New Roman" pitchFamily="18" charset="0"/>
                    <a:cs typeface="Times New Roman" panose="02020603050405020304" pitchFamily="18" charset="0"/>
                  </a:rPr>
                  <a:t>U</a:t>
                </a:r>
                <a:endParaRPr lang="zh-CN" altLang="en-US" sz="1800" b="1">
                  <a:latin typeface="Times New Roman" pitchFamily="18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9229" name="TextBox 17"/>
            <p:cNvSpPr txBox="1">
              <a:spLocks noChangeArrowheads="1"/>
            </p:cNvSpPr>
            <p:nvPr/>
          </p:nvSpPr>
          <p:spPr bwMode="auto">
            <a:xfrm>
              <a:off x="1642690" y="1000941"/>
              <a:ext cx="356499" cy="4313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sz="1800" b="1">
                  <a:latin typeface="Times New Roman" pitchFamily="18" charset="0"/>
                  <a:cs typeface="Times New Roman" panose="02020603050405020304" pitchFamily="18" charset="0"/>
                </a:rPr>
                <a:t>P</a:t>
              </a:r>
              <a:endParaRPr lang="zh-CN" altLang="en-US" sz="1800" b="1">
                <a:latin typeface="Times New Roman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6" name="上箭头标注 5"/>
          <p:cNvSpPr/>
          <p:nvPr/>
        </p:nvSpPr>
        <p:spPr>
          <a:xfrm>
            <a:off x="6886575" y="4494213"/>
            <a:ext cx="2222500" cy="2247900"/>
          </a:xfrm>
          <a:prstGeom prst="upArrow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0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设输电电流为</a:t>
            </a:r>
            <a:r>
              <a:rPr lang="en-US" altLang="zh-CN" sz="20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I</a:t>
            </a:r>
            <a:r>
              <a:rPr lang="zh-CN" altLang="en-US" sz="20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，输电线的电阻为</a:t>
            </a:r>
            <a:r>
              <a:rPr lang="en-US" altLang="zh-CN" sz="20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r</a:t>
            </a:r>
            <a:r>
              <a:rPr lang="zh-CN" altLang="en-US" sz="20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，则功率损失为</a:t>
            </a:r>
            <a:r>
              <a:rPr lang="en-US" altLang="zh-CN" sz="20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:       ΔP=I</a:t>
            </a:r>
            <a:r>
              <a:rPr lang="en-US" altLang="zh-CN" sz="2000" b="1" baseline="30000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r>
              <a:rPr lang="en-US" altLang="zh-CN" sz="2000" b="1">
                <a:solidFill>
                  <a:schemeClr val="tx1"/>
                </a:solidFill>
                <a:latin typeface="华文楷体" pitchFamily="2" charset="-122"/>
                <a:ea typeface="华文楷体" pitchFamily="2" charset="-122"/>
              </a:rPr>
              <a:t>r</a:t>
            </a:r>
          </a:p>
        </p:txBody>
      </p:sp>
    </p:spTree>
    <p:extLst>
      <p:ext uri="{BB962C8B-B14F-4D97-AF65-F5344CB8AC3E}">
        <p14:creationId xmlns:p14="http://schemas.microsoft.com/office/powerpoint/2010/main" val="3992533954"/>
      </p:ext>
    </p:extLst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7" presetClass="entr" presetSubtype="0" dur="8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20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1" presetClass="entr" presetSubtype="1" dur="2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4" dur="20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/>
      <p:bldP spid="7172" grpId="1"/>
      <p:bldP spid="7175" grpId="2"/>
      <p:bldP spid="7174" grpId="3"/>
      <p:bldP spid="6" grpId="4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Line 2"/>
          <p:cNvSpPr>
            <a:spLocks noChangeShapeType="1"/>
          </p:cNvSpPr>
          <p:nvPr/>
        </p:nvSpPr>
        <p:spPr bwMode="auto">
          <a:xfrm>
            <a:off x="642938" y="7958138"/>
            <a:ext cx="7775575" cy="0"/>
          </a:xfrm>
          <a:prstGeom prst="line">
            <a:avLst/>
          </a:prstGeom>
          <a:noFill/>
          <a:ln w="9525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195" name="Rectangle 5"/>
          <p:cNvSpPr>
            <a:spLocks noChangeArrowheads="1"/>
          </p:cNvSpPr>
          <p:nvPr/>
        </p:nvSpPr>
        <p:spPr bwMode="auto">
          <a:xfrm>
            <a:off x="171450" y="836613"/>
            <a:ext cx="6929438" cy="7080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 b="1">
                <a:solidFill>
                  <a:srgbClr val="FF3300"/>
                </a:solidFill>
                <a:latin typeface="隶书" panose="02010509060101010101" pitchFamily="49" charset="-122"/>
                <a:ea typeface="隶书" pitchFamily="49" charset="-122"/>
              </a:rPr>
              <a:t>二、降低输电损耗的两个途径</a:t>
            </a:r>
          </a:p>
        </p:txBody>
      </p:sp>
      <p:sp>
        <p:nvSpPr>
          <p:cNvPr id="2" name="左大括号 1"/>
          <p:cNvSpPr/>
          <p:nvPr/>
        </p:nvSpPr>
        <p:spPr>
          <a:xfrm>
            <a:off x="250825" y="1925638"/>
            <a:ext cx="792163" cy="1719262"/>
          </a:xfrm>
          <a:prstGeom prst="lef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3" name="矩形 2"/>
          <p:cNvSpPr>
            <a:spLocks noChangeArrowheads="1"/>
          </p:cNvSpPr>
          <p:nvPr/>
        </p:nvSpPr>
        <p:spPr bwMode="auto">
          <a:xfrm>
            <a:off x="1187450" y="1844675"/>
            <a:ext cx="63404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b="1">
                <a:solidFill>
                  <a:srgbClr val="0000FF"/>
                </a:solidFill>
                <a:latin typeface="华文楷体" pitchFamily="2" charset="-122"/>
                <a:ea typeface="华文楷体" pitchFamily="2" charset="-122"/>
              </a:rPr>
              <a:t>减少输电线路上的发热损失的</a:t>
            </a:r>
            <a:r>
              <a:rPr lang="zh-CN" altLang="en-US" b="1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功率</a:t>
            </a:r>
          </a:p>
        </p:txBody>
      </p:sp>
      <p:sp>
        <p:nvSpPr>
          <p:cNvPr id="7" name="矩形 6"/>
          <p:cNvSpPr>
            <a:spLocks noChangeArrowheads="1"/>
          </p:cNvSpPr>
          <p:nvPr/>
        </p:nvSpPr>
        <p:spPr bwMode="auto">
          <a:xfrm>
            <a:off x="1171575" y="3141663"/>
            <a:ext cx="63404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b="1">
                <a:solidFill>
                  <a:srgbClr val="0000FF"/>
                </a:solidFill>
                <a:latin typeface="华文楷体" pitchFamily="2" charset="-122"/>
                <a:ea typeface="华文楷体" pitchFamily="2" charset="-122"/>
              </a:rPr>
              <a:t>减少输电线路上的发热损失的</a:t>
            </a:r>
            <a:r>
              <a:rPr lang="zh-CN" altLang="en-US" b="1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电压</a:t>
            </a:r>
          </a:p>
        </p:txBody>
      </p:sp>
      <p:grpSp>
        <p:nvGrpSpPr>
          <p:cNvPr id="9" name="Group 21"/>
          <p:cNvGrpSpPr/>
          <p:nvPr/>
        </p:nvGrpSpPr>
        <p:grpSpPr>
          <a:xfrm>
            <a:off x="87313" y="4005263"/>
            <a:ext cx="7013575" cy="2447925"/>
            <a:chExt cx="6500858" cy="2201696"/>
          </a:xfrm>
        </p:grpSpPr>
        <p:grpSp>
          <p:nvGrpSpPr>
            <p:cNvPr id="10250" name="Group 22"/>
            <p:cNvGrpSpPr/>
            <p:nvPr/>
          </p:nvGrpSpPr>
          <p:grpSpPr>
            <a:xfrm>
              <a:off x="0" y="0"/>
              <a:ext cx="6500858" cy="2201696"/>
              <a:chExt cx="6500858" cy="2344572"/>
            </a:xfrm>
          </p:grpSpPr>
          <p:pic>
            <p:nvPicPr>
              <p:cNvPr id="10252" name="Picture 2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0" y="0"/>
                <a:ext cx="6500858" cy="234457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cxnSp>
            <p:nvCxnSpPr>
              <p:cNvPr id="10253" name="直接箭头连接符 31"/>
              <p:cNvCxnSpPr>
                <a:cxnSpLocks noChangeShapeType="1"/>
              </p:cNvCxnSpPr>
              <p:nvPr/>
            </p:nvCxnSpPr>
            <p:spPr bwMode="auto">
              <a:xfrm rot="5400000">
                <a:off x="1821669" y="1321603"/>
                <a:ext cx="785818" cy="1588"/>
              </a:xfrm>
              <a:prstGeom prst="straightConnector1">
                <a:avLst/>
              </a:prstGeom>
              <a:noFill/>
              <a:ln w="25400">
                <a:solidFill>
                  <a:srgbClr val="000000"/>
                </a:solidFill>
                <a:round/>
                <a:headEnd type="arrow" w="med" len="med"/>
                <a:tailEnd type="arrow" w="med" len="med"/>
              </a:ln>
              <a:effectLst>
                <a:outerShdw dist="20000" dir="5400000" algn="ctr" rotWithShape="0">
                  <a:srgbClr val="000000">
                    <a:alpha val="37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0254" name="TextBox 32"/>
              <p:cNvSpPr txBox="1">
                <a:spLocks noChangeArrowheads="1"/>
              </p:cNvSpPr>
              <p:nvPr/>
            </p:nvSpPr>
            <p:spPr bwMode="auto">
              <a:xfrm>
                <a:off x="2286016" y="1214446"/>
                <a:ext cx="362600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Char char="•"/>
                  <a:defRPr sz="32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8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20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r>
                  <a:rPr lang="en-US" altLang="zh-CN" sz="1800" b="1">
                    <a:latin typeface="Times New Roman" pitchFamily="18" charset="0"/>
                    <a:cs typeface="Times New Roman" panose="02020603050405020304" pitchFamily="18" charset="0"/>
                  </a:rPr>
                  <a:t>U</a:t>
                </a:r>
                <a:endParaRPr lang="zh-CN" altLang="en-US" sz="1800" b="1">
                  <a:latin typeface="Times New Roman" pitchFamily="18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0251" name="TextBox 29"/>
            <p:cNvSpPr txBox="1">
              <a:spLocks noChangeArrowheads="1"/>
            </p:cNvSpPr>
            <p:nvPr/>
          </p:nvSpPr>
          <p:spPr bwMode="auto">
            <a:xfrm>
              <a:off x="1643074" y="1000132"/>
              <a:ext cx="33855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sz="1800" b="1">
                  <a:latin typeface="Times New Roman" pitchFamily="18" charset="0"/>
                  <a:cs typeface="Times New Roman" panose="02020603050405020304" pitchFamily="18" charset="0"/>
                </a:rPr>
                <a:t>P</a:t>
              </a:r>
              <a:endParaRPr lang="zh-CN" altLang="en-US" sz="1800" b="1">
                <a:latin typeface="Times New Roman" pitchFamily="18" charset="0"/>
                <a:cs typeface="Times New Roman" panose="02020603050405020304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500511924"/>
      </p:ext>
    </p:extLst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/>
      <p:bldP spid="2" grpId="1"/>
      <p:bldP spid="3" grpId="2"/>
      <p:bldP spid="7" grpId="3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179388" y="2522538"/>
            <a:ext cx="7285037" cy="61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85000"/>
              </a:lnSpc>
              <a:spcBef>
                <a:spcPts val="2250"/>
              </a:spcBef>
              <a:buClr>
                <a:srgbClr val="FFFFF7"/>
              </a:buClr>
              <a:buFont typeface="华文新魏" pitchFamily="2" charset="-122"/>
              <a:buNone/>
            </a:pPr>
            <a:r>
              <a:rPr lang="en-GB" altLang="en-US" sz="4000" b="1">
                <a:latin typeface="Times New Roman" pitchFamily="18" charset="0"/>
                <a:ea typeface="黑体" pitchFamily="2" charset="-122"/>
              </a:rPr>
              <a:t>1 </a:t>
            </a:r>
            <a:r>
              <a:rPr lang="en-US" altLang="zh-CN" sz="4000" b="1">
                <a:latin typeface="Times New Roman" pitchFamily="18" charset="0"/>
                <a:ea typeface="黑体" pitchFamily="2" charset="-122"/>
              </a:rPr>
              <a:t>. </a:t>
            </a:r>
            <a:r>
              <a:rPr lang="zh-CN" altLang="en-US" sz="4000" b="1">
                <a:latin typeface="Times New Roman" pitchFamily="18" charset="0"/>
                <a:ea typeface="黑体" pitchFamily="2" charset="-122"/>
              </a:rPr>
              <a:t>为什么输电线上有电能损失</a:t>
            </a:r>
            <a:r>
              <a:rPr lang="en-GB" altLang="en-US" sz="4000" b="1">
                <a:latin typeface="Times New Roman" pitchFamily="18" charset="0"/>
                <a:ea typeface="黑体" pitchFamily="2" charset="-122"/>
              </a:rPr>
              <a:t>?</a:t>
            </a:r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205650" y="3645024"/>
            <a:ext cx="8280400" cy="2587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just" eaLnBrk="1" hangingPunct="1">
              <a:lnSpc>
                <a:spcPct val="150000"/>
              </a:lnSpc>
              <a:spcBef>
                <a:spcPts val="2250"/>
              </a:spcBef>
              <a:buClr>
                <a:srgbClr val="66FF33"/>
              </a:buClr>
              <a:buFont typeface="Times New Roman" pitchFamily="18" charset="0"/>
              <a:buNone/>
            </a:pPr>
            <a:r>
              <a:rPr lang="zh-CN" altLang="en-US" sz="3600">
                <a:solidFill>
                  <a:srgbClr val="66FF33"/>
                </a:solidFill>
                <a:latin typeface="黑体" pitchFamily="2" charset="-122"/>
                <a:ea typeface="黑体" pitchFamily="2" charset="-122"/>
              </a:rPr>
              <a:t>　</a:t>
            </a:r>
            <a:r>
              <a:rPr lang="zh-CN" altLang="en-US" sz="3600" smtClean="0">
                <a:solidFill>
                  <a:srgbClr val="66FF33"/>
                </a:solidFill>
                <a:latin typeface="黑体" pitchFamily="2" charset="-122"/>
                <a:ea typeface="黑体" pitchFamily="2" charset="-122"/>
              </a:rPr>
              <a:t>  </a:t>
            </a:r>
            <a:r>
              <a:rPr lang="zh-CN" altLang="en-US" sz="3600" b="1" smtClean="0">
                <a:latin typeface="Times New Roman" pitchFamily="18" charset="0"/>
                <a:ea typeface="黑体" pitchFamily="2" charset="-122"/>
              </a:rPr>
              <a:t>由于</a:t>
            </a:r>
            <a:r>
              <a:rPr lang="zh-CN" altLang="en-US" sz="3600" b="1">
                <a:latin typeface="Times New Roman" pitchFamily="18" charset="0"/>
                <a:ea typeface="黑体" pitchFamily="2" charset="-122"/>
              </a:rPr>
              <a:t>输电线长，电阻大，当电流通过输电线时，产生</a:t>
            </a:r>
            <a:r>
              <a:rPr lang="zh-CN" altLang="en-US" sz="3600" b="1">
                <a:solidFill>
                  <a:srgbClr val="FF3300"/>
                </a:solidFill>
                <a:latin typeface="Times New Roman" pitchFamily="18" charset="0"/>
                <a:ea typeface="黑体" pitchFamily="2" charset="-122"/>
              </a:rPr>
              <a:t>热量</a:t>
            </a:r>
            <a:r>
              <a:rPr lang="en-GB" altLang="en-US" sz="3600" b="1">
                <a:solidFill>
                  <a:srgbClr val="FF3300"/>
                </a:solidFill>
                <a:latin typeface="Times New Roman" pitchFamily="18" charset="0"/>
                <a:ea typeface="黑体" pitchFamily="2" charset="-122"/>
              </a:rPr>
              <a:t>Q</a:t>
            </a:r>
            <a:r>
              <a:rPr lang="zh-CN" altLang="en-US" sz="3600" b="1">
                <a:latin typeface="Times New Roman" pitchFamily="18" charset="0"/>
                <a:ea typeface="黑体" pitchFamily="2" charset="-122"/>
              </a:rPr>
              <a:t>，损失一部分电能，同时损失一部分</a:t>
            </a:r>
            <a:r>
              <a:rPr lang="zh-CN" altLang="en-US" sz="3600" b="1" smtClean="0">
                <a:latin typeface="Times New Roman" pitchFamily="18" charset="0"/>
                <a:ea typeface="黑体" pitchFamily="2" charset="-122"/>
              </a:rPr>
              <a:t>电压。</a:t>
            </a:r>
            <a:endParaRPr lang="zh-CN" altLang="en-US" sz="36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36513" y="954088"/>
            <a:ext cx="91440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99C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4800" b="1" smtClean="0">
                <a:solidFill>
                  <a:srgbClr val="FF3300"/>
                </a:solidFill>
                <a:latin typeface="楷体_GB2312" pitchFamily="1" charset="-122"/>
                <a:ea typeface="楷体_GB2312" pitchFamily="1" charset="-122"/>
              </a:rPr>
              <a:t>输电线</a:t>
            </a:r>
            <a:r>
              <a:rPr lang="zh-CN" altLang="en-US" sz="4800" b="1">
                <a:solidFill>
                  <a:srgbClr val="FF3300"/>
                </a:solidFill>
                <a:latin typeface="楷体_GB2312" pitchFamily="1" charset="-122"/>
                <a:ea typeface="楷体_GB2312" pitchFamily="1" charset="-122"/>
              </a:rPr>
              <a:t>上的功率损失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26325" y="1773238"/>
            <a:ext cx="1538288" cy="204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073251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684213" y="3760788"/>
            <a:ext cx="6767512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95000"/>
              </a:lnSpc>
              <a:spcBef>
                <a:spcPts val="2250"/>
              </a:spcBef>
              <a:buClr>
                <a:srgbClr val="66FF33"/>
              </a:buClr>
              <a:buFont typeface="Times New Roman" pitchFamily="18" charset="0"/>
              <a:buNone/>
            </a:pPr>
            <a:r>
              <a:rPr lang="en-GB" altLang="en-US" sz="4000" b="1">
                <a:latin typeface="Times New Roman" pitchFamily="18" charset="0"/>
                <a:ea typeface="黑体" pitchFamily="2" charset="-122"/>
              </a:rPr>
              <a:t>(1</a:t>
            </a:r>
            <a:r>
              <a:rPr lang="en-US" altLang="zh-CN" sz="4000" b="1">
                <a:latin typeface="Times New Roman" pitchFamily="18" charset="0"/>
                <a:ea typeface="黑体" pitchFamily="2" charset="-122"/>
              </a:rPr>
              <a:t>)</a:t>
            </a:r>
            <a:r>
              <a:rPr lang="zh-CN" altLang="en-US" sz="4000" b="1">
                <a:latin typeface="Times New Roman" pitchFamily="18" charset="0"/>
                <a:ea typeface="黑体" pitchFamily="2" charset="-122"/>
              </a:rPr>
              <a:t>减小导线电阻</a:t>
            </a:r>
            <a:endParaRPr lang="en-GB" altLang="en-US" sz="40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395288" y="842963"/>
            <a:ext cx="6624637" cy="615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85000"/>
              </a:lnSpc>
              <a:spcBef>
                <a:spcPts val="2250"/>
              </a:spcBef>
              <a:buClr>
                <a:srgbClr val="FFFFF7"/>
              </a:buClr>
              <a:buFont typeface="华文新魏" pitchFamily="2" charset="-122"/>
              <a:buNone/>
            </a:pPr>
            <a:r>
              <a:rPr lang="en-GB" altLang="en-US" sz="4000" b="1">
                <a:latin typeface="Times New Roman" pitchFamily="18" charset="0"/>
                <a:ea typeface="黑体" pitchFamily="2" charset="-122"/>
              </a:rPr>
              <a:t>2 </a:t>
            </a:r>
            <a:r>
              <a:rPr lang="en-US" altLang="en-US" sz="4000" b="1">
                <a:latin typeface="Times New Roman" pitchFamily="18" charset="0"/>
                <a:ea typeface="黑体" pitchFamily="2" charset="-122"/>
              </a:rPr>
              <a:t>. </a:t>
            </a:r>
            <a:r>
              <a:rPr lang="zh-CN" altLang="en-US" sz="4000" b="1">
                <a:latin typeface="Times New Roman" pitchFamily="18" charset="0"/>
                <a:ea typeface="黑体" pitchFamily="2" charset="-122"/>
              </a:rPr>
              <a:t>如何减少电能损失</a:t>
            </a:r>
            <a:r>
              <a:rPr lang="en-GB" altLang="en-US" sz="4000" b="1">
                <a:latin typeface="Times New Roman" pitchFamily="18" charset="0"/>
                <a:ea typeface="黑体" pitchFamily="2" charset="-122"/>
              </a:rPr>
              <a:t>?</a:t>
            </a:r>
            <a:endParaRPr lang="en-US" altLang="zh-CN" sz="4000" b="1">
              <a:latin typeface="Times New Roman" pitchFamily="18" charset="0"/>
              <a:ea typeface="黑体" pitchFamily="2" charset="-122"/>
            </a:endParaRPr>
          </a:p>
        </p:txBody>
      </p:sp>
      <p:graphicFrame>
        <p:nvGraphicFramePr>
          <p:cNvPr id="819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23954715"/>
              </p:ext>
            </p:extLst>
          </p:nvPr>
        </p:nvGraphicFramePr>
        <p:xfrm>
          <a:off x="2411760" y="1648827"/>
          <a:ext cx="2808957" cy="103046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progId="">
                  <p:embed/>
                </p:oleObj>
              </mc:Choice>
              <mc:Fallback>
                <p:oleObj r:id="rId2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2411760" y="1648827"/>
                        <a:ext cx="2808957" cy="103046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7" name="Rectangle 5"/>
          <p:cNvSpPr>
            <a:spLocks noChangeArrowheads="1"/>
          </p:cNvSpPr>
          <p:nvPr/>
        </p:nvSpPr>
        <p:spPr bwMode="auto">
          <a:xfrm>
            <a:off x="611188" y="4868863"/>
            <a:ext cx="5616575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4000" b="1">
                <a:latin typeface="Times New Roman" pitchFamily="18" charset="0"/>
                <a:ea typeface="黑体" pitchFamily="2" charset="-122"/>
              </a:rPr>
              <a:t>(2)</a:t>
            </a:r>
            <a:r>
              <a:rPr lang="zh-CN" altLang="en-US" sz="4000" b="1">
                <a:latin typeface="Times New Roman" pitchFamily="18" charset="0"/>
                <a:ea typeface="黑体" pitchFamily="2" charset="-122"/>
              </a:rPr>
              <a:t>减小输电线中的电流</a:t>
            </a:r>
          </a:p>
        </p:txBody>
      </p:sp>
      <p:sp>
        <p:nvSpPr>
          <p:cNvPr id="7" name="Text Box 8"/>
          <p:cNvSpPr txBox="1">
            <a:spLocks noChangeArrowheads="1"/>
          </p:cNvSpPr>
          <p:nvPr/>
        </p:nvSpPr>
        <p:spPr bwMode="auto">
          <a:xfrm>
            <a:off x="179388" y="2978150"/>
            <a:ext cx="733107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zh-CN" altLang="en-US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obe 黑体 Std R" pitchFamily="34" charset="-122"/>
                <a:ea typeface="Adobe 黑体 Std R" pitchFamily="34" charset="-122"/>
              </a:rPr>
              <a:t>根据以上公式可知减少功率损失两种方法：</a:t>
            </a:r>
          </a:p>
        </p:txBody>
      </p:sp>
      <p:sp>
        <p:nvSpPr>
          <p:cNvPr id="8" name="AutoShape 9"/>
          <p:cNvSpPr/>
          <p:nvPr/>
        </p:nvSpPr>
        <p:spPr bwMode="auto">
          <a:xfrm>
            <a:off x="34925" y="3860800"/>
            <a:ext cx="576263" cy="1652588"/>
          </a:xfrm>
          <a:prstGeom prst="leftBrace">
            <a:avLst>
              <a:gd name="adj1" fmla="val 38887"/>
              <a:gd name="adj2" fmla="val 50000"/>
            </a:avLst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4789488" y="3602038"/>
            <a:ext cx="1295400" cy="992187"/>
            <a:chExt cx="816" cy="625"/>
          </a:xfrm>
        </p:grpSpPr>
        <p:sp>
          <p:nvSpPr>
            <p:cNvPr id="12305" name="Line 13"/>
            <p:cNvSpPr>
              <a:spLocks noChangeShapeType="1"/>
            </p:cNvSpPr>
            <p:nvPr/>
          </p:nvSpPr>
          <p:spPr bwMode="auto">
            <a:xfrm>
              <a:off x="581" y="318"/>
              <a:ext cx="235" cy="1"/>
            </a:xfrm>
            <a:prstGeom prst="line">
              <a:avLst/>
            </a:prstGeom>
            <a:noFill/>
            <a:ln w="28575">
              <a:solidFill>
                <a:srgbClr val="000066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306" name="Rectangle 14"/>
            <p:cNvSpPr>
              <a:spLocks noChangeArrowheads="1"/>
            </p:cNvSpPr>
            <p:nvPr/>
          </p:nvSpPr>
          <p:spPr bwMode="auto">
            <a:xfrm>
              <a:off x="635" y="318"/>
              <a:ext cx="142" cy="3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b="1" i="1">
                  <a:solidFill>
                    <a:srgbClr val="000066"/>
                  </a:solidFill>
                  <a:latin typeface="Times New Roman" pitchFamily="18" charset="0"/>
                </a:rPr>
                <a:t>S</a:t>
              </a:r>
              <a:endParaRPr lang="en-US" altLang="zh-CN" b="1">
                <a:solidFill>
                  <a:srgbClr val="000066"/>
                </a:solidFill>
                <a:latin typeface="Arial" pitchFamily="34" charset="0"/>
              </a:endParaRPr>
            </a:p>
          </p:txBody>
        </p:sp>
        <p:sp>
          <p:nvSpPr>
            <p:cNvPr id="12" name="Rectangle 15"/>
            <p:cNvSpPr>
              <a:spLocks noChangeArrowheads="1"/>
            </p:cNvSpPr>
            <p:nvPr/>
          </p:nvSpPr>
          <p:spPr bwMode="auto">
            <a:xfrm>
              <a:off x="635" y="0"/>
              <a:ext cx="156" cy="3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  <a:defRPr/>
              </a:pPr>
              <a:r>
                <a:rPr lang="en-US" altLang="zh-CN" b="1" i="1" smtClean="0">
                  <a:solidFill>
                    <a:srgbClr val="000066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L</a:t>
              </a:r>
              <a:endParaRPr lang="en-US" altLang="zh-CN" b="1" smtClean="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</p:txBody>
        </p:sp>
        <p:sp>
          <p:nvSpPr>
            <p:cNvPr id="12308" name="Rectangle 16"/>
            <p:cNvSpPr>
              <a:spLocks noChangeArrowheads="1"/>
            </p:cNvSpPr>
            <p:nvPr/>
          </p:nvSpPr>
          <p:spPr bwMode="auto">
            <a:xfrm>
              <a:off x="0" y="136"/>
              <a:ext cx="100" cy="3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b="1" i="1">
                  <a:solidFill>
                    <a:srgbClr val="000066"/>
                  </a:solidFill>
                  <a:latin typeface="Times New Roman" pitchFamily="18" charset="0"/>
                </a:rPr>
                <a:t>r</a:t>
              </a:r>
              <a:endParaRPr lang="en-US" altLang="zh-CN" b="1">
                <a:solidFill>
                  <a:srgbClr val="000066"/>
                </a:solidFill>
                <a:latin typeface="Arial" pitchFamily="34" charset="0"/>
              </a:endParaRPr>
            </a:p>
          </p:txBody>
        </p:sp>
        <p:sp>
          <p:nvSpPr>
            <p:cNvPr id="12309" name="Rectangle 17"/>
            <p:cNvSpPr>
              <a:spLocks noChangeArrowheads="1"/>
            </p:cNvSpPr>
            <p:nvPr/>
          </p:nvSpPr>
          <p:spPr bwMode="auto">
            <a:xfrm>
              <a:off x="363" y="136"/>
              <a:ext cx="226" cy="3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b="1" i="1">
                  <a:solidFill>
                    <a:srgbClr val="000066"/>
                  </a:solidFill>
                  <a:latin typeface="Symbol" panose="05050102010706020507" pitchFamily="18" charset="2"/>
                </a:rPr>
                <a:t>r</a:t>
              </a:r>
              <a:endParaRPr lang="en-US" altLang="zh-CN" b="1">
                <a:solidFill>
                  <a:srgbClr val="000066"/>
                </a:solidFill>
                <a:latin typeface="Arial" pitchFamily="34" charset="0"/>
              </a:endParaRPr>
            </a:p>
          </p:txBody>
        </p:sp>
        <p:sp>
          <p:nvSpPr>
            <p:cNvPr id="12310" name="Rectangle 18"/>
            <p:cNvSpPr>
              <a:spLocks noChangeArrowheads="1"/>
            </p:cNvSpPr>
            <p:nvPr/>
          </p:nvSpPr>
          <p:spPr bwMode="auto">
            <a:xfrm>
              <a:off x="207" y="145"/>
              <a:ext cx="146" cy="3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b="1">
                  <a:solidFill>
                    <a:srgbClr val="000066"/>
                  </a:solidFill>
                  <a:latin typeface="Times New Roman" pitchFamily="18" charset="0"/>
                </a:rPr>
                <a:t>=</a:t>
              </a:r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6069013" y="4687888"/>
            <a:ext cx="1100137" cy="992187"/>
            <a:chExt cx="693" cy="625"/>
          </a:xfrm>
        </p:grpSpPr>
        <p:sp>
          <p:nvSpPr>
            <p:cNvPr id="12300" name="Line 20"/>
            <p:cNvSpPr>
              <a:spLocks noChangeShapeType="1"/>
            </p:cNvSpPr>
            <p:nvPr/>
          </p:nvSpPr>
          <p:spPr bwMode="auto">
            <a:xfrm>
              <a:off x="454" y="318"/>
              <a:ext cx="235" cy="1"/>
            </a:xfrm>
            <a:prstGeom prst="line">
              <a:avLst/>
            </a:prstGeom>
            <a:noFill/>
            <a:ln w="28575">
              <a:solidFill>
                <a:srgbClr val="000066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2301" name="Rectangle 21"/>
            <p:cNvSpPr>
              <a:spLocks noChangeArrowheads="1"/>
            </p:cNvSpPr>
            <p:nvPr/>
          </p:nvSpPr>
          <p:spPr bwMode="auto">
            <a:xfrm>
              <a:off x="508" y="318"/>
              <a:ext cx="185" cy="3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b="1" i="1">
                  <a:solidFill>
                    <a:srgbClr val="000066"/>
                  </a:solidFill>
                  <a:latin typeface="Times New Roman" pitchFamily="18" charset="0"/>
                </a:rPr>
                <a:t>U</a:t>
              </a:r>
              <a:endParaRPr lang="en-US" altLang="zh-CN" b="1">
                <a:solidFill>
                  <a:srgbClr val="000066"/>
                </a:solidFill>
                <a:latin typeface="Arial" pitchFamily="34" charset="0"/>
              </a:endParaRPr>
            </a:p>
          </p:txBody>
        </p:sp>
        <p:sp>
          <p:nvSpPr>
            <p:cNvPr id="19" name="Rectangle 22"/>
            <p:cNvSpPr>
              <a:spLocks noChangeArrowheads="1"/>
            </p:cNvSpPr>
            <p:nvPr/>
          </p:nvSpPr>
          <p:spPr bwMode="auto">
            <a:xfrm>
              <a:off x="508" y="0"/>
              <a:ext cx="156" cy="3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  <a:defRPr/>
              </a:pPr>
              <a:r>
                <a:rPr lang="en-US" altLang="zh-CN" b="1" i="1" smtClean="0">
                  <a:solidFill>
                    <a:srgbClr val="000066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P</a:t>
              </a:r>
              <a:endParaRPr lang="en-US" altLang="zh-CN" b="1" smtClean="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</p:txBody>
        </p:sp>
        <p:sp>
          <p:nvSpPr>
            <p:cNvPr id="12303" name="Rectangle 23"/>
            <p:cNvSpPr>
              <a:spLocks noChangeArrowheads="1"/>
            </p:cNvSpPr>
            <p:nvPr/>
          </p:nvSpPr>
          <p:spPr bwMode="auto">
            <a:xfrm>
              <a:off x="0" y="136"/>
              <a:ext cx="100" cy="3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b="1" i="1">
                  <a:solidFill>
                    <a:srgbClr val="000066"/>
                  </a:solidFill>
                  <a:latin typeface="Times New Roman" pitchFamily="18" charset="0"/>
                </a:rPr>
                <a:t>I</a:t>
              </a:r>
              <a:endParaRPr lang="en-US" altLang="zh-CN" b="1">
                <a:solidFill>
                  <a:srgbClr val="000066"/>
                </a:solidFill>
                <a:latin typeface="Arial" pitchFamily="34" charset="0"/>
              </a:endParaRPr>
            </a:p>
          </p:txBody>
        </p:sp>
        <p:sp>
          <p:nvSpPr>
            <p:cNvPr id="12304" name="Rectangle 24"/>
            <p:cNvSpPr>
              <a:spLocks noChangeArrowheads="1"/>
            </p:cNvSpPr>
            <p:nvPr/>
          </p:nvSpPr>
          <p:spPr bwMode="auto">
            <a:xfrm>
              <a:off x="207" y="145"/>
              <a:ext cx="146" cy="3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b="1">
                  <a:solidFill>
                    <a:srgbClr val="000066"/>
                  </a:solidFill>
                  <a:latin typeface="Times New Roman" pitchFamily="18" charset="0"/>
                </a:rPr>
                <a:t>=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89448949"/>
      </p:ext>
    </p:extLst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7" grpId="1"/>
      <p:bldP spid="7" grpId="2"/>
      <p:bldP spid="8" grpId="3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9218" name="Object 2"/>
          <p:cNvGraphicFramePr>
            <a:graphicFrameLocks noChangeAspect="1"/>
          </p:cNvGraphicFramePr>
          <p:nvPr/>
        </p:nvGraphicFramePr>
        <p:xfrm>
          <a:off x="4970463" y="1125538"/>
          <a:ext cx="2049462" cy="13509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progId="">
                  <p:embed/>
                </p:oleObj>
              </mc:Choice>
              <mc:Fallback>
                <p:oleObj r:id="rId2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970463" y="1125538"/>
                        <a:ext cx="2049462" cy="1350962"/>
                      </a:xfrm>
                      <a:prstGeom prst="rect">
                        <a:avLst/>
                      </a:prstGeom>
                      <a:solidFill>
                        <a:srgbClr val="C6D9F1"/>
                      </a:solidFill>
                      <a:ln w="9525">
                        <a:solidFill>
                          <a:srgbClr val="000000"/>
                        </a:solidFill>
                        <a:miter lim="800000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1989138" y="1701800"/>
            <a:ext cx="271145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800" b="1">
                <a:latin typeface="黑体" pitchFamily="2" charset="-122"/>
                <a:ea typeface="黑体" pitchFamily="2" charset="-122"/>
              </a:rPr>
              <a:t>由电阻定律知</a:t>
            </a:r>
          </a:p>
        </p:txBody>
      </p:sp>
      <p:sp>
        <p:nvSpPr>
          <p:cNvPr id="13316" name="Rectangle 4"/>
          <p:cNvSpPr>
            <a:spLocks noChangeArrowheads="1"/>
          </p:cNvSpPr>
          <p:nvPr/>
        </p:nvSpPr>
        <p:spPr bwMode="auto">
          <a:xfrm>
            <a:off x="539750" y="787400"/>
            <a:ext cx="7773988" cy="769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99C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en-GB" altLang="en-US" sz="4400" b="1">
                <a:solidFill>
                  <a:srgbClr val="FF0000"/>
                </a:solidFill>
                <a:latin typeface="Times New Roman" pitchFamily="18" charset="0"/>
                <a:ea typeface="黑体" pitchFamily="2" charset="-122"/>
              </a:rPr>
              <a:t>(1</a:t>
            </a:r>
            <a:r>
              <a:rPr lang="en-US" altLang="zh-CN" sz="4400" b="1">
                <a:solidFill>
                  <a:srgbClr val="FF0000"/>
                </a:solidFill>
                <a:latin typeface="Times New Roman" pitchFamily="18" charset="0"/>
                <a:ea typeface="黑体" pitchFamily="2" charset="-122"/>
              </a:rPr>
              <a:t>)</a:t>
            </a:r>
            <a:r>
              <a:rPr lang="zh-CN" altLang="en-US" sz="4400" b="1">
                <a:solidFill>
                  <a:srgbClr val="FF0000"/>
                </a:solidFill>
                <a:latin typeface="Times New Roman" pitchFamily="18" charset="0"/>
                <a:ea typeface="黑体" pitchFamily="2" charset="-122"/>
              </a:rPr>
              <a:t>减小导线电阻</a:t>
            </a:r>
            <a:endParaRPr lang="en-GB" altLang="en-US" sz="4400" b="1">
              <a:solidFill>
                <a:srgbClr val="FF0000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107950" y="2708275"/>
            <a:ext cx="8207375" cy="954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800" b="1">
                <a:solidFill>
                  <a:srgbClr val="0000FF"/>
                </a:solidFill>
                <a:latin typeface="Times New Roman" pitchFamily="18" charset="0"/>
                <a:ea typeface="黑体" pitchFamily="2" charset="-122"/>
              </a:rPr>
              <a:t>①减小材料的电阻率</a:t>
            </a:r>
            <a:r>
              <a:rPr lang="en-US" altLang="zh-CN" sz="2800" b="1" i="1" smtClean="0">
                <a:solidFill>
                  <a:srgbClr val="0000FF"/>
                </a:solidFill>
                <a:latin typeface="Times New Roman" pitchFamily="18" charset="0"/>
                <a:ea typeface="黑体" pitchFamily="2" charset="-122"/>
              </a:rPr>
              <a:t>ρ</a:t>
            </a:r>
            <a:r>
              <a:rPr lang="zh-CN" altLang="en-US" sz="2800" b="1" i="1" smtClean="0">
                <a:solidFill>
                  <a:srgbClr val="0000FF"/>
                </a:solidFill>
                <a:latin typeface="Times New Roman" pitchFamily="18" charset="0"/>
                <a:ea typeface="黑体" pitchFamily="2" charset="-122"/>
              </a:rPr>
              <a:t>。</a:t>
            </a:r>
            <a:r>
              <a:rPr lang="zh-CN" altLang="en-US" sz="2800" b="1" smtClean="0">
                <a:latin typeface="Times New Roman" pitchFamily="18" charset="0"/>
                <a:ea typeface="黑体" pitchFamily="2" charset="-122"/>
              </a:rPr>
              <a:t>银</a:t>
            </a:r>
            <a:r>
              <a:rPr lang="zh-CN" altLang="en-US" sz="2800" b="1">
                <a:latin typeface="Times New Roman" pitchFamily="18" charset="0"/>
                <a:ea typeface="黑体" pitchFamily="2" charset="-122"/>
              </a:rPr>
              <a:t>的电阻率</a:t>
            </a:r>
            <a:r>
              <a:rPr lang="zh-CN" altLang="en-US" sz="2800" b="1" smtClean="0">
                <a:latin typeface="Times New Roman" pitchFamily="18" charset="0"/>
                <a:ea typeface="黑体" pitchFamily="2" charset="-122"/>
              </a:rPr>
              <a:t>最小，但</a:t>
            </a:r>
            <a:r>
              <a:rPr lang="zh-CN" altLang="en-US" sz="2800" b="1">
                <a:latin typeface="Times New Roman" pitchFamily="18" charset="0"/>
                <a:ea typeface="黑体" pitchFamily="2" charset="-122"/>
              </a:rPr>
              <a:t>价格</a:t>
            </a:r>
            <a:r>
              <a:rPr lang="zh-CN" altLang="en-US" sz="2800" b="1" smtClean="0">
                <a:latin typeface="Times New Roman" pitchFamily="18" charset="0"/>
                <a:ea typeface="黑体" pitchFamily="2" charset="-122"/>
              </a:rPr>
              <a:t>昂贵，目前</a:t>
            </a:r>
            <a:r>
              <a:rPr lang="zh-CN" altLang="en-US" sz="2800" b="1">
                <a:latin typeface="Times New Roman" pitchFamily="18" charset="0"/>
                <a:ea typeface="黑体" pitchFamily="2" charset="-122"/>
              </a:rPr>
              <a:t>选用电阻率较小的铜或铝作</a:t>
            </a:r>
            <a:r>
              <a:rPr lang="zh-CN" altLang="en-US" sz="2800" b="1" smtClean="0">
                <a:latin typeface="Times New Roman" pitchFamily="18" charset="0"/>
                <a:ea typeface="黑体" pitchFamily="2" charset="-122"/>
              </a:rPr>
              <a:t>输电线。</a:t>
            </a:r>
            <a:endParaRPr lang="en-US" altLang="zh-CN" sz="28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107950" y="3933825"/>
            <a:ext cx="8280474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800" b="1">
                <a:solidFill>
                  <a:srgbClr val="CC0099"/>
                </a:solidFill>
                <a:latin typeface="Times New Roman" pitchFamily="18" charset="0"/>
                <a:ea typeface="黑体" pitchFamily="2" charset="-122"/>
              </a:rPr>
              <a:t>②减小输电线的长度</a:t>
            </a:r>
            <a:r>
              <a:rPr lang="en-US" altLang="zh-CN" sz="2800" b="1" i="1">
                <a:solidFill>
                  <a:srgbClr val="CC0099"/>
                </a:solidFill>
                <a:latin typeface="Times New Roman" pitchFamily="18" charset="0"/>
                <a:ea typeface="黑体" pitchFamily="2" charset="-122"/>
              </a:rPr>
              <a:t>L</a:t>
            </a:r>
            <a:r>
              <a:rPr lang="zh-CN" altLang="en-US" sz="2800" b="1">
                <a:solidFill>
                  <a:srgbClr val="CC0099"/>
                </a:solidFill>
                <a:latin typeface="Times New Roman" pitchFamily="18" charset="0"/>
                <a:ea typeface="黑体" pitchFamily="2" charset="-122"/>
              </a:rPr>
              <a:t>不</a:t>
            </a:r>
            <a:r>
              <a:rPr lang="zh-CN" altLang="en-US" sz="2800" b="1" smtClean="0">
                <a:solidFill>
                  <a:srgbClr val="CC0099"/>
                </a:solidFill>
                <a:latin typeface="Times New Roman" pitchFamily="18" charset="0"/>
                <a:ea typeface="黑体" pitchFamily="2" charset="-122"/>
              </a:rPr>
              <a:t>可行，</a:t>
            </a:r>
            <a:r>
              <a:rPr lang="zh-CN" altLang="en-US" sz="2800" b="1" smtClean="0">
                <a:latin typeface="Times New Roman" pitchFamily="18" charset="0"/>
                <a:ea typeface="黑体" pitchFamily="2" charset="-122"/>
              </a:rPr>
              <a:t>因为</a:t>
            </a:r>
            <a:r>
              <a:rPr lang="zh-CN" altLang="en-US" sz="2800" b="1">
                <a:latin typeface="Times New Roman" pitchFamily="18" charset="0"/>
                <a:ea typeface="黑体" pitchFamily="2" charset="-122"/>
              </a:rPr>
              <a:t>要保证输电</a:t>
            </a:r>
            <a:r>
              <a:rPr lang="zh-CN" altLang="en-US" sz="2800" b="1" smtClean="0">
                <a:latin typeface="Times New Roman" pitchFamily="18" charset="0"/>
                <a:ea typeface="黑体" pitchFamily="2" charset="-122"/>
              </a:rPr>
              <a:t>距离。</a:t>
            </a:r>
            <a:endParaRPr lang="en-US" altLang="zh-CN" sz="2800" b="1">
              <a:latin typeface="Times New Roman" pitchFamily="18" charset="0"/>
              <a:ea typeface="黑体" pitchFamily="2" charset="-122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160338" y="4778375"/>
            <a:ext cx="8444110" cy="954088"/>
            <a:chOff x="159623" y="4779149"/>
            <a:chExt cx="7976710" cy="954107"/>
          </a:xfrm>
        </p:grpSpPr>
        <p:sp>
          <p:nvSpPr>
            <p:cNvPr id="13326" name="Rectangle 7"/>
            <p:cNvSpPr>
              <a:spLocks noChangeArrowheads="1"/>
            </p:cNvSpPr>
            <p:nvPr/>
          </p:nvSpPr>
          <p:spPr bwMode="auto">
            <a:xfrm>
              <a:off x="159623" y="4779149"/>
              <a:ext cx="7976710" cy="95410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buNone/>
              </a:pPr>
              <a:r>
                <a:rPr lang="en-US" altLang="zh-CN" sz="2800" b="1">
                  <a:solidFill>
                    <a:srgbClr val="FF0000"/>
                  </a:solidFill>
                  <a:latin typeface="黑体" pitchFamily="2" charset="-122"/>
                  <a:ea typeface="黑体" pitchFamily="2" charset="-122"/>
                  <a:sym typeface="Times New Roman" pitchFamily="18" charset="0"/>
                </a:rPr>
                <a:t>3</a:t>
              </a:r>
              <a:r>
                <a:rPr lang="zh-CN" altLang="en-US" sz="2800" b="1">
                  <a:solidFill>
                    <a:srgbClr val="FF0000"/>
                  </a:solidFill>
                  <a:latin typeface="黑体" pitchFamily="2" charset="-122"/>
                  <a:ea typeface="黑体" pitchFamily="2" charset="-122"/>
                  <a:sym typeface="Times New Roman" pitchFamily="18" charset="0"/>
                </a:rPr>
                <a:t> </a:t>
              </a:r>
              <a:r>
                <a:rPr lang="zh-CN" altLang="en-US" sz="2800" b="1">
                  <a:solidFill>
                    <a:srgbClr val="FF0000"/>
                  </a:solidFill>
                  <a:latin typeface="黑体" pitchFamily="2" charset="-122"/>
                  <a:ea typeface="黑体" pitchFamily="2" charset="-122"/>
                </a:rPr>
                <a:t>可适当增大横截</a:t>
              </a:r>
              <a:r>
                <a:rPr lang="zh-CN" altLang="en-US" sz="2800" b="1" smtClean="0">
                  <a:solidFill>
                    <a:srgbClr val="FF0000"/>
                  </a:solidFill>
                  <a:latin typeface="黑体" pitchFamily="2" charset="-122"/>
                  <a:ea typeface="黑体" pitchFamily="2" charset="-122"/>
                </a:rPr>
                <a:t>面积。</a:t>
              </a:r>
              <a:r>
                <a:rPr lang="zh-CN" altLang="en-US" sz="2800" b="1" smtClean="0">
                  <a:latin typeface="Times New Roman" pitchFamily="18" charset="0"/>
                  <a:ea typeface="黑体" pitchFamily="2" charset="-122"/>
                </a:rPr>
                <a:t>太</a:t>
              </a:r>
              <a:r>
                <a:rPr lang="zh-CN" altLang="en-US" sz="2800" b="1">
                  <a:latin typeface="Times New Roman" pitchFamily="18" charset="0"/>
                  <a:ea typeface="黑体" pitchFamily="2" charset="-122"/>
                </a:rPr>
                <a:t>粗</a:t>
              </a:r>
              <a:r>
                <a:rPr lang="zh-CN" altLang="en-US" sz="2800" b="1" smtClean="0">
                  <a:latin typeface="Times New Roman" pitchFamily="18" charset="0"/>
                  <a:ea typeface="黑体" pitchFamily="2" charset="-122"/>
                </a:rPr>
                <a:t>不可能，既不经济，架设</a:t>
              </a:r>
              <a:r>
                <a:rPr lang="zh-CN" altLang="en-US" sz="2800" b="1">
                  <a:latin typeface="Times New Roman" pitchFamily="18" charset="0"/>
                  <a:ea typeface="黑体" pitchFamily="2" charset="-122"/>
                </a:rPr>
                <a:t>又</a:t>
              </a:r>
              <a:r>
                <a:rPr lang="zh-CN" altLang="en-US" sz="2800" b="1" smtClean="0">
                  <a:latin typeface="Times New Roman" pitchFamily="18" charset="0"/>
                  <a:ea typeface="黑体" pitchFamily="2" charset="-122"/>
                </a:rPr>
                <a:t>困难。</a:t>
              </a:r>
              <a:endParaRPr lang="en-US" altLang="zh-CN" sz="2800">
                <a:latin typeface="Times New Roman" pitchFamily="18" charset="0"/>
                <a:ea typeface="黑体" pitchFamily="2" charset="-122"/>
              </a:endParaRPr>
            </a:p>
          </p:txBody>
        </p:sp>
        <p:sp>
          <p:nvSpPr>
            <p:cNvPr id="2" name="流程图: 联系 1"/>
            <p:cNvSpPr/>
            <p:nvPr/>
          </p:nvSpPr>
          <p:spPr>
            <a:xfrm>
              <a:off x="180263" y="4850588"/>
              <a:ext cx="377878" cy="377833"/>
            </a:xfrm>
            <a:prstGeom prst="flowChartConnector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/>
            </a:p>
          </p:txBody>
        </p:sp>
      </p:grpSp>
      <p:sp>
        <p:nvSpPr>
          <p:cNvPr id="3" name="TextBox 2"/>
          <p:cNvSpPr txBox="1"/>
          <p:nvPr/>
        </p:nvSpPr>
        <p:spPr>
          <a:xfrm>
            <a:off x="628384" y="6093296"/>
            <a:ext cx="1261884" cy="523220"/>
          </a:xfrm>
          <a:prstGeom prst="rect">
            <a:avLst/>
          </a:prstGeom>
          <a:solidFill>
            <a:srgbClr val="00B0F0"/>
          </a:solidFill>
          <a:ln w="19050"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总结：</a:t>
            </a:r>
          </a:p>
        </p:txBody>
      </p:sp>
      <p:sp>
        <p:nvSpPr>
          <p:cNvPr id="5" name="矩形 4"/>
          <p:cNvSpPr>
            <a:spLocks noChangeArrowheads="1"/>
          </p:cNvSpPr>
          <p:nvPr/>
        </p:nvSpPr>
        <p:spPr bwMode="auto">
          <a:xfrm>
            <a:off x="2051050" y="6135688"/>
            <a:ext cx="48260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400" b="1">
                <a:solidFill>
                  <a:srgbClr val="FF0000"/>
                </a:solidFill>
                <a:latin typeface="Times New Roman" pitchFamily="18" charset="0"/>
                <a:ea typeface="黑体" pitchFamily="2" charset="-122"/>
              </a:rPr>
              <a:t>不采用这个方法：减小导线电阻。</a:t>
            </a:r>
            <a:endParaRPr lang="zh-CN" altLang="en-US" sz="240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4222021"/>
      </p:ext>
    </p:extLst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  <p:bldP spid="9221" grpId="1"/>
      <p:bldP spid="9222" grpId="2"/>
      <p:bldP spid="5" grpId="3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250825" y="692150"/>
            <a:ext cx="8243888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99C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4800" b="1">
                <a:solidFill>
                  <a:srgbClr val="FF0000"/>
                </a:solidFill>
                <a:latin typeface="Times New Roman" pitchFamily="18" charset="0"/>
                <a:ea typeface="黑体" pitchFamily="2" charset="-122"/>
              </a:rPr>
              <a:t>(2)</a:t>
            </a:r>
            <a:r>
              <a:rPr lang="zh-CN" altLang="en-US" sz="4800" b="1">
                <a:solidFill>
                  <a:srgbClr val="FF0000"/>
                </a:solidFill>
                <a:latin typeface="Times New Roman" pitchFamily="18" charset="0"/>
                <a:ea typeface="黑体" pitchFamily="2" charset="-122"/>
              </a:rPr>
              <a:t>减小输电线中的电流</a:t>
            </a:r>
            <a:endParaRPr lang="en-GB" altLang="en-US" sz="4800" b="1">
              <a:solidFill>
                <a:srgbClr val="FF0000"/>
              </a:solidFill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250825" y="1628775"/>
            <a:ext cx="7150100" cy="677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3800" b="1">
                <a:latin typeface="Times New Roman" pitchFamily="18" charset="0"/>
                <a:ea typeface="黑体" pitchFamily="2" charset="-122"/>
              </a:rPr>
              <a:t>1.</a:t>
            </a:r>
            <a:r>
              <a:rPr lang="zh-CN" altLang="en-US" sz="3800" b="1">
                <a:latin typeface="Times New Roman" pitchFamily="18" charset="0"/>
                <a:ea typeface="黑体" pitchFamily="2" charset="-122"/>
              </a:rPr>
              <a:t>如何减小输电线路中的电流呢</a:t>
            </a:r>
            <a:r>
              <a:rPr lang="en-US" altLang="zh-CN" sz="3800" b="1">
                <a:latin typeface="Times New Roman" pitchFamily="18" charset="0"/>
                <a:ea typeface="黑体" pitchFamily="2" charset="-122"/>
              </a:rPr>
              <a:t>?</a:t>
            </a:r>
          </a:p>
        </p:txBody>
      </p:sp>
      <p:graphicFrame>
        <p:nvGraphicFramePr>
          <p:cNvPr id="10246" name="Object 6"/>
          <p:cNvGraphicFramePr>
            <a:graphicFrameLocks noGrp="1" noChangeAspect="1"/>
          </p:cNvGraphicFramePr>
          <p:nvPr>
            <p:ph/>
          </p:nvPr>
        </p:nvGraphicFramePr>
        <p:xfrm>
          <a:off x="1763713" y="2514600"/>
          <a:ext cx="3656012" cy="103663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公式" r:id="rId2" progId="">
                  <p:embed/>
                </p:oleObj>
              </mc:Choice>
              <mc:Fallback>
                <p:oleObj name="公式" r:id="rId2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763713" y="2514600"/>
                        <a:ext cx="3656012" cy="103663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" name="直接箭头连接符 2"/>
          <p:cNvCxnSpPr/>
          <p:nvPr/>
        </p:nvCxnSpPr>
        <p:spPr>
          <a:xfrm flipV="1">
            <a:off x="1476375" y="3500438"/>
            <a:ext cx="574675" cy="865187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323850" y="4437063"/>
            <a:ext cx="2087563" cy="830262"/>
          </a:xfrm>
          <a:prstGeom prst="rect">
            <a:avLst/>
          </a:prstGeom>
          <a:noFill/>
          <a:ln w="28575">
            <a:solidFill>
              <a:schemeClr val="accent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400" b="1">
                <a:latin typeface="Arial" pitchFamily="34" charset="0"/>
              </a:rPr>
              <a:t>在输出功率一定的条件下</a:t>
            </a:r>
          </a:p>
        </p:txBody>
      </p:sp>
      <p:cxnSp>
        <p:nvCxnSpPr>
          <p:cNvPr id="12" name="直接箭头连接符 11"/>
          <p:cNvCxnSpPr/>
          <p:nvPr/>
        </p:nvCxnSpPr>
        <p:spPr>
          <a:xfrm flipH="1" flipV="1">
            <a:off x="4186238" y="3429000"/>
            <a:ext cx="0" cy="936625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3373438" y="4435475"/>
            <a:ext cx="1485900" cy="830263"/>
          </a:xfrm>
          <a:prstGeom prst="rect">
            <a:avLst/>
          </a:prstGeom>
          <a:noFill/>
          <a:ln w="28575">
            <a:solidFill>
              <a:schemeClr val="accent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400" b="1">
                <a:latin typeface="Arial" pitchFamily="34" charset="0"/>
              </a:rPr>
              <a:t>要想减小电流</a:t>
            </a:r>
          </a:p>
        </p:txBody>
      </p:sp>
      <p:cxnSp>
        <p:nvCxnSpPr>
          <p:cNvPr id="16" name="直接箭头连接符 15"/>
          <p:cNvCxnSpPr/>
          <p:nvPr/>
        </p:nvCxnSpPr>
        <p:spPr>
          <a:xfrm flipH="1" flipV="1">
            <a:off x="5364163" y="3357563"/>
            <a:ext cx="1079500" cy="86360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5976938" y="4437063"/>
            <a:ext cx="2087562" cy="830262"/>
          </a:xfrm>
          <a:prstGeom prst="rect">
            <a:avLst/>
          </a:prstGeom>
          <a:noFill/>
          <a:ln w="28575">
            <a:solidFill>
              <a:schemeClr val="accent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400" b="1">
                <a:latin typeface="Arial" pitchFamily="34" charset="0"/>
              </a:rPr>
              <a:t>必须要提高电压</a:t>
            </a:r>
            <a:r>
              <a:rPr lang="en-US" altLang="zh-CN" sz="2400" b="1">
                <a:latin typeface="Arial" pitchFamily="34" charset="0"/>
              </a:rPr>
              <a:t>U</a:t>
            </a:r>
            <a:endParaRPr lang="zh-CN" altLang="en-US" sz="2400" b="1">
              <a:latin typeface="Arial" pitchFamily="34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07504" y="5877272"/>
            <a:ext cx="1261884" cy="523220"/>
          </a:xfrm>
          <a:prstGeom prst="rect">
            <a:avLst/>
          </a:prstGeom>
          <a:solidFill>
            <a:srgbClr val="00B0F0"/>
          </a:solidFill>
          <a:ln w="19050"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8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总结：</a:t>
            </a:r>
          </a:p>
        </p:txBody>
      </p:sp>
      <p:sp>
        <p:nvSpPr>
          <p:cNvPr id="13" name="圆角矩形标注 12"/>
          <p:cNvSpPr/>
          <p:nvPr/>
        </p:nvSpPr>
        <p:spPr>
          <a:xfrm rot="5400000">
            <a:off x="4300537" y="3333751"/>
            <a:ext cx="1039813" cy="5694362"/>
          </a:xfrm>
          <a:prstGeom prst="wedgeRoundRectCallout">
            <a:avLst>
              <a:gd name="adj1" fmla="val -19271"/>
              <a:gd name="adj2" fmla="val 58988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7" name="矩形 16"/>
          <p:cNvSpPr>
            <a:spLocks noChangeArrowheads="1"/>
          </p:cNvSpPr>
          <p:nvPr/>
        </p:nvSpPr>
        <p:spPr bwMode="auto">
          <a:xfrm>
            <a:off x="2051050" y="5661025"/>
            <a:ext cx="576421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800" b="1">
                <a:solidFill>
                  <a:srgbClr val="FF3300"/>
                </a:solidFill>
                <a:latin typeface="隶书" panose="02010509060101010101" pitchFamily="49" charset="-122"/>
                <a:ea typeface="隶书" pitchFamily="49" charset="-122"/>
              </a:rPr>
              <a:t>降低输电损耗的两个途径之一：</a:t>
            </a:r>
            <a:r>
              <a:rPr lang="zh-CN" altLang="en-US" sz="1800" b="1">
                <a:solidFill>
                  <a:srgbClr val="0000FF"/>
                </a:solidFill>
                <a:latin typeface="华文楷体" pitchFamily="2" charset="-122"/>
                <a:ea typeface="华文楷体" pitchFamily="2" charset="-122"/>
              </a:rPr>
              <a:t>减少输电线路上</a:t>
            </a:r>
            <a:br>
              <a:rPr lang="en-US" altLang="zh-CN" sz="1800" b="1">
                <a:solidFill>
                  <a:srgbClr val="0000FF"/>
                </a:solidFill>
                <a:latin typeface="华文楷体" pitchFamily="2" charset="-122"/>
                <a:ea typeface="华文楷体" pitchFamily="2" charset="-122"/>
              </a:rPr>
            </a:br>
            <a:r>
              <a:rPr lang="zh-CN" altLang="en-US" sz="1800" b="1">
                <a:solidFill>
                  <a:srgbClr val="0000FF"/>
                </a:solidFill>
                <a:latin typeface="华文楷体" pitchFamily="2" charset="-122"/>
                <a:ea typeface="华文楷体" pitchFamily="2" charset="-122"/>
              </a:rPr>
              <a:t>的发热损失的</a:t>
            </a:r>
            <a:r>
              <a:rPr lang="zh-CN" altLang="en-US" sz="1800" b="1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功率</a:t>
            </a:r>
            <a:r>
              <a:rPr lang="zh-CN" altLang="en-US" sz="1800" b="1">
                <a:solidFill>
                  <a:srgbClr val="FF3300"/>
                </a:solidFill>
                <a:latin typeface="隶书" panose="02010509060101010101" pitchFamily="49" charset="-122"/>
                <a:ea typeface="隶书" pitchFamily="49" charset="-122"/>
              </a:rPr>
              <a:t>中两个方法中只有第二个方法：</a:t>
            </a:r>
            <a:br>
              <a:rPr lang="en-US" altLang="zh-CN" sz="1800" b="1">
                <a:solidFill>
                  <a:srgbClr val="FF3300"/>
                </a:solidFill>
                <a:latin typeface="隶书" panose="02010509060101010101" pitchFamily="49" charset="-122"/>
                <a:ea typeface="隶书" pitchFamily="49" charset="-122"/>
              </a:rPr>
            </a:br>
            <a:r>
              <a:rPr lang="zh-CN" altLang="en-US" sz="1800" b="1">
                <a:solidFill>
                  <a:srgbClr val="FF3300"/>
                </a:solidFill>
                <a:latin typeface="隶书" panose="02010509060101010101" pitchFamily="49" charset="-122"/>
                <a:ea typeface="隶书" pitchFamily="49" charset="-122"/>
              </a:rPr>
              <a:t>减小电流比较有效。而要减小电流必须要采用高压电。</a:t>
            </a:r>
          </a:p>
        </p:txBody>
      </p:sp>
    </p:spTree>
    <p:extLst>
      <p:ext uri="{BB962C8B-B14F-4D97-AF65-F5344CB8AC3E}">
        <p14:creationId xmlns:p14="http://schemas.microsoft.com/office/powerpoint/2010/main" val="31539417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/>
      <p:bldP spid="5" grpId="1"/>
      <p:bldP spid="15" grpId="2"/>
      <p:bldP spid="20" grpId="3"/>
      <p:bldP spid="13" grpId="4"/>
      <p:bldP spid="17" grpId="5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Line 2"/>
          <p:cNvSpPr>
            <a:spLocks noChangeShapeType="1"/>
          </p:cNvSpPr>
          <p:nvPr/>
        </p:nvSpPr>
        <p:spPr bwMode="auto">
          <a:xfrm>
            <a:off x="642938" y="7958138"/>
            <a:ext cx="7775575" cy="0"/>
          </a:xfrm>
          <a:prstGeom prst="line">
            <a:avLst/>
          </a:prstGeom>
          <a:noFill/>
          <a:ln w="9525">
            <a:solidFill>
              <a:srgbClr val="008080"/>
            </a:solidFill>
            <a:rou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363" name="Rectangle 5"/>
          <p:cNvSpPr>
            <a:spLocks noChangeArrowheads="1"/>
          </p:cNvSpPr>
          <p:nvPr/>
        </p:nvSpPr>
        <p:spPr bwMode="auto">
          <a:xfrm>
            <a:off x="171450" y="836613"/>
            <a:ext cx="6929438" cy="7080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 b="1">
                <a:solidFill>
                  <a:srgbClr val="FF3300"/>
                </a:solidFill>
                <a:latin typeface="隶书" panose="02010509060101010101" pitchFamily="49" charset="-122"/>
                <a:ea typeface="隶书" pitchFamily="49" charset="-122"/>
              </a:rPr>
              <a:t>降低输电损耗的两个途径</a:t>
            </a:r>
          </a:p>
        </p:txBody>
      </p:sp>
      <p:sp>
        <p:nvSpPr>
          <p:cNvPr id="2" name="左大括号 1"/>
          <p:cNvSpPr/>
          <p:nvPr/>
        </p:nvSpPr>
        <p:spPr>
          <a:xfrm>
            <a:off x="250825" y="1925638"/>
            <a:ext cx="792163" cy="1719262"/>
          </a:xfrm>
          <a:prstGeom prst="lef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5366" name="矩形 2"/>
          <p:cNvSpPr>
            <a:spLocks noChangeArrowheads="1"/>
          </p:cNvSpPr>
          <p:nvPr/>
        </p:nvSpPr>
        <p:spPr bwMode="auto">
          <a:xfrm>
            <a:off x="1187450" y="1844675"/>
            <a:ext cx="63404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b="1">
                <a:solidFill>
                  <a:srgbClr val="0000FF"/>
                </a:solidFill>
                <a:latin typeface="华文楷体" pitchFamily="2" charset="-122"/>
                <a:ea typeface="华文楷体" pitchFamily="2" charset="-122"/>
              </a:rPr>
              <a:t>减少输电线路上的发热损失的</a:t>
            </a:r>
            <a:r>
              <a:rPr lang="zh-CN" altLang="en-US" b="1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功率</a:t>
            </a:r>
          </a:p>
        </p:txBody>
      </p:sp>
      <p:sp>
        <p:nvSpPr>
          <p:cNvPr id="15367" name="矩形 6"/>
          <p:cNvSpPr>
            <a:spLocks noChangeArrowheads="1"/>
          </p:cNvSpPr>
          <p:nvPr/>
        </p:nvSpPr>
        <p:spPr bwMode="auto">
          <a:xfrm>
            <a:off x="1171575" y="3141663"/>
            <a:ext cx="63404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b="1">
                <a:solidFill>
                  <a:srgbClr val="0000FF"/>
                </a:solidFill>
                <a:latin typeface="华文楷体" pitchFamily="2" charset="-122"/>
                <a:ea typeface="华文楷体" pitchFamily="2" charset="-122"/>
              </a:rPr>
              <a:t>减少输电线路上的发热损失的</a:t>
            </a:r>
            <a:r>
              <a:rPr lang="zh-CN" altLang="en-US" b="1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电压</a:t>
            </a:r>
          </a:p>
        </p:txBody>
      </p:sp>
      <p:grpSp>
        <p:nvGrpSpPr>
          <p:cNvPr id="15369" name="Group 21"/>
          <p:cNvGrpSpPr/>
          <p:nvPr/>
        </p:nvGrpSpPr>
        <p:grpSpPr>
          <a:xfrm>
            <a:off x="130175" y="4149725"/>
            <a:ext cx="7011988" cy="2447925"/>
            <a:chExt cx="6500858" cy="2201696"/>
          </a:xfrm>
        </p:grpSpPr>
        <p:grpSp>
          <p:nvGrpSpPr>
            <p:cNvPr id="15371" name="Group 22"/>
            <p:cNvGrpSpPr/>
            <p:nvPr/>
          </p:nvGrpSpPr>
          <p:grpSpPr>
            <a:xfrm>
              <a:off x="0" y="0"/>
              <a:ext cx="6500858" cy="2201696"/>
              <a:chExt cx="6500858" cy="2344572"/>
            </a:xfrm>
          </p:grpSpPr>
          <p:pic>
            <p:nvPicPr>
              <p:cNvPr id="15373" name="Picture 2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 bwMode="auto">
              <a:xfrm>
                <a:off x="0" y="0"/>
                <a:ext cx="6500858" cy="234457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cxnSp>
            <p:nvCxnSpPr>
              <p:cNvPr id="15374" name="直接箭头连接符 31"/>
              <p:cNvCxnSpPr>
                <a:cxnSpLocks noChangeShapeType="1"/>
              </p:cNvCxnSpPr>
              <p:nvPr/>
            </p:nvCxnSpPr>
            <p:spPr bwMode="auto">
              <a:xfrm rot="5400000">
                <a:off x="1821669" y="1321603"/>
                <a:ext cx="785818" cy="1588"/>
              </a:xfrm>
              <a:prstGeom prst="straightConnector1">
                <a:avLst/>
              </a:prstGeom>
              <a:noFill/>
              <a:ln w="25400">
                <a:solidFill>
                  <a:srgbClr val="000000"/>
                </a:solidFill>
                <a:round/>
                <a:headEnd type="arrow" w="med" len="med"/>
                <a:tailEnd type="arrow" w="med" len="med"/>
              </a:ln>
              <a:effectLst>
                <a:outerShdw dist="20000" dir="5400000" algn="ctr" rotWithShape="0">
                  <a:srgbClr val="000000">
                    <a:alpha val="37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</p:cxnSp>
          <p:sp>
            <p:nvSpPr>
              <p:cNvPr id="15375" name="TextBox 32"/>
              <p:cNvSpPr txBox="1">
                <a:spLocks noChangeArrowheads="1"/>
              </p:cNvSpPr>
              <p:nvPr/>
            </p:nvSpPr>
            <p:spPr bwMode="auto">
              <a:xfrm>
                <a:off x="2286016" y="1214446"/>
                <a:ext cx="362600" cy="36933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defPPr>
                  <a:defRPr lang="zh-CN"/>
                </a:defPPr>
                <a:lvl1pPr marL="0" algn="l" defTabSz="914400" rtl="0" eaLnBrk="0" latinLnBrk="0" hangingPunct="0">
                  <a:spcBef>
                    <a:spcPct val="20000"/>
                  </a:spcBef>
                  <a:buChar char="•"/>
                  <a:defRPr sz="32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1pPr>
                <a:lvl2pPr marL="742950" indent="-285750" algn="l" defTabSz="914400" rtl="0" eaLnBrk="0" latinLnBrk="0" hangingPunct="0">
                  <a:spcBef>
                    <a:spcPct val="20000"/>
                  </a:spcBef>
                  <a:buChar char="–"/>
                  <a:defRPr sz="28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2pPr>
                <a:lvl3pPr marL="1143000" indent="-228600" algn="l" defTabSz="914400" rtl="0" eaLnBrk="0" latinLnBrk="0" hangingPunct="0">
                  <a:spcBef>
                    <a:spcPct val="20000"/>
                  </a:spcBef>
                  <a:buChar char="•"/>
                  <a:defRPr sz="24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3pPr>
                <a:lvl4pPr marL="1600200" indent="-228600" algn="l" defTabSz="914400" rtl="0" eaLnBrk="0" latinLnBrk="0" hangingPunct="0">
                  <a:spcBef>
                    <a:spcPct val="20000"/>
                  </a:spcBef>
                  <a:buChar char="–"/>
                  <a:defRPr sz="20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4pPr>
                <a:lvl5pPr marL="2057400" indent="-228600" algn="l" defTabSz="914400" rtl="0" eaLnBrk="0" latinLnBrk="0" hangingPunct="0">
                  <a:spcBef>
                    <a:spcPct val="20000"/>
                  </a:spcBef>
                  <a:buChar char="»"/>
                  <a:defRPr sz="20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5pPr>
                <a:lvl6pPr marL="25146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6pPr>
                <a:lvl7pPr marL="29718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7pPr>
                <a:lvl8pPr marL="34290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8pPr>
                <a:lvl9pPr marL="3886200" indent="-228600" algn="l" defTabSz="914400" rtl="0" eaLnBrk="0" fontAlgn="base" latinLnBrk="0" hangingPunct="0">
                  <a:spcBef>
                    <a:spcPct val="20000"/>
                  </a:spcBef>
                  <a:spcAft>
                    <a:spcPct val="0"/>
                  </a:spcAft>
                  <a:buFont typeface="Arial" pitchFamily="34" charset="0"/>
                  <a:buChar char="»"/>
                  <a:defRPr sz="2000" kern="1200">
                    <a:solidFill>
                      <a:schemeClr val="tx1"/>
                    </a:solidFill>
                    <a:latin typeface="Calibri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r>
                  <a:rPr lang="en-US" altLang="zh-CN" sz="1800" b="1">
                    <a:latin typeface="Times New Roman" pitchFamily="18" charset="0"/>
                    <a:cs typeface="Times New Roman" panose="02020603050405020304" pitchFamily="18" charset="0"/>
                  </a:rPr>
                  <a:t>U</a:t>
                </a:r>
                <a:endParaRPr lang="zh-CN" altLang="en-US" sz="1800" b="1">
                  <a:latin typeface="Times New Roman" pitchFamily="18" charset="0"/>
                  <a:cs typeface="Times New Roman" panose="02020603050405020304" pitchFamily="18" charset="0"/>
                </a:endParaRPr>
              </a:p>
            </p:txBody>
          </p:sp>
        </p:grpSp>
        <p:sp>
          <p:nvSpPr>
            <p:cNvPr id="15372" name="TextBox 29"/>
            <p:cNvSpPr txBox="1">
              <a:spLocks noChangeArrowheads="1"/>
            </p:cNvSpPr>
            <p:nvPr/>
          </p:nvSpPr>
          <p:spPr bwMode="auto">
            <a:xfrm>
              <a:off x="1643074" y="1000132"/>
              <a:ext cx="338554" cy="36933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sz="1800" b="1">
                  <a:latin typeface="Times New Roman" pitchFamily="18" charset="0"/>
                  <a:cs typeface="Times New Roman" panose="02020603050405020304" pitchFamily="18" charset="0"/>
                </a:rPr>
                <a:t>P</a:t>
              </a:r>
              <a:endParaRPr lang="zh-CN" altLang="en-US" sz="1800" b="1">
                <a:latin typeface="Times New Roman" pitchFamily="18" charset="0"/>
                <a:cs typeface="Times New Roman" panose="02020603050405020304" pitchFamily="18" charset="0"/>
              </a:endParaRPr>
            </a:p>
          </p:txBody>
        </p:sp>
      </p:grpSp>
      <p:sp>
        <p:nvSpPr>
          <p:cNvPr id="5" name="TextBox 4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7768714" y="1556792"/>
            <a:ext cx="832279" cy="985334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>
                <a:noFill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333146932"/>
      </p:ext>
    </p:extLst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179388" y="2522538"/>
            <a:ext cx="7285037" cy="619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85000"/>
              </a:lnSpc>
              <a:spcBef>
                <a:spcPts val="2250"/>
              </a:spcBef>
              <a:buClr>
                <a:srgbClr val="FFFFF7"/>
              </a:buClr>
              <a:buFont typeface="华文新魏" pitchFamily="2" charset="-122"/>
              <a:buNone/>
            </a:pPr>
            <a:r>
              <a:rPr lang="en-GB" altLang="en-US" sz="4000" b="1">
                <a:latin typeface="Times New Roman" pitchFamily="18" charset="0"/>
                <a:ea typeface="黑体" pitchFamily="2" charset="-122"/>
              </a:rPr>
              <a:t>1 </a:t>
            </a:r>
            <a:r>
              <a:rPr lang="en-US" altLang="zh-CN" sz="4000" b="1">
                <a:latin typeface="Times New Roman" pitchFamily="18" charset="0"/>
                <a:ea typeface="黑体" pitchFamily="2" charset="-122"/>
              </a:rPr>
              <a:t>. </a:t>
            </a:r>
            <a:r>
              <a:rPr lang="zh-CN" altLang="en-US" sz="4000" b="1">
                <a:latin typeface="Times New Roman" pitchFamily="18" charset="0"/>
                <a:ea typeface="黑体" pitchFamily="2" charset="-122"/>
              </a:rPr>
              <a:t>为什么输电线上有</a:t>
            </a:r>
            <a:r>
              <a:rPr lang="zh-CN" altLang="en-US" sz="4000" b="1">
                <a:solidFill>
                  <a:schemeClr val="tx2"/>
                </a:solidFill>
                <a:latin typeface="Times New Roman" pitchFamily="18" charset="0"/>
                <a:ea typeface="黑体" pitchFamily="2" charset="-122"/>
              </a:rPr>
              <a:t>电压</a:t>
            </a:r>
            <a:r>
              <a:rPr lang="zh-CN" altLang="en-US" sz="4000" b="1">
                <a:latin typeface="Times New Roman" pitchFamily="18" charset="0"/>
                <a:ea typeface="黑体" pitchFamily="2" charset="-122"/>
              </a:rPr>
              <a:t>损失</a:t>
            </a:r>
            <a:r>
              <a:rPr lang="en-GB" altLang="en-US" sz="4000" b="1">
                <a:latin typeface="Times New Roman" pitchFamily="18" charset="0"/>
                <a:ea typeface="黑体" pitchFamily="2" charset="-122"/>
              </a:rPr>
              <a:t>?</a:t>
            </a:r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323528" y="3501008"/>
            <a:ext cx="7559675" cy="166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000" tIns="46800" rIns="90000" bIns="46800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tabLst>
                <a:tab pos="0"/>
                <a:tab pos="914400"/>
                <a:tab pos="1828800"/>
                <a:tab pos="2743200"/>
                <a:tab pos="3657600"/>
                <a:tab pos="4572000"/>
                <a:tab pos="5486400"/>
                <a:tab pos="6400800"/>
                <a:tab pos="7315200"/>
                <a:tab pos="8229600"/>
                <a:tab pos="9144000"/>
                <a:tab pos="10058400"/>
              </a:tabLst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just" eaLnBrk="1" hangingPunct="1">
              <a:lnSpc>
                <a:spcPct val="150000"/>
              </a:lnSpc>
              <a:spcBef>
                <a:spcPts val="2250"/>
              </a:spcBef>
              <a:buClr>
                <a:srgbClr val="66FF33"/>
              </a:buClr>
              <a:buFont typeface="Times New Roman" pitchFamily="18" charset="0"/>
              <a:buNone/>
            </a:pPr>
            <a:r>
              <a:rPr lang="zh-CN" altLang="en-US" sz="3600">
                <a:solidFill>
                  <a:srgbClr val="66FF33"/>
                </a:solidFill>
                <a:latin typeface="黑体" pitchFamily="2" charset="-122"/>
                <a:ea typeface="黑体" pitchFamily="2" charset="-122"/>
              </a:rPr>
              <a:t>　</a:t>
            </a:r>
            <a:r>
              <a:rPr lang="zh-CN" altLang="en-US" sz="3600" smtClean="0">
                <a:solidFill>
                  <a:srgbClr val="66FF33"/>
                </a:solidFill>
                <a:latin typeface="黑体" pitchFamily="2" charset="-122"/>
                <a:ea typeface="黑体" pitchFamily="2" charset="-122"/>
              </a:rPr>
              <a:t> </a:t>
            </a:r>
            <a:r>
              <a:rPr lang="zh-CN" altLang="en-US" b="1" smtClean="0">
                <a:latin typeface="Times New Roman" pitchFamily="18" charset="0"/>
                <a:ea typeface="黑体" pitchFamily="2" charset="-122"/>
              </a:rPr>
              <a:t>由于</a:t>
            </a:r>
            <a:r>
              <a:rPr lang="zh-CN" altLang="en-US" b="1">
                <a:latin typeface="Times New Roman" pitchFamily="18" charset="0"/>
                <a:ea typeface="黑体" pitchFamily="2" charset="-122"/>
              </a:rPr>
              <a:t>输电线有</a:t>
            </a:r>
            <a:r>
              <a:rPr lang="zh-CN" altLang="en-US" b="1">
                <a:solidFill>
                  <a:schemeClr val="tx2"/>
                </a:solidFill>
                <a:latin typeface="Times New Roman" pitchFamily="18" charset="0"/>
                <a:ea typeface="黑体" pitchFamily="2" charset="-122"/>
              </a:rPr>
              <a:t>电阻</a:t>
            </a:r>
            <a:r>
              <a:rPr lang="zh-CN" altLang="en-US" b="1">
                <a:latin typeface="Times New Roman" pitchFamily="18" charset="0"/>
                <a:ea typeface="黑体" pitchFamily="2" charset="-122"/>
              </a:rPr>
              <a:t>，当电流通过输电线时，输电线上有一部分</a:t>
            </a:r>
            <a:r>
              <a:rPr lang="zh-CN" altLang="en-US" b="1">
                <a:solidFill>
                  <a:schemeClr val="tx2"/>
                </a:solidFill>
                <a:latin typeface="Times New Roman" pitchFamily="18" charset="0"/>
                <a:ea typeface="黑体" pitchFamily="2" charset="-122"/>
              </a:rPr>
              <a:t>电压</a:t>
            </a:r>
            <a:r>
              <a:rPr lang="zh-CN" altLang="en-US" b="1" smtClean="0">
                <a:solidFill>
                  <a:schemeClr val="tx2"/>
                </a:solidFill>
                <a:latin typeface="Times New Roman" pitchFamily="18" charset="0"/>
                <a:ea typeface="黑体" pitchFamily="2" charset="-122"/>
              </a:rPr>
              <a:t>损耗</a:t>
            </a:r>
            <a:r>
              <a:rPr lang="zh-CN" altLang="en-US" b="1">
                <a:latin typeface="Times New Roman" pitchFamily="18" charset="0"/>
                <a:ea typeface="黑体" pitchFamily="2" charset="-122"/>
              </a:rPr>
              <a:t>。</a:t>
            </a:r>
          </a:p>
        </p:txBody>
      </p:sp>
      <p:sp>
        <p:nvSpPr>
          <p:cNvPr id="16388" name="Rectangle 4"/>
          <p:cNvSpPr>
            <a:spLocks noChangeArrowheads="1"/>
          </p:cNvSpPr>
          <p:nvPr/>
        </p:nvSpPr>
        <p:spPr bwMode="auto">
          <a:xfrm>
            <a:off x="36513" y="954088"/>
            <a:ext cx="8928100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99C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5400" b="1" smtClean="0">
                <a:solidFill>
                  <a:srgbClr val="FF3300"/>
                </a:solidFill>
                <a:latin typeface="楷体_GB2312" pitchFamily="1" charset="-122"/>
                <a:ea typeface="楷体_GB2312" pitchFamily="1" charset="-122"/>
              </a:rPr>
              <a:t>输电线</a:t>
            </a:r>
            <a:r>
              <a:rPr lang="zh-CN" altLang="en-US" sz="5400" b="1">
                <a:solidFill>
                  <a:srgbClr val="FF3300"/>
                </a:solidFill>
                <a:latin typeface="楷体_GB2312" pitchFamily="1" charset="-122"/>
                <a:ea typeface="楷体_GB2312" pitchFamily="1" charset="-122"/>
              </a:rPr>
              <a:t>上的</a:t>
            </a:r>
            <a:r>
              <a:rPr lang="zh-CN" altLang="en-US" sz="5400" b="1" u="sng">
                <a:solidFill>
                  <a:srgbClr val="FF3300"/>
                </a:solidFill>
                <a:latin typeface="楷体_GB2312" pitchFamily="1" charset="-122"/>
                <a:ea typeface="楷体_GB2312" pitchFamily="1" charset="-122"/>
              </a:rPr>
              <a:t>电压</a:t>
            </a:r>
            <a:r>
              <a:rPr lang="zh-CN" altLang="en-US" sz="5400" b="1">
                <a:solidFill>
                  <a:srgbClr val="FF3300"/>
                </a:solidFill>
                <a:latin typeface="楷体_GB2312" pitchFamily="1" charset="-122"/>
                <a:ea typeface="楷体_GB2312" pitchFamily="1" charset="-122"/>
              </a:rPr>
              <a:t>损失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426325" y="1773238"/>
            <a:ext cx="1538288" cy="204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251528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1" grpId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684213" y="3760788"/>
            <a:ext cx="6767512" cy="676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95000"/>
              </a:lnSpc>
              <a:spcBef>
                <a:spcPts val="2250"/>
              </a:spcBef>
              <a:buClr>
                <a:srgbClr val="66FF33"/>
              </a:buClr>
              <a:buFont typeface="Times New Roman" pitchFamily="18" charset="0"/>
              <a:buNone/>
            </a:pPr>
            <a:r>
              <a:rPr lang="en-GB" altLang="en-US" sz="4000" b="1">
                <a:latin typeface="Times New Roman" pitchFamily="18" charset="0"/>
                <a:ea typeface="黑体" pitchFamily="2" charset="-122"/>
              </a:rPr>
              <a:t>(1</a:t>
            </a:r>
            <a:r>
              <a:rPr lang="en-US" altLang="zh-CN" sz="4000" b="1">
                <a:latin typeface="Times New Roman" pitchFamily="18" charset="0"/>
                <a:ea typeface="黑体" pitchFamily="2" charset="-122"/>
              </a:rPr>
              <a:t>)</a:t>
            </a:r>
            <a:r>
              <a:rPr lang="zh-CN" altLang="en-US" sz="4000" b="1">
                <a:latin typeface="Times New Roman" pitchFamily="18" charset="0"/>
                <a:ea typeface="黑体" pitchFamily="2" charset="-122"/>
              </a:rPr>
              <a:t>减小导线电阻</a:t>
            </a:r>
            <a:endParaRPr lang="en-GB" altLang="en-US" sz="4000" b="1">
              <a:latin typeface="Times New Roman" pitchFamily="18" charset="0"/>
              <a:ea typeface="黑体" pitchFamily="2" charset="-122"/>
            </a:endParaRPr>
          </a:p>
        </p:txBody>
      </p:sp>
      <p:sp>
        <p:nvSpPr>
          <p:cNvPr id="17411" name="Text Box 3"/>
          <p:cNvSpPr txBox="1">
            <a:spLocks noChangeArrowheads="1"/>
          </p:cNvSpPr>
          <p:nvPr/>
        </p:nvSpPr>
        <p:spPr bwMode="auto">
          <a:xfrm>
            <a:off x="395288" y="842963"/>
            <a:ext cx="6624637" cy="71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lnSpc>
                <a:spcPct val="85000"/>
              </a:lnSpc>
              <a:spcBef>
                <a:spcPts val="2250"/>
              </a:spcBef>
              <a:buClr>
                <a:srgbClr val="FFFFF7"/>
              </a:buClr>
              <a:buFont typeface="华文新魏" pitchFamily="2" charset="-122"/>
              <a:buNone/>
            </a:pPr>
            <a:r>
              <a:rPr lang="en-GB" altLang="en-US" sz="4800" b="1">
                <a:latin typeface="Times New Roman" pitchFamily="18" charset="0"/>
                <a:ea typeface="黑体" pitchFamily="2" charset="-122"/>
              </a:rPr>
              <a:t>2 </a:t>
            </a:r>
            <a:r>
              <a:rPr lang="en-US" altLang="en-US" sz="4800" b="1">
                <a:latin typeface="Times New Roman" pitchFamily="18" charset="0"/>
                <a:ea typeface="黑体" pitchFamily="2" charset="-122"/>
              </a:rPr>
              <a:t>. </a:t>
            </a:r>
            <a:r>
              <a:rPr lang="zh-CN" altLang="en-US" sz="4800" b="1">
                <a:latin typeface="Times New Roman" pitchFamily="18" charset="0"/>
                <a:ea typeface="黑体" pitchFamily="2" charset="-122"/>
              </a:rPr>
              <a:t>如何减少电压损失</a:t>
            </a:r>
            <a:r>
              <a:rPr lang="en-GB" altLang="en-US" sz="4800" b="1">
                <a:latin typeface="Times New Roman" pitchFamily="18" charset="0"/>
                <a:ea typeface="黑体" pitchFamily="2" charset="-122"/>
              </a:rPr>
              <a:t>?</a:t>
            </a:r>
            <a:endParaRPr lang="en-US" altLang="zh-CN" sz="4800" b="1">
              <a:latin typeface="Times New Roman" pitchFamily="18" charset="0"/>
              <a:ea typeface="黑体" pitchFamily="2" charset="-122"/>
            </a:endParaRPr>
          </a:p>
        </p:txBody>
      </p:sp>
      <p:graphicFrame>
        <p:nvGraphicFramePr>
          <p:cNvPr id="8196" name="Object 4"/>
          <p:cNvGraphicFramePr>
            <a:graphicFrameLocks noChangeAspect="1"/>
          </p:cNvGraphicFramePr>
          <p:nvPr/>
        </p:nvGraphicFramePr>
        <p:xfrm>
          <a:off x="1300163" y="1555750"/>
          <a:ext cx="4527550" cy="12684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公式" r:id="rId2" progId="">
                  <p:embed/>
                </p:oleObj>
              </mc:Choice>
              <mc:Fallback>
                <p:oleObj name="公式" r:id="rId2" progId="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1300163" y="1555750"/>
                        <a:ext cx="4527550" cy="126841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7" name="Rectangle 5"/>
          <p:cNvSpPr>
            <a:spLocks noChangeArrowheads="1"/>
          </p:cNvSpPr>
          <p:nvPr/>
        </p:nvSpPr>
        <p:spPr bwMode="auto">
          <a:xfrm>
            <a:off x="611188" y="4868863"/>
            <a:ext cx="5616575" cy="70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en-US" altLang="zh-CN" sz="4000" b="1">
                <a:latin typeface="Times New Roman" pitchFamily="18" charset="0"/>
                <a:ea typeface="黑体" pitchFamily="2" charset="-122"/>
              </a:rPr>
              <a:t>(2)</a:t>
            </a:r>
            <a:r>
              <a:rPr lang="zh-CN" altLang="en-US" sz="4000" b="1">
                <a:latin typeface="Times New Roman" pitchFamily="18" charset="0"/>
                <a:ea typeface="黑体" pitchFamily="2" charset="-122"/>
              </a:rPr>
              <a:t>减小输电线中的电流</a:t>
            </a:r>
          </a:p>
        </p:txBody>
      </p:sp>
      <p:sp>
        <p:nvSpPr>
          <p:cNvPr id="7" name="Text Box 8"/>
          <p:cNvSpPr txBox="1">
            <a:spLocks noChangeArrowheads="1"/>
          </p:cNvSpPr>
          <p:nvPr/>
        </p:nvSpPr>
        <p:spPr bwMode="auto">
          <a:xfrm>
            <a:off x="179388" y="2978150"/>
            <a:ext cx="733107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  <a:defRPr/>
            </a:pPr>
            <a:r>
              <a:rPr lang="zh-CN" altLang="en-US" sz="28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obe 黑体 Std R" pitchFamily="34" charset="-122"/>
                <a:ea typeface="Adobe 黑体 Std R" pitchFamily="34" charset="-122"/>
              </a:rPr>
              <a:t>根据以上公式可知减少电压损失的两种方法：</a:t>
            </a:r>
          </a:p>
        </p:txBody>
      </p:sp>
      <p:sp>
        <p:nvSpPr>
          <p:cNvPr id="8" name="AutoShape 9"/>
          <p:cNvSpPr/>
          <p:nvPr/>
        </p:nvSpPr>
        <p:spPr bwMode="auto">
          <a:xfrm>
            <a:off x="34925" y="3860800"/>
            <a:ext cx="576263" cy="1652588"/>
          </a:xfrm>
          <a:prstGeom prst="leftBrace">
            <a:avLst>
              <a:gd name="adj1" fmla="val 38887"/>
              <a:gd name="adj2" fmla="val 50000"/>
            </a:avLst>
          </a:prstGeom>
          <a:noFill/>
          <a:ln w="28575">
            <a:solidFill>
              <a:schemeClr val="tx1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zh-CN" altLang="en-US" sz="1800">
              <a:latin typeface="Arial" pitchFamily="34" charset="0"/>
            </a:endParaRPr>
          </a:p>
        </p:txBody>
      </p:sp>
      <p:grpSp>
        <p:nvGrpSpPr>
          <p:cNvPr id="9" name="Group 8"/>
          <p:cNvGrpSpPr/>
          <p:nvPr/>
        </p:nvGrpSpPr>
        <p:grpSpPr>
          <a:xfrm>
            <a:off x="4789488" y="3602038"/>
            <a:ext cx="1295400" cy="992187"/>
            <a:chExt cx="816" cy="625"/>
          </a:xfrm>
        </p:grpSpPr>
        <p:sp>
          <p:nvSpPr>
            <p:cNvPr id="17428" name="Line 13"/>
            <p:cNvSpPr>
              <a:spLocks noChangeShapeType="1"/>
            </p:cNvSpPr>
            <p:nvPr/>
          </p:nvSpPr>
          <p:spPr bwMode="auto">
            <a:xfrm>
              <a:off x="581" y="318"/>
              <a:ext cx="235" cy="1"/>
            </a:xfrm>
            <a:prstGeom prst="line">
              <a:avLst/>
            </a:prstGeom>
            <a:noFill/>
            <a:ln w="28575">
              <a:solidFill>
                <a:srgbClr val="000066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29" name="Rectangle 14"/>
            <p:cNvSpPr>
              <a:spLocks noChangeArrowheads="1"/>
            </p:cNvSpPr>
            <p:nvPr/>
          </p:nvSpPr>
          <p:spPr bwMode="auto">
            <a:xfrm>
              <a:off x="635" y="318"/>
              <a:ext cx="142" cy="3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b="1" i="1">
                  <a:solidFill>
                    <a:srgbClr val="000066"/>
                  </a:solidFill>
                  <a:latin typeface="Times New Roman" pitchFamily="18" charset="0"/>
                </a:rPr>
                <a:t>S</a:t>
              </a:r>
              <a:endParaRPr lang="en-US" altLang="zh-CN" b="1">
                <a:solidFill>
                  <a:srgbClr val="000066"/>
                </a:solidFill>
                <a:latin typeface="Arial" pitchFamily="34" charset="0"/>
              </a:endParaRPr>
            </a:p>
          </p:txBody>
        </p:sp>
        <p:sp>
          <p:nvSpPr>
            <p:cNvPr id="12" name="Rectangle 15"/>
            <p:cNvSpPr>
              <a:spLocks noChangeArrowheads="1"/>
            </p:cNvSpPr>
            <p:nvPr/>
          </p:nvSpPr>
          <p:spPr bwMode="auto">
            <a:xfrm>
              <a:off x="635" y="0"/>
              <a:ext cx="156" cy="3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  <a:defRPr/>
              </a:pPr>
              <a:r>
                <a:rPr lang="en-US" altLang="zh-CN" b="1" i="1" smtClean="0">
                  <a:solidFill>
                    <a:srgbClr val="000066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L</a:t>
              </a:r>
              <a:endParaRPr lang="en-US" altLang="zh-CN" b="1" smtClean="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</p:txBody>
        </p:sp>
        <p:sp>
          <p:nvSpPr>
            <p:cNvPr id="17431" name="Rectangle 16"/>
            <p:cNvSpPr>
              <a:spLocks noChangeArrowheads="1"/>
            </p:cNvSpPr>
            <p:nvPr/>
          </p:nvSpPr>
          <p:spPr bwMode="auto">
            <a:xfrm>
              <a:off x="0" y="136"/>
              <a:ext cx="100" cy="3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b="1" i="1">
                  <a:solidFill>
                    <a:srgbClr val="000066"/>
                  </a:solidFill>
                  <a:latin typeface="Times New Roman" pitchFamily="18" charset="0"/>
                </a:rPr>
                <a:t>r</a:t>
              </a:r>
              <a:endParaRPr lang="en-US" altLang="zh-CN" b="1">
                <a:solidFill>
                  <a:srgbClr val="000066"/>
                </a:solidFill>
                <a:latin typeface="Arial" pitchFamily="34" charset="0"/>
              </a:endParaRPr>
            </a:p>
          </p:txBody>
        </p:sp>
        <p:sp>
          <p:nvSpPr>
            <p:cNvPr id="17432" name="Rectangle 17"/>
            <p:cNvSpPr>
              <a:spLocks noChangeArrowheads="1"/>
            </p:cNvSpPr>
            <p:nvPr/>
          </p:nvSpPr>
          <p:spPr bwMode="auto">
            <a:xfrm>
              <a:off x="363" y="136"/>
              <a:ext cx="226" cy="3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b="1" i="1">
                  <a:solidFill>
                    <a:srgbClr val="000066"/>
                  </a:solidFill>
                  <a:latin typeface="Symbol" panose="05050102010706020507" pitchFamily="18" charset="2"/>
                </a:rPr>
                <a:t>r</a:t>
              </a:r>
              <a:endParaRPr lang="en-US" altLang="zh-CN" b="1">
                <a:solidFill>
                  <a:srgbClr val="000066"/>
                </a:solidFill>
                <a:latin typeface="Arial" pitchFamily="34" charset="0"/>
              </a:endParaRPr>
            </a:p>
          </p:txBody>
        </p:sp>
        <p:sp>
          <p:nvSpPr>
            <p:cNvPr id="17433" name="Rectangle 18"/>
            <p:cNvSpPr>
              <a:spLocks noChangeArrowheads="1"/>
            </p:cNvSpPr>
            <p:nvPr/>
          </p:nvSpPr>
          <p:spPr bwMode="auto">
            <a:xfrm>
              <a:off x="207" y="145"/>
              <a:ext cx="146" cy="3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b="1">
                  <a:solidFill>
                    <a:srgbClr val="000066"/>
                  </a:solidFill>
                  <a:latin typeface="Times New Roman" pitchFamily="18" charset="0"/>
                </a:rPr>
                <a:t>=</a:t>
              </a:r>
            </a:p>
          </p:txBody>
        </p:sp>
      </p:grpSp>
      <p:grpSp>
        <p:nvGrpSpPr>
          <p:cNvPr id="16" name="Group 15"/>
          <p:cNvGrpSpPr/>
          <p:nvPr/>
        </p:nvGrpSpPr>
        <p:grpSpPr>
          <a:xfrm>
            <a:off x="6069013" y="4687888"/>
            <a:ext cx="1100137" cy="992187"/>
            <a:chExt cx="693" cy="625"/>
          </a:xfrm>
        </p:grpSpPr>
        <p:sp>
          <p:nvSpPr>
            <p:cNvPr id="17423" name="Line 20"/>
            <p:cNvSpPr>
              <a:spLocks noChangeShapeType="1"/>
            </p:cNvSpPr>
            <p:nvPr/>
          </p:nvSpPr>
          <p:spPr bwMode="auto">
            <a:xfrm>
              <a:off x="454" y="318"/>
              <a:ext cx="235" cy="1"/>
            </a:xfrm>
            <a:prstGeom prst="line">
              <a:avLst/>
            </a:prstGeom>
            <a:noFill/>
            <a:ln w="28575">
              <a:solidFill>
                <a:srgbClr val="000066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7424" name="Rectangle 21"/>
            <p:cNvSpPr>
              <a:spLocks noChangeArrowheads="1"/>
            </p:cNvSpPr>
            <p:nvPr/>
          </p:nvSpPr>
          <p:spPr bwMode="auto">
            <a:xfrm>
              <a:off x="508" y="318"/>
              <a:ext cx="185" cy="3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b="1" i="1">
                  <a:solidFill>
                    <a:srgbClr val="000066"/>
                  </a:solidFill>
                  <a:latin typeface="Times New Roman" pitchFamily="18" charset="0"/>
                </a:rPr>
                <a:t>U</a:t>
              </a:r>
              <a:endParaRPr lang="en-US" altLang="zh-CN" b="1">
                <a:solidFill>
                  <a:srgbClr val="000066"/>
                </a:solidFill>
                <a:latin typeface="Arial" pitchFamily="34" charset="0"/>
              </a:endParaRPr>
            </a:p>
          </p:txBody>
        </p:sp>
        <p:sp>
          <p:nvSpPr>
            <p:cNvPr id="19" name="Rectangle 22"/>
            <p:cNvSpPr>
              <a:spLocks noChangeArrowheads="1"/>
            </p:cNvSpPr>
            <p:nvPr/>
          </p:nvSpPr>
          <p:spPr bwMode="auto">
            <a:xfrm>
              <a:off x="508" y="0"/>
              <a:ext cx="156" cy="3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  <a:defRPr/>
              </a:pPr>
              <a:r>
                <a:rPr lang="en-US" altLang="zh-CN" b="1" i="1" smtClean="0">
                  <a:solidFill>
                    <a:srgbClr val="000066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Times New Roman" pitchFamily="18" charset="0"/>
                </a:rPr>
                <a:t>P</a:t>
              </a:r>
              <a:endParaRPr lang="en-US" altLang="zh-CN" b="1" smtClean="0">
                <a:solidFill>
                  <a:srgbClr val="000066"/>
                </a:solidFill>
                <a:effectLst>
                  <a:outerShdw blurRad="38100" dist="38100" dir="2700000" algn="tl">
                    <a:srgbClr val="C0C0C0"/>
                  </a:outerShdw>
                </a:effectLst>
              </a:endParaRPr>
            </a:p>
          </p:txBody>
        </p:sp>
        <p:sp>
          <p:nvSpPr>
            <p:cNvPr id="17426" name="Rectangle 23"/>
            <p:cNvSpPr>
              <a:spLocks noChangeArrowheads="1"/>
            </p:cNvSpPr>
            <p:nvPr/>
          </p:nvSpPr>
          <p:spPr bwMode="auto">
            <a:xfrm>
              <a:off x="0" y="136"/>
              <a:ext cx="100" cy="3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b="1" i="1">
                  <a:solidFill>
                    <a:srgbClr val="000066"/>
                  </a:solidFill>
                  <a:latin typeface="Times New Roman" pitchFamily="18" charset="0"/>
                </a:rPr>
                <a:t>I</a:t>
              </a:r>
              <a:endParaRPr lang="en-US" altLang="zh-CN" b="1">
                <a:solidFill>
                  <a:srgbClr val="000066"/>
                </a:solidFill>
                <a:latin typeface="Arial" pitchFamily="34" charset="0"/>
              </a:endParaRPr>
            </a:p>
          </p:txBody>
        </p:sp>
        <p:sp>
          <p:nvSpPr>
            <p:cNvPr id="17427" name="Rectangle 24"/>
            <p:cNvSpPr>
              <a:spLocks noChangeArrowheads="1"/>
            </p:cNvSpPr>
            <p:nvPr/>
          </p:nvSpPr>
          <p:spPr bwMode="auto">
            <a:xfrm>
              <a:off x="207" y="145"/>
              <a:ext cx="146" cy="3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32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US" altLang="zh-CN" b="1">
                  <a:solidFill>
                    <a:srgbClr val="000066"/>
                  </a:solidFill>
                  <a:latin typeface="Times New Roman" pitchFamily="18" charset="0"/>
                </a:rPr>
                <a:t>=</a:t>
              </a:r>
            </a:p>
          </p:txBody>
        </p:sp>
      </p:grpSp>
      <p:sp>
        <p:nvSpPr>
          <p:cNvPr id="2" name="右箭头 1"/>
          <p:cNvSpPr/>
          <p:nvPr/>
        </p:nvSpPr>
        <p:spPr>
          <a:xfrm rot="10800000">
            <a:off x="6227763" y="2205038"/>
            <a:ext cx="561975" cy="2159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6948488" y="1412875"/>
            <a:ext cx="1439862" cy="1323975"/>
          </a:xfrm>
          <a:prstGeom prst="rect">
            <a:avLst/>
          </a:prstGeom>
          <a:noFill/>
          <a:ln w="28575">
            <a:solidFill>
              <a:schemeClr val="accent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4000">
                <a:latin typeface="Arial" pitchFamily="34" charset="0"/>
              </a:rPr>
              <a:t>欧姆定律</a:t>
            </a:r>
          </a:p>
        </p:txBody>
      </p:sp>
      <p:sp>
        <p:nvSpPr>
          <p:cNvPr id="4" name="TextBox 3"/>
          <p:cNvSpPr txBox="1">
            <a:spLocks noChangeArrowheads="1"/>
          </p:cNvSpPr>
          <p:nvPr/>
        </p:nvSpPr>
        <p:spPr bwMode="auto">
          <a:xfrm>
            <a:off x="179388" y="5805488"/>
            <a:ext cx="7488237" cy="954087"/>
          </a:xfrm>
          <a:prstGeom prst="rect">
            <a:avLst/>
          </a:prstGeom>
          <a:noFill/>
          <a:ln w="9525">
            <a:solidFill>
              <a:schemeClr val="accent1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800">
                <a:latin typeface="Arial" pitchFamily="34" charset="0"/>
              </a:rPr>
              <a:t>方法与途径一：减小功率损失是一样，最后结论：要采用高压电。</a:t>
            </a:r>
          </a:p>
        </p:txBody>
      </p:sp>
    </p:spTree>
    <p:extLst>
      <p:ext uri="{BB962C8B-B14F-4D97-AF65-F5344CB8AC3E}">
        <p14:creationId xmlns:p14="http://schemas.microsoft.com/office/powerpoint/2010/main" val="1157411411"/>
      </p:ext>
    </p:extLst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7" grpId="1"/>
      <p:bldP spid="7" grpId="2"/>
      <p:bldP spid="8" grpId="3"/>
      <p:bldP spid="2" grpId="4"/>
      <p:bldP spid="3" grpId="5"/>
      <p:bldP spid="4" grpId="6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841375" y="4076700"/>
            <a:ext cx="545941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0" b="1">
                <a:solidFill>
                  <a:srgbClr val="0000FF"/>
                </a:solidFill>
                <a:latin typeface="Times New Roman" pitchFamily="18" charset="0"/>
                <a:ea typeface="黑体" pitchFamily="2" charset="-122"/>
              </a:rPr>
              <a:t>是不是输电电压越高越好</a:t>
            </a:r>
            <a:r>
              <a:rPr lang="en-US" altLang="zh-CN" sz="3600" b="1">
                <a:solidFill>
                  <a:srgbClr val="0000FF"/>
                </a:solidFill>
                <a:latin typeface="Times New Roman" pitchFamily="18" charset="0"/>
                <a:ea typeface="黑体" pitchFamily="2" charset="-122"/>
              </a:rPr>
              <a:t>?</a:t>
            </a:r>
          </a:p>
        </p:txBody>
      </p:sp>
      <p:sp>
        <p:nvSpPr>
          <p:cNvPr id="21507" name="Rectangle 3"/>
          <p:cNvSpPr>
            <a:spLocks noChangeArrowheads="1"/>
          </p:cNvSpPr>
          <p:nvPr/>
        </p:nvSpPr>
        <p:spPr bwMode="auto">
          <a:xfrm>
            <a:off x="107950" y="5046663"/>
            <a:ext cx="8928100" cy="954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81153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just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800" b="1">
                <a:latin typeface="Times New Roman" pitchFamily="18" charset="0"/>
                <a:ea typeface="黑体" pitchFamily="2" charset="-122"/>
              </a:rPr>
              <a:t>电压越高，对输电线路和变压器的要求越高，建设费用越高。还有对电线绝缘的要求就越高，不经济。</a:t>
            </a:r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323850" y="2865438"/>
            <a:ext cx="5400675" cy="1016000"/>
          </a:xfrm>
          <a:prstGeom prst="rect">
            <a:avLst/>
          </a:prstGeom>
          <a:noFill/>
          <a:ln w="28575">
            <a:solidFill>
              <a:schemeClr val="accent1"/>
            </a:solidFill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indent="80518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just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000" b="1">
                <a:latin typeface="Times New Roman" pitchFamily="18" charset="0"/>
                <a:ea typeface="黑体" pitchFamily="2" charset="-122"/>
              </a:rPr>
              <a:t>我国常用的远距离输电采用的电压有</a:t>
            </a:r>
            <a:r>
              <a:rPr lang="en-US" altLang="zh-CN" sz="2000" b="1">
                <a:latin typeface="Times New Roman" pitchFamily="18" charset="0"/>
                <a:ea typeface="黑体" pitchFamily="2" charset="-122"/>
              </a:rPr>
              <a:t>110 kV</a:t>
            </a:r>
            <a:r>
              <a:rPr lang="zh-CN" altLang="en-US" sz="2000" b="1">
                <a:latin typeface="Times New Roman" pitchFamily="18" charset="0"/>
                <a:ea typeface="黑体" pitchFamily="2" charset="-122"/>
              </a:rPr>
              <a:t>、</a:t>
            </a:r>
            <a:r>
              <a:rPr lang="en-US" altLang="zh-CN" sz="2000" b="1">
                <a:latin typeface="Times New Roman" pitchFamily="18" charset="0"/>
                <a:ea typeface="黑体" pitchFamily="2" charset="-122"/>
              </a:rPr>
              <a:t>220 kV</a:t>
            </a:r>
            <a:r>
              <a:rPr lang="zh-CN" altLang="en-US" sz="2000" b="1">
                <a:latin typeface="Times New Roman" pitchFamily="18" charset="0"/>
                <a:ea typeface="黑体" pitchFamily="2" charset="-122"/>
              </a:rPr>
              <a:t>、</a:t>
            </a:r>
            <a:r>
              <a:rPr lang="en-US" altLang="zh-CN" sz="2000" b="1">
                <a:latin typeface="Times New Roman" pitchFamily="18" charset="0"/>
                <a:ea typeface="黑体" pitchFamily="2" charset="-122"/>
              </a:rPr>
              <a:t>330 kV</a:t>
            </a:r>
            <a:r>
              <a:rPr lang="zh-CN" altLang="en-US" sz="2000" b="1">
                <a:latin typeface="Times New Roman" pitchFamily="18" charset="0"/>
                <a:ea typeface="黑体" pitchFamily="2" charset="-122"/>
              </a:rPr>
              <a:t>，输电干线采用</a:t>
            </a:r>
            <a:r>
              <a:rPr lang="en-US" altLang="zh-CN" sz="2000" b="1">
                <a:latin typeface="Times New Roman" pitchFamily="18" charset="0"/>
                <a:ea typeface="黑体" pitchFamily="2" charset="-122"/>
              </a:rPr>
              <a:t>500 kV</a:t>
            </a:r>
            <a:r>
              <a:rPr lang="zh-CN" altLang="en-US" sz="2000" b="1">
                <a:latin typeface="Times New Roman" pitchFamily="18" charset="0"/>
                <a:ea typeface="黑体" pitchFamily="2" charset="-122"/>
              </a:rPr>
              <a:t>的超高压，西北电网达到</a:t>
            </a:r>
            <a:r>
              <a:rPr lang="en-US" altLang="zh-CN" sz="2000" b="1">
                <a:latin typeface="Times New Roman" pitchFamily="18" charset="0"/>
                <a:ea typeface="黑体" pitchFamily="2" charset="-122"/>
              </a:rPr>
              <a:t>750kV</a:t>
            </a:r>
            <a:r>
              <a:rPr lang="zh-CN" altLang="en-US" sz="2000" b="1">
                <a:latin typeface="Times New Roman" pitchFamily="18" charset="0"/>
                <a:ea typeface="黑体" pitchFamily="2" charset="-122"/>
              </a:rPr>
              <a:t>。</a:t>
            </a:r>
          </a:p>
        </p:txBody>
      </p:sp>
      <p:sp>
        <p:nvSpPr>
          <p:cNvPr id="21510" name="AutoShape 6"/>
          <p:cNvSpPr>
            <a:spLocks noChangeArrowheads="1"/>
          </p:cNvSpPr>
          <p:nvPr/>
        </p:nvSpPr>
        <p:spPr bwMode="auto">
          <a:xfrm rot="-739406">
            <a:off x="6877050" y="2959100"/>
            <a:ext cx="1800225" cy="1152525"/>
          </a:xfrm>
          <a:prstGeom prst="cloudCallout">
            <a:avLst>
              <a:gd name="adj1" fmla="val -113667"/>
              <a:gd name="adj2" fmla="val 9227"/>
            </a:avLst>
          </a:prstGeom>
          <a:solidFill>
            <a:srgbClr val="0000FF"/>
          </a:solidFill>
          <a:ln w="9525">
            <a:solidFill>
              <a:schemeClr val="tx1"/>
            </a:solidFill>
            <a:rou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4000" b="1">
                <a:solidFill>
                  <a:srgbClr val="FF3300"/>
                </a:solidFill>
                <a:latin typeface="Arial" pitchFamily="34" charset="0"/>
                <a:ea typeface="华文行楷" panose="02010800040101010101" pitchFamily="2" charset="-122"/>
              </a:rPr>
              <a:t>思</a:t>
            </a:r>
            <a:r>
              <a:rPr lang="zh-CN" altLang="en-US" sz="3600" b="1">
                <a:solidFill>
                  <a:srgbClr val="FF3300"/>
                </a:solidFill>
                <a:latin typeface="Arial" pitchFamily="34" charset="0"/>
                <a:ea typeface="华文行楷" panose="02010800040101010101" pitchFamily="2" charset="-122"/>
              </a:rPr>
              <a:t>考</a:t>
            </a:r>
          </a:p>
        </p:txBody>
      </p:sp>
      <p:sp>
        <p:nvSpPr>
          <p:cNvPr id="18439" name="Rectangle 5"/>
          <p:cNvSpPr>
            <a:spLocks noChangeArrowheads="1"/>
          </p:cNvSpPr>
          <p:nvPr/>
        </p:nvSpPr>
        <p:spPr bwMode="auto">
          <a:xfrm>
            <a:off x="90488" y="765175"/>
            <a:ext cx="6929437" cy="7080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4000" b="1">
                <a:solidFill>
                  <a:srgbClr val="FF3300"/>
                </a:solidFill>
                <a:latin typeface="隶书" panose="02010509060101010101" pitchFamily="49" charset="-122"/>
                <a:ea typeface="隶书" pitchFamily="49" charset="-122"/>
              </a:rPr>
              <a:t>降低输电损耗的两个途径</a:t>
            </a:r>
          </a:p>
        </p:txBody>
      </p:sp>
      <p:sp>
        <p:nvSpPr>
          <p:cNvPr id="9" name="左大括号 8"/>
          <p:cNvSpPr/>
          <p:nvPr/>
        </p:nvSpPr>
        <p:spPr>
          <a:xfrm>
            <a:off x="250825" y="1565275"/>
            <a:ext cx="649288" cy="1143000"/>
          </a:xfrm>
          <a:prstGeom prst="lef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/>
          </a:p>
        </p:txBody>
      </p:sp>
      <p:sp>
        <p:nvSpPr>
          <p:cNvPr id="18441" name="矩形 9"/>
          <p:cNvSpPr>
            <a:spLocks noChangeArrowheads="1"/>
          </p:cNvSpPr>
          <p:nvPr/>
        </p:nvSpPr>
        <p:spPr bwMode="auto">
          <a:xfrm>
            <a:off x="1116013" y="1484313"/>
            <a:ext cx="269716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800" b="1">
                <a:solidFill>
                  <a:srgbClr val="0000FF"/>
                </a:solidFill>
                <a:latin typeface="华文楷体" pitchFamily="2" charset="-122"/>
                <a:ea typeface="华文楷体" pitchFamily="2" charset="-122"/>
              </a:rPr>
              <a:t>减少损失的</a:t>
            </a:r>
            <a:r>
              <a:rPr lang="zh-CN" altLang="en-US" sz="2800" b="1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功率</a:t>
            </a:r>
          </a:p>
        </p:txBody>
      </p:sp>
      <p:sp>
        <p:nvSpPr>
          <p:cNvPr id="18442" name="矩形 10"/>
          <p:cNvSpPr>
            <a:spLocks noChangeArrowheads="1"/>
          </p:cNvSpPr>
          <p:nvPr/>
        </p:nvSpPr>
        <p:spPr bwMode="auto">
          <a:xfrm>
            <a:off x="1116013" y="2276475"/>
            <a:ext cx="269716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2800" b="1">
                <a:solidFill>
                  <a:srgbClr val="0000FF"/>
                </a:solidFill>
                <a:latin typeface="华文楷体" pitchFamily="2" charset="-122"/>
                <a:ea typeface="华文楷体" pitchFamily="2" charset="-122"/>
              </a:rPr>
              <a:t>减少损失的</a:t>
            </a:r>
            <a:r>
              <a:rPr lang="zh-CN" altLang="en-US" sz="2800" b="1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</a:rPr>
              <a:t>电压</a:t>
            </a:r>
          </a:p>
        </p:txBody>
      </p:sp>
      <p:sp>
        <p:nvSpPr>
          <p:cNvPr id="2" name="TextBox 1"/>
          <p:cNvSpPr txBox="1">
            <a:spLocks noChangeArrowheads="1"/>
          </p:cNvSpPr>
          <p:nvPr/>
        </p:nvSpPr>
        <p:spPr bwMode="auto">
          <a:xfrm>
            <a:off x="4284663" y="1773238"/>
            <a:ext cx="4535487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0" b="1">
                <a:latin typeface="Arial" pitchFamily="34" charset="0"/>
              </a:rPr>
              <a:t>都需要采用高压输电</a:t>
            </a:r>
            <a:r>
              <a:rPr lang="zh-CN" altLang="en-US" sz="3600">
                <a:latin typeface="Arial" pitchFamily="34" charset="0"/>
              </a:rPr>
              <a:t>。</a:t>
            </a:r>
          </a:p>
        </p:txBody>
      </p:sp>
      <p:pic>
        <p:nvPicPr>
          <p:cNvPr id="13" name="Picture 3" descr="G:\图库\矢量图标\BRIGHTS\BRIGHTS HEL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800" y="4076700"/>
            <a:ext cx="849313" cy="849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323850" y="6092825"/>
            <a:ext cx="57245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spcBef>
                <a:spcPct val="20000"/>
              </a:spcBef>
              <a:buChar char="•"/>
              <a:defRPr sz="3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Char char="–"/>
              <a:defRPr sz="2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Char char="–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3600" b="1">
                <a:solidFill>
                  <a:srgbClr val="FF0000"/>
                </a:solidFill>
                <a:latin typeface="Arial" pitchFamily="34" charset="0"/>
              </a:rPr>
              <a:t>所以要综合考虑各种因素。</a:t>
            </a:r>
          </a:p>
        </p:txBody>
      </p:sp>
    </p:spTree>
    <p:extLst>
      <p:ext uri="{BB962C8B-B14F-4D97-AF65-F5344CB8AC3E}">
        <p14:creationId xmlns:p14="http://schemas.microsoft.com/office/powerpoint/2010/main" val="2039001780"/>
      </p:ext>
    </p:extLst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dur="2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 nodeType="clickPar">
                      <p:stCondLst>
                        <p:cond delay="indefinite"/>
                      </p:stCondLst>
                      <p:childTnLst>
                        <p:par>
                          <p:cTn id="6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/>
      <p:bldP spid="21507" grpId="1"/>
      <p:bldP spid="21509" grpId="2"/>
      <p:bldP spid="21510" grpId="3"/>
      <p:bldP spid="2" grpId="4"/>
      <p:bldP spid="3" grpId="5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https://d.book118.com/898074141135006044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物理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物理" id="{A52D074F-739F-4227-AC30-B13782715710}" vid="{9AD6B1F0-38CE-4FA8-96AF-E1F87DEF8EA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2">
      <vt:lpstr>Arial</vt:lpstr>
      <vt:lpstr>Calibri</vt:lpstr>
      <vt:lpstr>Calibri Light</vt:lpstr>
      <vt:lpstr>宋体</vt:lpstr>
      <vt:lpstr>楷体</vt:lpstr>
      <vt:lpstr>Wingdings</vt:lpstr>
      <vt:lpstr>黑体</vt:lpstr>
      <vt:lpstr>隶书</vt:lpstr>
      <vt:lpstr>华文行楷</vt:lpstr>
      <vt:lpstr>Times New Roman</vt:lpstr>
      <vt:lpstr>华文楷体</vt:lpstr>
      <vt:lpstr>华文新魏</vt:lpstr>
      <vt:lpstr>楷体_GB2312</vt:lpstr>
      <vt:lpstr>Adobe 黑体 Std R</vt:lpstr>
      <vt:lpstr>Symbol</vt:lpstr>
      <vt:lpstr>Office Theme</vt:lpstr>
      <vt:lpstr>电能的输送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2024-09-25T05:22:54.497</cp:lastPrinted>
  <dcterms:created xsi:type="dcterms:W3CDTF">2024-09-24T21:22:54Z</dcterms:created>
  <dcterms:modified xsi:type="dcterms:W3CDTF">2024-09-24T21:22:56Z</dcterms:modified>
</cp:coreProperties>
</file>