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MJHEGM+INRKWV+MicrosoftYaHei"/>
      <p:regular r:id="rId19"/>
    </p:embeddedFont>
    <p:embeddedFont>
      <p:font typeface="ENNKMU+MS-UIGothic"/>
      <p:regular r:id="rId20"/>
    </p:embeddedFont>
    <p:embeddedFont>
      <p:font typeface="OVERHP+RSJFQB+ArialMT"/>
      <p:regular r:id="rId21"/>
    </p:embeddedFont>
    <p:embeddedFont>
      <p:font typeface="QDEVEP+KVPJSD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E57DE-1AE0-42B0-903B-6872523D6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DD0C3-DC3B-41A2-8A3A-12B5B234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F2C42-4DF5-484C-99A9-458089062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98214-5DD3-4ACD-87F0-C7A14DB54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2A648-28C7-46BC-B098-D60EDC56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2FF38-49DB-4FC3-9BF8-480CBC1B7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DC7F35-2C62-4BF5-80AA-2C6EA2048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9B53C-3F2A-4B5D-9931-AF716590A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FF3F5-DA10-4141-B214-AAAF31BA4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EF526-E653-436A-8F2E-A3990F3FF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3022A-A023-40C8-809B-6C311C6C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303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902950" y="380305"/>
            <a:ext cx="1098202" cy="3873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FFFFB3"/>
                </a:solidFill>
                <a:latin typeface="MJHEGM+INRKWV+MicrosoftYaHei"/>
                <a:cs typeface="MJHEGM+INRKWV+MicrosoftYaHei"/>
              </a:rPr>
              <a:t>REPORTING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3340" y="1612259"/>
            <a:ext cx="2348238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B3"/>
                </a:solidFill>
                <a:latin typeface="MJHEGM+INRKWV+MicrosoftYaHei"/>
                <a:cs typeface="MJHEGM+INRKWV+MicrosoftYaHei"/>
              </a:rPr>
              <a:t>2023</a:t>
            </a:r>
            <a:r>
              <a:rPr sz="1400">
                <a:solidFill>
                  <a:srgbClr val="FFFFB3"/>
                </a:solidFill>
                <a:latin typeface="MJHEGM+INRKWV+MicrosoftYaHei"/>
                <a:cs typeface="MJHEGM+INRKWV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MJHEGM+INRKWV+MicrosoftYaHei"/>
                <a:cs typeface="MJHEGM+INRKWV+MicrosoftYaHei"/>
              </a:rPr>
              <a:t>WORK</a:t>
            </a:r>
            <a:r>
              <a:rPr sz="1400">
                <a:solidFill>
                  <a:srgbClr val="FFFFB3"/>
                </a:solidFill>
                <a:latin typeface="MJHEGM+INRKWV+MicrosoftYaHei"/>
                <a:cs typeface="MJHEGM+INRKWV+MicrosoftYaHei"/>
              </a:rPr>
              <a:t> </a:t>
            </a:r>
            <a:r>
              <a:rPr sz="1400" spc="20">
                <a:solidFill>
                  <a:srgbClr val="FFFFB3"/>
                </a:solidFill>
                <a:latin typeface="MJHEGM+INRKWV+MicrosoftYaHei"/>
                <a:cs typeface="MJHEGM+INRKWV+MicrosoftYaHei"/>
              </a:rPr>
              <a:t>SUMMARY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267075" y="238812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ENNKMU+MS-UIGothic"/>
                <a:cs typeface="ENNKMU+MS-UIGothic"/>
              </a:rPr>
              <a:t>国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际</a:t>
            </a:r>
            <a:r>
              <a:rPr sz="4950">
                <a:solidFill>
                  <a:srgbClr val="FFFFB3"/>
                </a:solidFill>
                <a:latin typeface="ENNKMU+MS-UIGothic"/>
                <a:cs typeface="ENNKMU+MS-UIGothic"/>
              </a:rPr>
              <a:t>商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务</a:t>
            </a:r>
            <a:r>
              <a:rPr sz="4950">
                <a:solidFill>
                  <a:srgbClr val="FFFFB3"/>
                </a:solidFill>
                <a:latin typeface="ENNKMU+MS-UIGothic"/>
                <a:cs typeface="ENNKMU+MS-UIGothic"/>
              </a:rPr>
              <a:t>礼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仪</a:t>
            </a:r>
            <a:r>
              <a:rPr sz="4950">
                <a:solidFill>
                  <a:srgbClr val="FFFFB3"/>
                </a:solidFill>
                <a:latin typeface="ENNKMU+MS-UIGothic"/>
                <a:cs typeface="ENNKMU+MS-UIGothic"/>
              </a:rPr>
              <a:t>演</a:t>
            </a:r>
            <a:r>
              <a:rPr sz="4950">
                <a:solidFill>
                  <a:srgbClr val="FFFFB3"/>
                </a:solidFill>
                <a:latin typeface="SimSun"/>
                <a:cs typeface="SimSun"/>
              </a:rPr>
              <a:t>讲课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81675" y="3293629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B3"/>
                </a:solidFill>
                <a:latin typeface="ENNKMU+MS-UIGothic"/>
                <a:cs typeface="ENNKM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9515" y="221697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OVERHP+RSJFQB+ArialMT"/>
                <a:cs typeface="OVERHP+RSJFQB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ENNKMU+MS-UIGothic"/>
                <a:cs typeface="ENNKMU+MS-UIGothic"/>
              </a:rPr>
              <a:t>国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际</a:t>
            </a:r>
            <a:r>
              <a:rPr sz="2400">
                <a:solidFill>
                  <a:srgbClr val="EB554D"/>
                </a:solidFill>
                <a:latin typeface="ENNKMU+MS-UIGothic"/>
                <a:cs typeface="ENNKMU+MS-UIGothic"/>
              </a:rPr>
              <a:t>商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EB554D"/>
                </a:solidFill>
                <a:latin typeface="ENNKMU+MS-UIGothic"/>
                <a:cs typeface="ENNKMU+MS-UIGothic"/>
              </a:rPr>
              <a:t>礼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EB554D"/>
                </a:solidFill>
                <a:latin typeface="ENNKMU+MS-UIGothic"/>
                <a:cs typeface="ENNKMU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46985" y="3871956"/>
            <a:ext cx="1334095" cy="4358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19529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国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际</a:t>
            </a: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商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务</a:t>
            </a: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礼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定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是一种通用的行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范在国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交往中的言行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止，以确保商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ENNKMU+MS-UIGothic"/>
                <a:cs typeface="ENNKMU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礼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具有普遍性和差异性，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普遍性表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在尊重、平等、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信等原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上，差异性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在不同国家和地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区的文化背景、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ENNKMU+MS-UIGothic"/>
                <a:cs typeface="ENNKMU+MS-UIGothic"/>
              </a:rPr>
              <a:t>等方面。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礼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0375" y="178180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NNKMU+MS-UIGothic"/>
                <a:cs typeface="ENNKMU+MS-UIGothic"/>
              </a:rPr>
              <a:t>提高个人形象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NNKMU+MS-UIGothic"/>
                <a:cs typeface="ENNKMU+MS-UIGothic"/>
              </a:rPr>
              <a:t>促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ENNKMU+MS-UIGothic"/>
                <a:cs typeface="ENNKMU+MS-UIGothic"/>
              </a:rPr>
              <a:t>沟通交流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得体的商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个人良好的教养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和素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，提升个人形象，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得他人的尊重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和信任。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是人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交往的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消除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沟通障碍，增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相互理解，促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合作。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600">
                <a:solidFill>
                  <a:srgbClr val="FFFFFF"/>
                </a:solidFill>
                <a:latin typeface="ENNKMU+MS-UIGothic"/>
                <a:cs typeface="ENNKMU+MS-UIGothic"/>
              </a:rPr>
              <a:t>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600">
                <a:solidFill>
                  <a:srgbClr val="FFFFFF"/>
                </a:solidFill>
                <a:latin typeface="ENNKMU+MS-UIGothic"/>
                <a:cs typeface="ENNKMU+MS-UIGothic"/>
              </a:rPr>
              <a:t>形象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532754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NNKMU+MS-UIGothic"/>
                <a:cs typeface="ENNKMU+MS-UIGothic"/>
              </a:rPr>
              <a:t>保障商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600">
                <a:solidFill>
                  <a:srgbClr val="FFFFFF"/>
                </a:solidFill>
                <a:latin typeface="ENNKMU+MS-UIGothic"/>
                <a:cs typeface="ENNKMU+MS-UIGothic"/>
              </a:rPr>
              <a:t>成功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业员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工的商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代表着企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的形象和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，得体的商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提升企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知名度和美誉度。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在商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中，遵守国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免因文化差异而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解和冲突，有助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于商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务谈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判和合作的成功。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礼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规则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与原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NNKMU+MS-UIGothic"/>
                <a:cs typeface="ENNKMU+MS-UIGothic"/>
              </a:rPr>
              <a:t>尊重他人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ENNKMU+MS-UIGothic"/>
                <a:cs typeface="ENNKMU+MS-UIGothic"/>
              </a:rPr>
              <a:t>平等互利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2000" spc="25">
                <a:solidFill>
                  <a:srgbClr val="FFFFFF"/>
                </a:solidFill>
                <a:latin typeface="ENNKMU+MS-UIGothic"/>
                <a:cs typeface="ENNKMU+MS-UIGothic"/>
              </a:rPr>
              <a:t>信守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FFFFFF"/>
                </a:solidFill>
                <a:latin typeface="ENNKMU+MS-UIGothic"/>
                <a:cs typeface="ENNKMU+MS-UIGothic"/>
              </a:rPr>
              <a:t>情适度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尊重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方的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俗、文化、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信仰等，不冒犯或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贬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低</a:t>
            </a:r>
          </a:p>
          <a:p>
            <a:pPr marL="76199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他人。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在商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中，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应坚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平等互利的原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，不以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凌弱，不搞歧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遵守承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诺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，信守合同，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履行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定，保持良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好的信誉。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在交往中要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情友好，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但不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情或冷淡，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保持适当的距离和分寸。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19529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商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务场</a:t>
            </a: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合中的着装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正装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ENNKMU+MS-UIGothic"/>
                <a:cs typeface="ENNKMU+MS-UIGothic"/>
              </a:rPr>
              <a:t>西装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DEVEP+KVPJSD+MicrosoftYaHei-Bold"/>
                <a:cs typeface="QDEVEP+KVPJSD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男士的正装通常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西装，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色以深色系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主，如黑色、深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、深灰等，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于花哨的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色。西装的扣子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保持扣好，除非在演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中需要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展示里面的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衬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衫。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衬</a:t>
            </a:r>
            <a:r>
              <a:rPr sz="2300">
                <a:solidFill>
                  <a:srgbClr val="EB554D"/>
                </a:solidFill>
                <a:latin typeface="ENNKMU+MS-UIGothic"/>
                <a:cs typeface="ENNKMU+MS-UIGothic"/>
              </a:rPr>
              <a:t>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DEVEP+KVPJSD+MicrosoftYaHei-Bold"/>
                <a:cs typeface="QDEVEP+KVPJSD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衬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衫的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与西装相配，避免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鲜艳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口和袖口的扣子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扣好，以保持整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的形象。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领带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DEVEP+KVPJSD+MicrosoftYaHei-Bold"/>
                <a:cs typeface="QDEVEP+KVPJSD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领带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是正装的点睛之笔，可以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选择丝质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或羊毛材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色以中性色或淡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适中，不宜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过长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休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闲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装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DEVEP+KVPJSD+MicrosoftYaHei-Bold"/>
                <a:cs typeface="QDEVEP+KVPJS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DEVEP+KVPJSD+MicrosoftYaHei-Bold"/>
                <a:cs typeface="QDEVEP+KVPJS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DEVEP+KVPJSD+MicrosoftYaHei-Bold"/>
                <a:cs typeface="QDEVEP+KVPJS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ENNKMU+MS-UIGothic"/>
                <a:cs typeface="ENNKMU+MS-UIGothic"/>
              </a:rPr>
              <a:t>便装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ENNKMU+MS-UIGothic"/>
                <a:cs typeface="ENNKMU+MS-UIGothic"/>
              </a:rPr>
              <a:t>鞋子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ENNKMU+MS-UIGothic"/>
                <a:cs typeface="ENNKMU+MS-UIGothic"/>
              </a:rPr>
              <a:t>配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合可以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便装，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如牛仔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裤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、</a:t>
            </a:r>
            <a:r>
              <a:rPr sz="1500">
                <a:solidFill>
                  <a:srgbClr val="000000"/>
                </a:solidFill>
                <a:latin typeface="MJHEGM+INRKWV+MicrosoftYaHei"/>
                <a:cs typeface="MJHEGM+INRKWV+MicrosoftYaHei"/>
              </a:rPr>
              <a:t>T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恤、运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动裤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等。但要注意搭配，避免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于随便或不修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鞋以运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鞋、休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鞋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色和款式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与服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装相配。避免穿皮鞋或凉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鞋，除非在特定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合。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合的配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帽子、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巾、手表等，但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要注意不要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华丽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或夸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饰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与搭配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NNKMU+MS-UIGothic"/>
                <a:cs typeface="ENNKMU+MS-UIGothic"/>
              </a:rPr>
              <a:t>手表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ENNKMU+MS-UIGothic"/>
                <a:cs typeface="ENNKMU+MS-UIGothic"/>
              </a:rPr>
              <a:t>戒指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17270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戒指可以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选择简约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的款式，但要注意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华丽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或夸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。戒指的材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金属、宝石或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石等。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手表是商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男士的重要配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之一，可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选择简约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大方的款式，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色以黑色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或金色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主。注意不要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选择过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于花哨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或运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动风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格的手表。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领带夹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领带夹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可以作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缀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，但要注意不要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多或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华丽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的金属或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ENNKMU+MS-UIGothic"/>
                <a:cs typeface="ENNKMU+MS-UIGothic"/>
              </a:rPr>
              <a:t>宝石款式即可。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着装禁忌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ENNKMU+MS-UIGothic"/>
                <a:cs typeface="ENNKMU+MS-UIGothic"/>
              </a:rPr>
              <a:t>不整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过</a:t>
            </a:r>
            <a:r>
              <a:rPr sz="2300" spc="25">
                <a:solidFill>
                  <a:srgbClr val="EB554D"/>
                </a:solidFill>
                <a:latin typeface="ENNKMU+MS-UIGothic"/>
                <a:cs typeface="ENNKMU+MS-UIGothic"/>
              </a:rPr>
              <a:t>于花哨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ENNKMU+MS-UIGothic"/>
                <a:cs typeface="ENNKMU+MS-UIGothic"/>
              </a:rPr>
              <a:t>不适当的暴露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在正装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是休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装中，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保持整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是首要原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。衣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污渍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、无破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、无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皱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避免使用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于花哨的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案，以免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人留下不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或不成熟的印象。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在商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务场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合中，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于暴露的穿着，如低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短裙等。保持适当的保守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ENNKMU+MS-UIGothic"/>
                <a:cs typeface="ENNKMU+MS-UIGothic"/>
              </a:rPr>
              <a:t>形象是必要的。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0165" y="1473449"/>
            <a:ext cx="2384134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PART</a:t>
            </a:r>
            <a:r>
              <a:rPr sz="3300" spc="-9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 </a:t>
            </a:r>
            <a:r>
              <a:rPr sz="3300">
                <a:solidFill>
                  <a:srgbClr val="EB554D"/>
                </a:solidFill>
                <a:latin typeface="QDEVEP+KVPJSD+MicrosoftYaHei-Bold"/>
                <a:cs typeface="QDEVEP+KVPJSD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19529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商</a:t>
            </a:r>
            <a:r>
              <a:rPr sz="4500">
                <a:solidFill>
                  <a:srgbClr val="EB554D"/>
                </a:solidFill>
                <a:latin typeface="SimSun"/>
                <a:cs typeface="SimSun"/>
              </a:rPr>
              <a:t>务场</a:t>
            </a:r>
            <a:r>
              <a:rPr sz="4500">
                <a:solidFill>
                  <a:srgbClr val="EB554D"/>
                </a:solidFill>
                <a:latin typeface="ENNKMU+MS-UIGothic"/>
                <a:cs typeface="ENNKMU+MS-UIGothic"/>
              </a:rPr>
              <a:t>合中的沟通技巧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言沟通技巧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JHEGM+INRKWV+MicrosoftYaHei"/>
                <a:cs typeface="MJHEGM+INRKWV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JHEGM+INRKWV+MicrosoftYaHei"/>
                <a:cs typeface="MJHEGM+INRKWV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JHEGM+INRKWV+MicrosoftYaHei"/>
                <a:cs typeface="MJHEGM+INRKWV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JHEGM+INRKWV+MicrosoftYaHei"/>
                <a:cs typeface="MJHEGM+INRKWV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清晰明了的表达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适当的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速和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语调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使用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专业术语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倾</a:t>
            </a: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听和回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在商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合中，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言沟通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明了，避免使用模糊或含糊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不清的表达。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保持适当的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语调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，以使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听众能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更好地理解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讲话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内容。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在商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合中，使用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专业术语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讲话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威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性。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讲话过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程中，注意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听听众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的反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和回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，以便更好地与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听众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行互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非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3000">
                <a:solidFill>
                  <a:srgbClr val="EB554D"/>
                </a:solidFill>
                <a:latin typeface="ENNKMU+MS-UIGothic"/>
                <a:cs typeface="ENNKMU+MS-UIGothic"/>
              </a:rPr>
              <a:t>言沟通技巧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肢体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语</a:t>
            </a:r>
            <a:r>
              <a:rPr sz="1550">
                <a:solidFill>
                  <a:srgbClr val="EB554D"/>
                </a:solidFill>
                <a:latin typeface="ENNKMU+MS-UIGothic"/>
                <a:cs typeface="ENNKMU+MS-UIGothic"/>
              </a:rPr>
              <a:t>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目光接触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肢体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言在商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合中非常重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要，适当的肢体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言能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</a:p>
          <a:p>
            <a:pPr marL="13716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讲话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的效果。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讲话过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程中，与听众保持适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当的目光接触能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信任感。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面部表情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ENNKMU+MS-UIGothic"/>
                <a:cs typeface="ENNKMU+MS-UIGothic"/>
              </a:rPr>
              <a:t>着装和</a:t>
            </a:r>
            <a:r>
              <a:rPr sz="1550" spc="25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1550">
                <a:solidFill>
                  <a:srgbClr val="EB554D"/>
                </a:solidFill>
                <a:latin typeface="ENNKMU+MS-UIGothic"/>
                <a:cs typeface="ENNKMU+MS-UIGothic"/>
              </a:rPr>
              <a:t>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面部表情能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够传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达出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讲话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者的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情感和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度，因此需要注意保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持适当的面部表情。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在商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合中，着装和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表也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是非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言沟通的重要方面，需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要注意符合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合和企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ENNKMU+MS-UIGothic"/>
                <a:cs typeface="ENNKMU+MS-UIGothic"/>
              </a:rPr>
              <a:t>文化。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https://d.book118.com/898113030070006042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MJHEGM+INRKWV+MicrosoftYaHei</vt:lpstr>
      <vt:lpstr>ENNKMU+MS-UIGothic</vt:lpstr>
      <vt:lpstr>SimSun</vt:lpstr>
      <vt:lpstr>OVERHP+RSJFQB+ArialMT</vt:lpstr>
      <vt:lpstr>Times New Roman</vt:lpstr>
      <vt:lpstr>QDEVEP+KVPJSD+MicrosoftYaHei-Bold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2024-09-21T16:39:43.990</cp:lastPrinted>
  <dcterms:created xsi:type="dcterms:W3CDTF">2024-09-21T08:39:44Z</dcterms:created>
  <dcterms:modified xsi:type="dcterms:W3CDTF">2024-09-21T08:39:45Z</dcterms:modified>
</cp:coreProperties>
</file>