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RLWKDI+MS-UIGothic"/>
      <p:regular r:id="rId19"/>
    </p:embeddedFont>
    <p:embeddedFont>
      <p:font typeface="RUEDEV+QDJGRT+ArialMT"/>
      <p:regular r:id="rId20"/>
    </p:embeddedFont>
    <p:embeddedFont>
      <p:font typeface="QMCDTJ+UKNHVT+MicrosoftYaHei-Bold"/>
      <p:regular r:id="rId21"/>
    </p:embeddedFont>
    <p:embeddedFont>
      <p:font typeface="ODPDAH+OMJWJT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837B4-D277-4724-B557-E6EC5AFFF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02312-9220-4A9D-AC44-2ABF4A45A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B88EB-3F0A-47EC-BD73-C06CC9495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AE3A4-D15A-4206-B0BB-31B66B3BB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4FF482-E16D-41C0-AFAC-2A407B453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209BCD-B5DB-4E87-9DFE-C30E07AC3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BD6794-69BA-4C6F-B9BC-4C9B5029B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D1428-0183-479F-8352-3A51A2E35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55540-14FB-41DE-A9F0-A74E42BED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D015C-DE56-4792-AF8C-105D1E2E9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403E1-1C35-4B12-BCA1-0B88409D3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20111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52750" y="2009025"/>
            <a:ext cx="722947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汤</a:t>
            </a:r>
            <a:r>
              <a:rPr sz="4950">
                <a:solidFill>
                  <a:srgbClr val="C9B67E"/>
                </a:solidFill>
                <a:latin typeface="RLWKDI+MS-UIGothic"/>
                <a:cs typeface="RLWKDI+MS-UIGothic"/>
              </a:rPr>
              <a:t>姆索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亚历险记</a:t>
            </a:r>
            <a:r>
              <a:rPr sz="4950">
                <a:solidFill>
                  <a:srgbClr val="C9B67E"/>
                </a:solidFill>
                <a:latin typeface="RLWKDI+MS-UIGothic"/>
                <a:cs typeface="RLWKDI+MS-UIGothic"/>
              </a:rPr>
              <a:t>知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识竞</a:t>
            </a:r>
          </a:p>
          <a:p>
            <a:pPr marL="2200275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赛课</a:t>
            </a:r>
            <a:r>
              <a:rPr sz="4950">
                <a:solidFill>
                  <a:srgbClr val="C9B67E"/>
                </a:solidFill>
                <a:latin typeface="RLWKDI+MS-UIGothic"/>
                <a:cs typeface="RLWKD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87440" y="137814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RUEDEV+QDJGRT+ArialMT"/>
                <a:cs typeface="RUEDEV+QDJGRT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竞赛</a:t>
            </a:r>
            <a:r>
              <a:rPr sz="2400">
                <a:solidFill>
                  <a:srgbClr val="C9B67E"/>
                </a:solidFill>
                <a:latin typeface="RLWKDI+MS-UIGothic"/>
                <a:cs typeface="RLWKDI+MS-UIGothic"/>
              </a:rPr>
              <a:t>准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47189" y="1936879"/>
            <a:ext cx="8262033" cy="15078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C9B67E"/>
                </a:solidFill>
                <a:latin typeface="QMCDTJ+UKNHVT+MicrosoftYaHei-Bold"/>
                <a:cs typeface="QMCDTJ+UKNHVT+MicrosoftYaHei-Bold"/>
              </a:rPr>
              <a:t>CONTENTS</a:t>
            </a:r>
            <a:r>
              <a:rPr sz="5700" spc="2353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50">
                <a:solidFill>
                  <a:srgbClr val="C9B67E"/>
                </a:solidFill>
                <a:latin typeface="RUEDEV+QDJGRT+ArialMT"/>
                <a:cs typeface="RUEDEV+QDJGRT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汤</a:t>
            </a:r>
            <a:r>
              <a:rPr sz="2400">
                <a:solidFill>
                  <a:srgbClr val="C9B67E"/>
                </a:solidFill>
                <a:latin typeface="RLWKDI+MS-UIGothic"/>
                <a:cs typeface="RLWKDI+MS-UIGothic"/>
              </a:rPr>
              <a:t>姆索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亚</a:t>
            </a:r>
            <a:r>
              <a:rPr sz="2400">
                <a:solidFill>
                  <a:srgbClr val="C9B67E"/>
                </a:solidFill>
                <a:latin typeface="RLWKDI+MS-UIGothic"/>
                <a:cs typeface="RLWKDI+MS-UIGothic"/>
              </a:rPr>
              <a:t>人物介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87440" y="2497645"/>
            <a:ext cx="4439861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RUEDEV+QDJGRT+ArialMT"/>
                <a:cs typeface="RUEDEV+QDJGRT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RLWKDI+MS-UIGothic"/>
                <a:cs typeface="RLWKDI+MS-UIGothic"/>
              </a:rPr>
              <a:t>《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汤</a:t>
            </a:r>
            <a:r>
              <a:rPr sz="2400">
                <a:solidFill>
                  <a:srgbClr val="C9B67E"/>
                </a:solidFill>
                <a:latin typeface="RLWKDI+MS-UIGothic"/>
                <a:cs typeface="RLWKDI+MS-UIGothic"/>
              </a:rPr>
              <a:t>姆索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亚历险记</a:t>
            </a:r>
            <a:r>
              <a:rPr sz="2400">
                <a:solidFill>
                  <a:srgbClr val="C9B67E"/>
                </a:solidFill>
                <a:latin typeface="RLWKDI+MS-UIGothic"/>
                <a:cs typeface="RLWKDI+MS-UIGothic"/>
              </a:rPr>
              <a:t>》故事梗概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87440" y="3057080"/>
            <a:ext cx="5491422" cy="7832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RUEDEV+QDJGRT+ArialMT"/>
                <a:cs typeface="RUEDEV+QDJGRT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RLWKDI+MS-UIGothic"/>
                <a:cs typeface="RLWKDI+MS-UIGothic"/>
              </a:rPr>
              <a:t>《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汤</a:t>
            </a:r>
            <a:r>
              <a:rPr sz="2400">
                <a:solidFill>
                  <a:srgbClr val="C9B67E"/>
                </a:solidFill>
                <a:latin typeface="RLWKDI+MS-UIGothic"/>
                <a:cs typeface="RLWKDI+MS-UIGothic"/>
              </a:rPr>
              <a:t>姆索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亚历险记</a:t>
            </a:r>
            <a:r>
              <a:rPr sz="2400">
                <a:solidFill>
                  <a:srgbClr val="C9B67E"/>
                </a:solidFill>
                <a:latin typeface="RLWKDI+MS-UIGothic"/>
                <a:cs typeface="RLWKDI+MS-UIGothic"/>
              </a:rPr>
              <a:t>》的文学价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值</a:t>
            </a:r>
            <a:r>
              <a:rPr sz="2400">
                <a:solidFill>
                  <a:srgbClr val="C9B67E"/>
                </a:solidFill>
                <a:latin typeface="RLWKDI+MS-UIGothic"/>
                <a:cs typeface="RLWKDI+MS-UIGothic"/>
              </a:rPr>
              <a:t>与社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87440" y="4128960"/>
            <a:ext cx="5140902" cy="13438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RUEDEV+QDJGRT+ArialMT"/>
                <a:cs typeface="RUEDEV+QDJGRT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RLWKDI+MS-UIGothic"/>
                <a:cs typeface="RLWKDI+MS-UIGothic"/>
              </a:rPr>
              <a:t>《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汤</a:t>
            </a:r>
            <a:r>
              <a:rPr sz="2400">
                <a:solidFill>
                  <a:srgbClr val="C9B67E"/>
                </a:solidFill>
                <a:latin typeface="RLWKDI+MS-UIGothic"/>
                <a:cs typeface="RLWKDI+MS-UIGothic"/>
              </a:rPr>
              <a:t>姆索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亚历险记</a:t>
            </a:r>
            <a:r>
              <a:rPr sz="2400">
                <a:solidFill>
                  <a:srgbClr val="C9B67E"/>
                </a:solidFill>
                <a:latin typeface="RLWKDI+MS-UIGothic"/>
                <a:cs typeface="RLWKDI+MS-UIGothic"/>
              </a:rPr>
              <a:t>》的改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编</a:t>
            </a:r>
            <a:r>
              <a:rPr sz="2400">
                <a:solidFill>
                  <a:srgbClr val="C9B67E"/>
                </a:solidFill>
                <a:latin typeface="RLWKDI+MS-UIGothic"/>
                <a:cs typeface="RLWKDI+MS-UIGothic"/>
              </a:rPr>
              <a:t>与影响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RUEDEV+QDJGRT+ArialMT"/>
                <a:cs typeface="RUEDEV+QDJGRT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C9B67E"/>
                </a:solidFill>
                <a:latin typeface="RLWKDI+MS-UIGothic"/>
                <a:cs typeface="RLWKDI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QMCDTJ+UKNHVT+MicrosoftYaHei-Bold"/>
                <a:cs typeface="QMCDTJ+UKNHVT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QMCDTJ+UKNHVT+MicrosoftYaHei-Bold"/>
                <a:cs typeface="QMCDTJ+UKNHV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3000" y="3877921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竞赛</a:t>
            </a:r>
            <a:r>
              <a:rPr sz="4500">
                <a:solidFill>
                  <a:srgbClr val="C9B67E"/>
                </a:solidFill>
                <a:latin typeface="RLWKDI+MS-UIGothic"/>
                <a:cs typeface="RLWKDI+MS-UIGothic"/>
              </a:rPr>
              <a:t>准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确定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竞赛</a:t>
            </a: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MCDTJ+UKNHVT+MicrosoftYaHei-Bold"/>
                <a:cs typeface="QMCDTJ+UKNHV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MCDTJ+UKNHVT+MicrosoftYaHei-Bold"/>
                <a:cs typeface="QMCDTJ+UKNHV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MCDTJ+UKNHVT+MicrosoftYaHei-Bold"/>
                <a:cs typeface="QMCDTJ+UKNHV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RLWKDI+MS-UIGothic"/>
                <a:cs typeface="RLWKDI+MS-UIGothic"/>
              </a:rPr>
              <a:t>确定主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RLWKDI+MS-UIGothic"/>
                <a:cs typeface="RLWKDI+MS-UIGothic"/>
              </a:rPr>
              <a:t>确定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竞赛</a:t>
            </a:r>
            <a:r>
              <a:rPr sz="2000" spc="25">
                <a:solidFill>
                  <a:srgbClr val="C9B67E"/>
                </a:solidFill>
                <a:latin typeface="RLWKDI+MS-UIGothic"/>
                <a:cs typeface="RLWKDI+MS-UIGothic"/>
              </a:rPr>
              <a:t>形式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RLWKDI+MS-UIGothic"/>
                <a:cs typeface="RLWKDI+MS-UIGothic"/>
              </a:rPr>
              <a:t>确定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竞赛时间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190750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《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汤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姆索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亚历险记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》相关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的知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点和背景知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适合的知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识竞赛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形式，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例如个人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团队赛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根据参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人数和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度，合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理安排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竞赛时间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制定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竞赛规则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RLWKDI+MS-UIGothic"/>
                <a:cs typeface="RLWKDI+MS-UIGothic"/>
              </a:rPr>
              <a:t>制定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赛</a:t>
            </a:r>
            <a:r>
              <a:rPr sz="2300">
                <a:solidFill>
                  <a:srgbClr val="C9B67E"/>
                </a:solidFill>
                <a:latin typeface="RLWKDI+MS-UIGothic"/>
                <a:cs typeface="RLWKDI+MS-UIGothic"/>
              </a:rPr>
              <a:t>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RLWKDI+MS-UIGothic"/>
                <a:cs typeface="RLWKDI+MS-UIGothic"/>
              </a:rPr>
              <a:t>制定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评</a:t>
            </a:r>
            <a:r>
              <a:rPr sz="2300" spc="23">
                <a:solidFill>
                  <a:srgbClr val="C9B67E"/>
                </a:solidFill>
                <a:latin typeface="RLWKDI+MS-UIGothic"/>
                <a:cs typeface="RLWKDI+MS-UIGothic"/>
              </a:rPr>
              <a:t>判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C9B67E"/>
                </a:solidFill>
                <a:latin typeface="RLWKDI+MS-UIGothic"/>
                <a:cs typeface="RLWKDI+MS-UIGothic"/>
              </a:rPr>
              <a:t>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RLWKDI+MS-UIGothic"/>
                <a:cs typeface="RLWKDI+MS-UIGothic"/>
              </a:rPr>
              <a:t>制定安全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规</a:t>
            </a:r>
            <a:r>
              <a:rPr sz="2300">
                <a:solidFill>
                  <a:srgbClr val="C9B67E"/>
                </a:solidFill>
                <a:latin typeface="RLWKDI+MS-UIGothic"/>
                <a:cs typeface="RLWKDI+MS-UIGothic"/>
              </a:rPr>
              <a:t>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确定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竞赛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制和流程，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包括比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得分方式等。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制定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判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准，明确每个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的得分和扣分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确保比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赛过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程中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手的安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526780" y="497305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全和秩序。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准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备竞赛题</a:t>
            </a: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编</a:t>
            </a:r>
            <a:r>
              <a:rPr sz="2300" spc="25">
                <a:solidFill>
                  <a:srgbClr val="C9B67E"/>
                </a:solidFill>
                <a:latin typeface="RLWKDI+MS-UIGothic"/>
                <a:cs typeface="RLWKDI+MS-UIGothic"/>
              </a:rPr>
              <a:t>写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题</a:t>
            </a:r>
            <a:r>
              <a:rPr sz="2300" spc="23">
                <a:solidFill>
                  <a:srgbClr val="C9B67E"/>
                </a:solidFill>
                <a:latin typeface="RLWKDI+MS-UIGothic"/>
                <a:cs typeface="RLWKDI+MS-UIGothic"/>
              </a:rPr>
              <a:t>目内容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102991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根据确定的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目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型，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写与《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姆索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亚历险记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》相关的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RLWKDI+MS-UIGothic"/>
                <a:cs typeface="RLWKDI+MS-UIGothic"/>
              </a:rPr>
              <a:t>准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备题</a:t>
            </a:r>
            <a:r>
              <a:rPr sz="2300" spc="23">
                <a:solidFill>
                  <a:srgbClr val="C9B67E"/>
                </a:solidFill>
                <a:latin typeface="RLWKDI+MS-UIGothic"/>
                <a:cs typeface="RLWKDI+MS-UIGothic"/>
              </a:rPr>
              <a:t>目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类</a:t>
            </a:r>
            <a:r>
              <a:rPr sz="2300">
                <a:solidFill>
                  <a:srgbClr val="C9B67E"/>
                </a:solidFill>
                <a:latin typeface="RLWKDI+MS-UIGothic"/>
                <a:cs typeface="RLWKDI+MS-UIGothic"/>
              </a:rPr>
              <a:t>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533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适合的知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识竞赛题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目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型，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例如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选择题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、填空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答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RLWKDI+MS-UIGothic"/>
                <a:cs typeface="RLWKDI+MS-UIGothic"/>
              </a:rPr>
              <a:t>准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备</a:t>
            </a:r>
            <a:r>
              <a:rPr sz="2300" spc="25">
                <a:solidFill>
                  <a:srgbClr val="C9B67E"/>
                </a:solidFill>
                <a:latin typeface="RLWKDI+MS-UIGothic"/>
                <a:cs typeface="RLWKDI+MS-UIGothic"/>
              </a:rPr>
              <a:t>答案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每个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目准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正确的答案和解析。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QMCDTJ+UKNHVT+MicrosoftYaHei-Bold"/>
                <a:cs typeface="QMCDTJ+UKNHVT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QMCDTJ+UKNHVT+MicrosoftYaHei-Bold"/>
                <a:cs typeface="QMCDTJ+UKNHV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877921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汤</a:t>
            </a:r>
            <a:r>
              <a:rPr sz="4500">
                <a:solidFill>
                  <a:srgbClr val="C9B67E"/>
                </a:solidFill>
                <a:latin typeface="RLWKDI+MS-UIGothic"/>
                <a:cs typeface="RLWKDI+MS-UIGothic"/>
              </a:rPr>
              <a:t>姆索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亚</a:t>
            </a:r>
            <a:r>
              <a:rPr sz="4500">
                <a:solidFill>
                  <a:srgbClr val="C9B67E"/>
                </a:solidFill>
                <a:latin typeface="RLWKDI+MS-UIGothic"/>
                <a:cs typeface="RLWKDI+MS-UIGothic"/>
              </a:rPr>
              <a:t>人物介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汤</a:t>
            </a: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姆索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的性格特点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63750" y="341048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RLWKDI+MS-UIGothic"/>
                <a:cs typeface="RLWKDI+MS-UIGothic"/>
              </a:rPr>
              <a:t>勇敢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3882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SimSun"/>
                <a:cs typeface="SimSun"/>
              </a:rPr>
              <a:t>聪</a:t>
            </a:r>
            <a:r>
              <a:rPr sz="2000">
                <a:solidFill>
                  <a:srgbClr val="C9B67E"/>
                </a:solidFill>
                <a:latin typeface="RLWKDI+MS-UIGothic"/>
                <a:cs typeface="RLWKDI+MS-UIGothic"/>
              </a:rPr>
              <a:t>明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0437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RLWKDI+MS-UIGothic"/>
                <a:cs typeface="RLWKDI+MS-UIGothic"/>
              </a:rPr>
              <a:t>独立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汤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姆索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是一个非常勇敢的孩子，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他敢于面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困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和挑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，敢于冒</a:t>
            </a:r>
          </a:p>
          <a:p>
            <a:pPr marL="1238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汤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姆索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是一个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聪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明的孩子，他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能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想出各种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聪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明的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法来解决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难题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汤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姆索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是一个独立的孩子，他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喜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独自行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，不喜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被束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缚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汤</a:t>
            </a: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姆索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的家庭背景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1267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汤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姆索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的父母离异，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他跟着父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生活。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汤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姆索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的家庭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经济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条件并不好，他的父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亲经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常失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1267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他的父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是一个酒鬼，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常忽略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汤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姆索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C9B44B"/>
                </a:solidFill>
                <a:latin typeface="RLWKDI+MS-UIGothic"/>
                <a:cs typeface="RLWKDI+MS-UIGothic"/>
              </a:rPr>
              <a:t>和教育。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汤</a:t>
            </a: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姆索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的朋友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99905" y="2004055"/>
            <a:ext cx="1378737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C9B67E"/>
                </a:solidFill>
                <a:latin typeface="RLWKDI+MS-UIGothic"/>
                <a:cs typeface="RLWKDI+MS-UIGothic"/>
              </a:rPr>
              <a:t>哈克</a:t>
            </a:r>
            <a:r>
              <a:rPr sz="1550" spc="20">
                <a:solidFill>
                  <a:srgbClr val="C9B67E"/>
                </a:solidFill>
                <a:latin typeface="SimSun"/>
                <a:cs typeface="SimSun"/>
              </a:rPr>
              <a:t>贝</a:t>
            </a:r>
            <a:r>
              <a:rPr sz="1550" spc="20">
                <a:solidFill>
                  <a:srgbClr val="C9B67E"/>
                </a:solidFill>
                <a:latin typeface="RLWKDI+MS-UIGothic"/>
                <a:cs typeface="RLWKDI+MS-UIGothic"/>
              </a:rPr>
              <a:t>利</a:t>
            </a:r>
            <a:r>
              <a:rPr sz="1550" spc="18">
                <a:solidFill>
                  <a:srgbClr val="C9B67E"/>
                </a:solidFill>
                <a:latin typeface="QMCDTJ+UKNHVT+MicrosoftYaHei-Bold"/>
                <a:cs typeface="QMCDTJ+UKNHVT+MicrosoftYaHei-Bold"/>
              </a:rPr>
              <a:t>·</a:t>
            </a:r>
            <a:r>
              <a:rPr sz="1550">
                <a:solidFill>
                  <a:srgbClr val="C9B67E"/>
                </a:solidFill>
                <a:latin typeface="RLWKDI+MS-UIGothic"/>
                <a:cs typeface="RLWKDI+MS-UIGothic"/>
              </a:rPr>
              <a:t>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RLWKDI+MS-UIGothic"/>
                <a:cs typeface="RLWKDI+MS-UIGothic"/>
              </a:rPr>
              <a:t>他是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汤</a:t>
            </a:r>
            <a:r>
              <a:rPr sz="1350">
                <a:solidFill>
                  <a:srgbClr val="C9B44B"/>
                </a:solidFill>
                <a:latin typeface="RLWKDI+MS-UIGothic"/>
                <a:cs typeface="RLWKDI+MS-UIGothic"/>
              </a:rPr>
              <a:t>姆索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C9B44B"/>
                </a:solidFill>
                <a:latin typeface="RLWKDI+MS-UIGothic"/>
                <a:cs typeface="RLWKDI+MS-UIGothic"/>
              </a:rPr>
              <a:t>最要好的朋友之一，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RLWKDI+MS-UIGothic"/>
                <a:cs typeface="RLWKDI+MS-UIGothic"/>
              </a:rPr>
              <a:t>两人一起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历险</a:t>
            </a:r>
            <a:r>
              <a:rPr sz="1350">
                <a:solidFill>
                  <a:srgbClr val="C9B44B"/>
                </a:solidFill>
                <a:latin typeface="RLWKDI+MS-UIGothic"/>
                <a:cs typeface="RLWKDI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99905" y="4147815"/>
            <a:ext cx="1378737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C9B67E"/>
                </a:solidFill>
                <a:latin typeface="RLWKDI+MS-UIGothic"/>
                <a:cs typeface="RLWKDI+MS-UIGothic"/>
              </a:rPr>
              <a:t>蓓</a:t>
            </a:r>
            <a:r>
              <a:rPr sz="1550" spc="20">
                <a:solidFill>
                  <a:srgbClr val="C9B67E"/>
                </a:solidFill>
                <a:latin typeface="SimSun"/>
                <a:cs typeface="SimSun"/>
              </a:rPr>
              <a:t>姬</a:t>
            </a:r>
            <a:r>
              <a:rPr sz="1550" spc="18">
                <a:solidFill>
                  <a:srgbClr val="C9B67E"/>
                </a:solidFill>
                <a:latin typeface="QMCDTJ+UKNHVT+MicrosoftYaHei-Bold"/>
                <a:cs typeface="QMCDTJ+UKNHVT+MicrosoftYaHei-Bold"/>
              </a:rPr>
              <a:t>·</a:t>
            </a:r>
            <a:r>
              <a:rPr sz="1550" spc="20">
                <a:solidFill>
                  <a:srgbClr val="C9B67E"/>
                </a:solidFill>
                <a:latin typeface="RLWKDI+MS-UIGothic"/>
                <a:cs typeface="RLWKDI+MS-UIGothic"/>
              </a:rPr>
              <a:t>撒切</a:t>
            </a:r>
            <a:r>
              <a:rPr sz="1550">
                <a:solidFill>
                  <a:srgbClr val="C9B67E"/>
                </a:solidFill>
                <a:latin typeface="SimSun"/>
                <a:cs typeface="SimSun"/>
              </a:rPr>
              <a:t>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RLWKDI+MS-UIGothic"/>
                <a:cs typeface="RLWKDI+MS-UIGothic"/>
              </a:rPr>
              <a:t>她是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汤</a:t>
            </a:r>
            <a:r>
              <a:rPr sz="1350">
                <a:solidFill>
                  <a:srgbClr val="C9B44B"/>
                </a:solidFill>
                <a:latin typeface="RLWKDI+MS-UIGothic"/>
                <a:cs typeface="RLWKDI+MS-UIGothic"/>
              </a:rPr>
              <a:t>姆索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C9B44B"/>
                </a:solidFill>
                <a:latin typeface="RLWKDI+MS-UIGothic"/>
                <a:cs typeface="RLWKDI+MS-UIGothic"/>
              </a:rPr>
              <a:t>的同学和朋友，两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RLWKDI+MS-UIGothic"/>
                <a:cs typeface="RLWKDI+MS-UIGothic"/>
              </a:rPr>
              <a:t>人一起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C9B44B"/>
                </a:solidFill>
                <a:latin typeface="RLWKDI+MS-UIGothic"/>
                <a:cs typeface="RLWKDI+MS-UIGothic"/>
              </a:rPr>
              <a:t>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C9B44B"/>
                </a:solidFill>
                <a:latin typeface="RLWKDI+MS-UIGothic"/>
                <a:cs typeface="RLWKDI+MS-UIGothic"/>
              </a:rPr>
              <a:t>多冒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C9B44B"/>
                </a:solidFill>
                <a:latin typeface="RLWKDI+MS-UIGothic"/>
                <a:cs typeface="RLWKD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QMCDTJ+UKNHVT+MicrosoftYaHei-Bold"/>
                <a:cs typeface="QMCDTJ+UKNHVT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QMCDTJ+UKNHVT+MicrosoftYaHei-Bold"/>
                <a:cs typeface="QMCDTJ+UKNHVT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81250" y="3877921"/>
            <a:ext cx="788670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RLWKDI+MS-UIGothic"/>
                <a:cs typeface="RLWKDI+MS-UIGothic"/>
              </a:rPr>
              <a:t>《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汤</a:t>
            </a:r>
            <a:r>
              <a:rPr sz="4500">
                <a:solidFill>
                  <a:srgbClr val="C9B67E"/>
                </a:solidFill>
                <a:latin typeface="RLWKDI+MS-UIGothic"/>
                <a:cs typeface="RLWKDI+MS-UIGothic"/>
              </a:rPr>
              <a:t>姆索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亚历险记</a:t>
            </a:r>
            <a:r>
              <a:rPr sz="4500">
                <a:solidFill>
                  <a:srgbClr val="C9B67E"/>
                </a:solidFill>
                <a:latin typeface="RLWKDI+MS-UIGothic"/>
                <a:cs typeface="RLWKDI+MS-UIGothic"/>
              </a:rPr>
              <a:t>》故事梗概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786931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哈克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贝</a:t>
            </a: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里</a:t>
            </a:r>
            <a:r>
              <a:rPr sz="3000">
                <a:solidFill>
                  <a:srgbClr val="C9B67E"/>
                </a:solidFill>
                <a:latin typeface="QMCDTJ+UKNHVT+MicrosoftYaHei-Bold"/>
                <a:cs typeface="QMCDTJ+UKNHVT+MicrosoftYaHei-Bold"/>
              </a:rPr>
              <a:t>·</a:t>
            </a: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芬的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历险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900772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哈克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里</a:t>
            </a:r>
            <a:r>
              <a:rPr sz="1500">
                <a:solidFill>
                  <a:srgbClr val="FFFFFF"/>
                </a:solidFill>
                <a:latin typeface="ODPDAH+OMJWJT+MicrosoftYaHei"/>
                <a:cs typeface="ODPDAH+OMJWJT+MicrosoftYaHei"/>
              </a:rPr>
              <a:t>·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芬是个无家可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的流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浪儿，生活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艰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苦，但天性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乐观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2716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他与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汤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姆</a:t>
            </a:r>
            <a:r>
              <a:rPr sz="1500">
                <a:solidFill>
                  <a:srgbClr val="FFFFFF"/>
                </a:solidFill>
                <a:latin typeface="ODPDAH+OMJWJT+MicrosoftYaHei"/>
                <a:cs typeface="ODPDAH+OMJWJT+MicrosoftYaHei"/>
              </a:rPr>
              <a:t>·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亚结为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好友，一起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多冒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27176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在故事中，哈克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里</a:t>
            </a:r>
            <a:r>
              <a:rPr sz="1500">
                <a:solidFill>
                  <a:srgbClr val="FFFFFF"/>
                </a:solidFill>
                <a:latin typeface="ODPDAH+OMJWJT+MicrosoftYaHei"/>
                <a:cs typeface="ODPDAH+OMJWJT+MicrosoftYaHei"/>
              </a:rPr>
              <a:t>·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芬的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历险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汤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姆</a:t>
            </a:r>
            <a:r>
              <a:rPr sz="1500">
                <a:solidFill>
                  <a:srgbClr val="FFFFFF"/>
                </a:solidFill>
                <a:latin typeface="ODPDAH+OMJWJT+MicrosoftYaHei"/>
                <a:cs typeface="ODPDAH+OMJWJT+MicrosoftYaHei"/>
              </a:rPr>
              <a:t>·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历险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相互交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织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共同构成了整个故事的情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405931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汤</a:t>
            </a: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姆</a:t>
            </a:r>
            <a:r>
              <a:rPr sz="3000">
                <a:solidFill>
                  <a:srgbClr val="C9B67E"/>
                </a:solidFill>
                <a:latin typeface="QMCDTJ+UKNHVT+MicrosoftYaHei-Bold"/>
                <a:cs typeface="QMCDTJ+UKNHVT+MicrosoftYaHei-Bold"/>
              </a:rPr>
              <a:t>·</a:t>
            </a: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索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的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历险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0755" y="4348853"/>
            <a:ext cx="275355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汤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姆</a:t>
            </a:r>
            <a:r>
              <a:rPr sz="1500">
                <a:solidFill>
                  <a:srgbClr val="FFFFFF"/>
                </a:solidFill>
                <a:latin typeface="ODPDAH+OMJWJT+MicrosoftYaHei"/>
                <a:cs typeface="ODPDAH+OMJWJT+MicrosoftYaHei"/>
              </a:rPr>
              <a:t>·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是个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聪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明、勇敢、有</a:t>
            </a:r>
          </a:p>
          <a:p>
            <a:pPr marL="594359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感的男孩。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238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他与哈克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里</a:t>
            </a:r>
            <a:r>
              <a:rPr sz="1500">
                <a:solidFill>
                  <a:srgbClr val="FFFFFF"/>
                </a:solidFill>
                <a:latin typeface="ODPDAH+OMJWJT+MicrosoftYaHei"/>
                <a:cs typeface="ODPDAH+OMJWJT+MicrosoftYaHei"/>
              </a:rPr>
              <a:t>·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芬一起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历险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，探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索了密西西比河畔的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丛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林、洞穴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等神秘地方。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238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汤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姆</a:t>
            </a:r>
            <a:r>
              <a:rPr sz="1500">
                <a:solidFill>
                  <a:srgbClr val="FFFFFF"/>
                </a:solidFill>
                <a:latin typeface="ODPDAH+OMJWJT+MicrosoftYaHei"/>
                <a:cs typeface="ODPDAH+OMJWJT+MicrosoftYaHei"/>
              </a:rPr>
              <a:t>·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历险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中展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烈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力和勇气，成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了故事中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的主要角色。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汤</a:t>
            </a: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姆和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贝</a:t>
            </a:r>
            <a:r>
              <a:rPr sz="3000">
                <a:solidFill>
                  <a:srgbClr val="C9B67E"/>
                </a:solidFill>
                <a:latin typeface="RLWKDI+MS-UIGothic"/>
                <a:cs typeface="RLWKDI+MS-UIGothic"/>
              </a:rPr>
              <a:t>基的浪漫故事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汤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姆和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基是故事中的一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小情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侣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，他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的浪漫故事是整个故事的一条重要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索。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51106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两人在一次野餐中相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，之后开始了一段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纯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真的恋情。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尽管两人年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尚小，但他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的感情却十分真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挚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故事增添了一份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纯</a:t>
            </a: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真与美好的情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LWKDI+MS-UIGothic"/>
                <a:cs typeface="RLWKDI+MS-UIGothic"/>
              </a:rPr>
              <a:t>感色彩。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https://d.book118.com/898120111070006042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SimSun</vt:lpstr>
      <vt:lpstr>RLWKDI+MS-UIGothic</vt:lpstr>
      <vt:lpstr>RUEDEV+QDJGRT+ArialMT</vt:lpstr>
      <vt:lpstr>Times New Roman</vt:lpstr>
      <vt:lpstr>QMCDTJ+UKNHVT+MicrosoftYaHei-Bold</vt:lpstr>
      <vt:lpstr>ODPDAH+OMJWJT+MicrosoftYaHei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2024-09-21T16:40:52.515</cp:lastPrinted>
  <dcterms:created xsi:type="dcterms:W3CDTF">2024-09-21T08:40:52Z</dcterms:created>
  <dcterms:modified xsi:type="dcterms:W3CDTF">2024-09-21T08:40:53Z</dcterms:modified>
</cp:coreProperties>
</file>