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1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877A3-81FC-4F21-BEC1-48F0BE8B6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4597C-4256-4BC2-850F-ABF025481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B7723-9245-4B7B-8C4E-F53E735F6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7C06E-9FB6-40D9-B386-A296B0808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991F94-5785-4535-BD41-32B1C517F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C37E85-327C-4126-98F7-D3C90B888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2C66E6-BF11-4531-8414-6831E5322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29848E-7E54-4868-8A83-64B89C296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08E14-3DD0-47D7-86B2-E75EF5EF6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05CD7-4242-45FC-A801-C9B43EC71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E413F-906A-4848-9DD4-C4762CEC1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31116123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成语误用类型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什么是成语误用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总结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成语误用的类型及实例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如何避免成语误用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0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什么是成语误用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成语误用的定义</a:t>
            </a:r>
            <a:endParaRPr lang="zh-CN" altLang="en-US"/>
          </a:p>
        </p:txBody>
      </p:sp>
      <p:sp>
        <p:nvSpPr>
          <p:cNvPr id="104905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52807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4"/>
          <p:cNvSpPr/>
          <p:nvPr>
            <p:custDataLst>
              <p:tags r:id="rId3"/>
            </p:custDataLst>
          </p:nvPr>
        </p:nvSpPr>
        <p:spPr>
          <a:xfrm>
            <a:off x="2463271" y="4365944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5"/>
          <p:cNvSpPr txBox="1"/>
          <p:nvPr>
            <p:custDataLst>
              <p:tags r:id="rId4"/>
            </p:custDataLst>
          </p:nvPr>
        </p:nvSpPr>
        <p:spPr>
          <a:xfrm>
            <a:off x="2761726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成语语法误用是指对成语的语法结构理解不准确，导致成语使用不当。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6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818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6" name="矩形 57"/>
          <p:cNvSpPr/>
          <p:nvPr>
            <p:custDataLst>
              <p:tags r:id="rId6"/>
            </p:custDataLst>
          </p:nvPr>
        </p:nvSpPr>
        <p:spPr>
          <a:xfrm>
            <a:off x="6174282" y="4365944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58"/>
          <p:cNvSpPr txBox="1"/>
          <p:nvPr>
            <p:custDataLst>
              <p:tags r:id="rId7"/>
            </p:custDataLst>
          </p:nvPr>
        </p:nvSpPr>
        <p:spPr>
          <a:xfrm>
            <a:off x="6472737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成语语境误用是指对成语的语境理解不准确，导致成语使用不当。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70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97302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2" name="矩形 65"/>
          <p:cNvSpPr/>
          <p:nvPr>
            <p:custDataLst>
              <p:tags r:id="rId9"/>
            </p:custDataLst>
          </p:nvPr>
        </p:nvSpPr>
        <p:spPr>
          <a:xfrm>
            <a:off x="608400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66"/>
          <p:cNvSpPr txBox="1"/>
          <p:nvPr>
            <p:custDataLst>
              <p:tags r:id="rId10"/>
            </p:custDataLst>
          </p:nvPr>
        </p:nvSpPr>
        <p:spPr>
          <a:xfrm>
            <a:off x="906856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成语误用是指在语言表达中，由于对成语的含义、用法和语境理解不准确，导致成语使用不当的现象。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76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08313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69"/>
          <p:cNvSpPr/>
          <p:nvPr>
            <p:custDataLst>
              <p:tags r:id="rId12"/>
            </p:custDataLst>
          </p:nvPr>
        </p:nvSpPr>
        <p:spPr>
          <a:xfrm>
            <a:off x="4318776" y="1862091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70"/>
          <p:cNvSpPr txBox="1"/>
          <p:nvPr>
            <p:custDataLst>
              <p:tags r:id="rId13"/>
            </p:custDataLst>
          </p:nvPr>
        </p:nvSpPr>
        <p:spPr>
          <a:xfrm>
            <a:off x="4617232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成语误用主要包括成语语义误用、成语语法误用、成语语境误用等类型。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82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19324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4" name="文本框 74"/>
          <p:cNvSpPr txBox="1"/>
          <p:nvPr>
            <p:custDataLst>
              <p:tags r:id="rId15"/>
            </p:custDataLst>
          </p:nvPr>
        </p:nvSpPr>
        <p:spPr>
          <a:xfrm>
            <a:off x="8328243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成语语义误用是指对成语的含义理解不准确，导致成语使用不当。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86" name="矩形 73"/>
          <p:cNvSpPr/>
          <p:nvPr>
            <p:custDataLst>
              <p:tags r:id="rId16"/>
            </p:custDataLst>
          </p:nvPr>
        </p:nvSpPr>
        <p:spPr>
          <a:xfrm>
            <a:off x="8029787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成语误用的常见类型</a:t>
            </a:r>
            <a:endParaRPr lang="zh-CN" altLang="en-US"/>
          </a:p>
        </p:txBody>
      </p:sp>
      <p:sp>
        <p:nvSpPr>
          <p:cNvPr id="1049134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望文生义：根据字面意思理解成语，导致误解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断章取义：只取成语的一部分，忽略整体含义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语义混淆：将不同含义的成语混用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语境不符：成语的使用与语境不符，导致表达不准确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重复使用：在同一语境中重复使用同一个成语，导致表达单调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成语搭配不当：成语与句子其他部分搭配不当，导致表达不准确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成语误用的原因</a:t>
            </a:r>
            <a:endParaRPr lang="zh-CN" altLang="en-US"/>
          </a:p>
        </p:txBody>
      </p:sp>
      <p:sp>
        <p:nvSpPr>
          <p:cNvPr id="104921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语境不符：成语的使用语境与实际语境不符，导致误用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理解错误：对成语的含义理解不准确，导致误用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搭配不当：成语与其他词语的搭配不当，导致误用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滥用成语：过度使用成语，导致误用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27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成语误用的类型及实例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望文生义</a:t>
            </a:r>
            <a:endParaRPr lang="zh-CN" altLang="en-US"/>
          </a:p>
        </p:txBody>
      </p:sp>
      <p:sp>
        <p:nvSpPr>
          <p:cNvPr id="10493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成语含义：根据字面意思理解成语，导致误解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原因：不了解成语的典故和背景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影响：影响语言表达和沟通效果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实例："七月流火"，原意指天气转凉，误用为天气炎热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褒贬误用</a:t>
            </a:r>
            <a:endParaRPr lang="zh-CN" altLang="en-US"/>
          </a:p>
        </p:txBody>
      </p:sp>
      <p:sp>
        <p:nvSpPr>
          <p:cNvPr id="104942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2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3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原因：不了解成语的褒贬含义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3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解决方法：了解成语的褒贬含义，正确使用成语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成语误用类型：褒贬误用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实例：把“美中不足”误用为“美中不足”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语境不合</a:t>
            </a:r>
            <a:endParaRPr lang="zh-CN" altLang="en-US"/>
          </a:p>
        </p:txBody>
      </p:sp>
      <p:sp>
        <p:nvSpPr>
          <p:cNvPr id="104949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成语误用类型：语境不合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9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实例：“空穴来风”，原意指有根据的传闻，误用为无根据的传闻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0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原因：不了解成语的语境和含义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0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解决方法：查阅成语词典，了解成语的语境和含义，避免误用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https://d.book118.com/898131116123006022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 panose="020b0503020204020204" charset="-122"/>
        <a:ea typeface="微软雅黑" panose="020b0503020204020204" charset="-122"/>
        <a:cs typeface="Arial"/>
      </a:majorFont>
      <a:minorFont>
        <a:latin typeface="微软雅黑" panose="020b0503020204020204" charset="-122"/>
        <a:ea typeface="微软雅黑" panose="020b0503020204020204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Calibri Light</vt:lpstr>
      <vt:lpstr>宋体</vt:lpstr>
      <vt:lpstr>Office Theme</vt:lpstr>
      <vt:lpstr>成语误用类型</vt:lpstr>
      <vt:lpstr>目录</vt:lpstr>
      <vt:lpstr>单击添加章节标题</vt:lpstr>
      <vt:lpstr>什么是成语误用</vt:lpstr>
      <vt:lpstr>成语误用的定义</vt:lpstr>
      <vt:lpstr>成语误用的常见类型</vt:lpstr>
      <vt:lpstr>成语误用的原因</vt:lpstr>
      <vt:lpstr>成语误用的类型及实例</vt:lpstr>
      <vt:lpstr>望文生义</vt:lpstr>
      <vt:lpstr>褒贬误用</vt:lpstr>
      <vt:lpstr>语境不合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2024-08-29T01:18:06.067</cp:lastPrinted>
  <dcterms:created xsi:type="dcterms:W3CDTF">2024-08-28T17:18:06Z</dcterms:created>
  <dcterms:modified xsi:type="dcterms:W3CDTF">2024-08-28T17:18:08Z</dcterms:modified>
</cp:coreProperties>
</file>