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95D3C-6E27-4AF6-B629-62783F9B6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7F87E-424B-4E22-84B0-F9A93C1DB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464B3-848A-46BF-AF0D-1B2188259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F7D89-F439-4895-AA80-7C04C317C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B499D-BC94-43B4-8A5A-D24C3EDD1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5D2779-7484-499D-B184-329006851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841E89-BF27-4559-867E-33216D266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1EC67-479F-492B-8BCD-E0B6C913E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CE4E7-89AE-44E4-B504-EF9FA98D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AC603-5812-48DD-9BC8-72BF89CF7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2048B-5FE5-44DD-B3AB-A99AE80BC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40010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货币金融学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货币与货币制度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金融市场与金融机构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货币政策与宏观调控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利率与汇率决定机制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信用风险与资产定价模型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国际货币体系与金融危机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货币与货币制度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493270" y="1557122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flipH="1">
            <a:off x="493270" y="3836928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086183" y="1621822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86790" y="3901440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货币定义及功能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37680" y="4592427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货币功能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9125" y="1894204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货币是一种作为交易媒介、价值尺度和贮藏手段的物品或记账单位。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86183" y="2312621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26374" y="4174010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货币具有价值尺度、流通手段、支付手段、贮藏手段和世界货币等职能。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368" r="193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货币形式演变历程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以自然界存在的某种物品或人们生产的某种物品作为货币。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以金属如金、银、铜等作为材料制成的货币。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由国家发行并强制使用的价值符号，代替金属货币执行流通手段职能。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以信用为保证，通过信用程序发行和创造的货币，如存款货币、电子货币等。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实物货币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金属货币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信用货币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国际货币体系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以美元为中心的布雷顿森林体系崩溃后，形成了以多种储备货币为主的国际货币体系。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各国根据本国经济情况选择固定汇率制、浮动汇率制或联合浮动汇率制等。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中央银行通过控制货币供应量和利率等手段来影响经济活动的政策。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当代货币体系与制度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通过一定时期的价格水平来衡量货币的价值，常用的货币计量单位有元、角、分等。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货币计量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货币在流通过程中的周转次数和时间，影响货币流通速度的因素包括信用制度、支付习惯、经济周期等。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货币需求取决于人们的交易动机、预防动机和投机动机等，货币供给则由中央银行的货币政策和商业银行的信贷活动决定。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货币需求与供给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货币计量与流通速度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金融市场与金融机构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衍生品市场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以金融衍生品为交易对象的市场，包括期货、期权、互换等，具有高风险、高杠杆和价格波动大的特点。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以短期金融工具为媒介进行的、期限在一年以内（含一年）的短期资金融通市场，具有流动性高、风险低的特点。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期限在一年以上的各种资金借贷和证券交易的场所，包括股票市场、债券市场和基金市场等，具有长期性、高风险和高收益的特点。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外汇市场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进行外汇买卖的交易场所，由外汇银行、外汇经纪商和客户组成，具有24小时不间断交易、高杠杆和高风险的特点。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负责制定和执行货币政策，维护金融稳定，提供金融服务，具有发行货币、管理金融市场和调控宏观经济的职能。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中央银行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以吸收存款、发放贷款和办理结算为主要业务的金融机构，具有信用中介、支付中介和信用创造的职能。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主要从事证券承销、交易、自营和投资咨询等业务的金融机构，是资本市场上的主要中介机构。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提供风险保障和资金融通服务的金融机构，通过收取保费和进行投资来获取收益。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金融机构体系与职能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金融创新与监管政策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金融创新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包括金融工具创新、金融技术创新和金融机构创新等，旨在提高金融效率、降低交易成本和满足客户需求。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针对金融创新带来的风险和挑战，制定相应的监管政策，包括市场准入、信息披露、风险控制等方面的规定。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监管科技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运用大数据、人工智能等技术手段提高金融监管的效率和准确性，防范和化解金融风险。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随着经济全球化的发展，金融市场也日益全球化，各国金融市场之间的联系和互动不断加强。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传统银行业务与证券、保险等非银行业务之间的界限逐渐模糊，金融机构向综合化方向发展。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综合化趋势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互联网、移动支付等新兴技术的发展推动了金融市场的数字化进程，提高了金融服务的便捷性和可得性。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数字化趋势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随着环保意识的提高和可持续发展理念的普及，绿色金融市场逐渐兴起并发展壮大。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货币政策与宏观调控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稳定物价、促进经济增长、实现充分就业、平衡国际收支等。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货币政策工具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公开市场操作、存款准备金率、利率政策、汇率政策等。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货币政策传导机制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通过影响货币供应量和利率水平，进而影响投资、消费和进出口等经济活动。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货币政策目标与工具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货币政策与其他政策配合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与财政政策、产业政策等相互配合，形成政策合力。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中央银行职能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制定和执行货币政策、维护金融稳定、提供金融服务等。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根据经济形势和宏观调控需要，灵活运用各种货币政策工具，实现货币政策目标。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中央银行职能及实施策略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经济手段、法律手段和行政手段等。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宏观调控手段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通过经济增长率、通货膨胀率、失业率等指标，评估宏观调控效果。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根据评估结果，及时调整宏观调控政策和力度。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宏观调控政策调整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宏观调控手段与效果评估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https://d.book118.com/898140010045006034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2024-09-12T16:46:34.779</cp:lastPrinted>
  <dcterms:created xsi:type="dcterms:W3CDTF">2024-09-12T08:46:34Z</dcterms:created>
  <dcterms:modified xsi:type="dcterms:W3CDTF">2024-09-12T08:46:37Z</dcterms:modified>
</cp:coreProperties>
</file>