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4E837D-6350-49BE-B568-2466B93A9D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2F2BD2-79AA-4B89-8699-44436A39B9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D90D2C-AF9C-46DF-AAFC-8FCF5C4CA9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96171C-ECAE-4656-AA6C-368F3B2DD1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58F710-9057-41F4-98AF-0249D99466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C930FB-A75E-4310-B5E9-FBA8045722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E45D04-5035-4BC9-8C65-54270E30DD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AD5F27-7E96-4021-A74B-27BC98E4A6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F379E7-8348-45E5-AC5C-A204AE9336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3BAC94-D638-4725-B8B7-FCF6FA6EB6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CDD855-EFE8-4DEA-99B5-FF37A89BB1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1400330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商贸仓储企业安全生产风险分级管控与隐患排查治理双体系方案编制流程与方法</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商贸仓储企业安全生产风险分级管控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隐患排查治理双体系方案编制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方案编制流程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关键成功因素与注意事项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806" r="3280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34" r="3143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确保商贸仓储企业安全生产，降低风险，提高隐患排查与治理能力。</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随着商贸仓储行业的快速发展，安全生产风险日益突出，隐患排查治理成为企业管理的重要环节。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编制流程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明确编制目标 → 收集相关资料 → 评估企业现状 → 识别风险与隐患 → 制定管控与治理措施 → 编制双体系方案。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方法概述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采用风险评估矩阵、安全检查表、故障树分析等方法进行风险识别与评估；运用PDCA循环、5W2H分析法等制定管控与治理措施。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2406" r="2240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编制流程与方法概述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商贸仓储企业安全生产风险分级管控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建立风险清单，明确各风险点的位置、危险源、可能导致的后果及影响范围。</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识别企业内外部环境中的潜在风险因素，包括设备设施、作业活动、人员管理等方面。</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采用定性与定量评估方法，对识别出的风险因素进行分析和评估，确定风险等级。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根据风险评估结果，结合行业标准和企业实际情况，制定风险分级标准。</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将风险分为重大风险、较大风险、一般风险和低风险四个等级，分别用红、橙、黄、蓝四种颜色表示。</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明确各等级风险的划分标准和管控要求，为风险分级管控提供依据。</a:t>
            </a:r>
          </a:p>
        </p:txBody>
      </p:sp>
      <p:pic>
        <p:nvPicPr>
          <p:cNvPr id="14" name="Picture 14"/>
          <p:cNvPicPr>
            <a:picLocks noChangeAspect="1"/>
          </p:cNvPicPr>
          <p:nvPr/>
        </p:nvPicPr>
        <p:blipFill>
          <a:blip r:embed="rId2"/>
          <a:srcRect l="20457" r="20457"/>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风险分级标准制定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spcBef>
                <a:spcPts val="270"/>
              </a:spcBef>
              <a:defRPr/>
            </a:pPr>
            <a:r>
              <a:rPr lang="en-US" sz="1350">
                <a:solidFill>
                  <a:schemeClr val="dk1">
                    <a:alpha val="100000"/>
                  </a:schemeClr>
                </a:solidFill>
                <a:latin typeface="Microsoft Yahei"/>
                <a:ea typeface="Microsoft Yahei"/>
                <a:cs typeface="Microsoft Yahei"/>
              </a:rPr>
              <a:t>针对重大风险和较大风险，制定专门的安全管理制度和应急预案，加强日常监管和应急处置能力。</a:t>
            </a:r>
            <a:endParaRPr lang="en-US" sz="1100"/>
          </a:p>
        </p:txBody>
      </p:sp>
      <p:sp>
        <p:nvSpPr>
          <p:cNvPr id="3" name="AutoShape 3"/>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spcBef>
                <a:spcPts val="270"/>
              </a:spcBef>
              <a:defRPr/>
            </a:pPr>
            <a:r>
              <a:rPr lang="en-US" sz="1350">
                <a:solidFill>
                  <a:schemeClr val="dk1">
                    <a:alpha val="100000"/>
                  </a:schemeClr>
                </a:solidFill>
                <a:latin typeface="Microsoft Yahei"/>
                <a:ea typeface="Microsoft Yahei"/>
                <a:cs typeface="Microsoft Yahei"/>
              </a:rPr>
              <a:t>建立风险分级管控台账，记录各风险点的管控措施、责任人和实施情况，确保各项措施得到有效落实。</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风险分级管控措施</a:t>
              </a:r>
            </a:p>
          </p:txBody>
        </p:sp>
      </p:grpSp>
      <p:sp>
        <p:nvSpPr>
          <p:cNvPr id="26" name="AutoShape 26"/>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对一般风险和低风险，采取常规的安全管理措施，如定期检查、维护保养、员工培训等。</a:t>
            </a:r>
            <a:endParaRPr lang="en-US" sz="1100"/>
          </a:p>
        </p:txBody>
      </p:sp>
      <p:sp>
        <p:nvSpPr>
          <p:cNvPr id="27" name="AutoShape 27"/>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定期开展风险评估和审查，及时调整风险分级和管控措施，确保企业安全生产风险始终处于可控状态。</a:t>
            </a:r>
            <a:endParaRPr lang="en-US" sz="1100"/>
          </a:p>
        </p:txBody>
      </p:sp>
      <p:pic>
        <p:nvPicPr>
          <p:cNvPr id="28" name="Picture 28"/>
          <p:cNvPicPr>
            <a:picLocks noChangeAspect="1"/>
          </p:cNvPicPr>
          <p:nvPr/>
        </p:nvPicPr>
        <p:blipFill>
          <a:blip r:embed="rId2"/>
          <a:srcRect l="17625" r="17625"/>
          <a:stretch>
            <a:fillRect/>
          </a:stretch>
        </p:blipFill>
        <p:spPr>
          <a:xfrm>
            <a:off x="3352886" y="2055085"/>
            <a:ext cx="2476500" cy="2476500"/>
          </a:xfrm>
          <a:prstGeom prst="ellipse">
            <a:avLst/>
          </a:prstGeom>
        </p:spPr>
      </p:pic>
      <p:pic>
        <p:nvPicPr>
          <p:cNvPr id="29" name="Picture 29"/>
          <p:cNvPicPr>
            <a:picLocks noChangeAspect="1"/>
          </p:cNvPicPr>
          <p:nvPr/>
        </p:nvPicPr>
        <p:blipFill>
          <a:blip r:embed="rId3"/>
          <a:srcRect l="14875" r="14875"/>
          <a:stretch>
            <a:fillRect/>
          </a:stretch>
        </p:blipFill>
        <p:spPr>
          <a:xfrm>
            <a:off x="6374798" y="2055085"/>
            <a:ext cx="2476500" cy="2476500"/>
          </a:xfrm>
          <a:prstGeom prst="ellipse">
            <a:avLst/>
          </a:prstGeom>
        </p:spPr>
      </p:pic>
      <p:grpSp>
        <p:nvGrpSpPr>
          <p:cNvPr id="30" name="Group 30"/>
          <p:cNvGrpSpPr/>
          <p:nvPr/>
        </p:nvGrpSpPr>
        <p:grpSpPr>
          <a:xfrm>
            <a:off x="3352886" y="2107432"/>
            <a:ext cx="665795" cy="665791"/>
            <a:chOff x="3352886" y="2107432"/>
            <a:chExt cx="665795" cy="665791"/>
          </a:xfrm>
        </p:grpSpPr>
        <p:sp>
          <p:nvSpPr>
            <p:cNvPr id="31" name="AutoShape 31"/>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Freeform 32"/>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174522" y="2107432"/>
            <a:ext cx="665795" cy="665791"/>
            <a:chOff x="8174522" y="2107432"/>
            <a:chExt cx="665795" cy="665791"/>
          </a:xfrm>
        </p:grpSpPr>
        <p:sp>
          <p:nvSpPr>
            <p:cNvPr id="34" name="AutoShape 34"/>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Freeform 35"/>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4252748" y="4178300"/>
            <a:ext cx="665795" cy="665791"/>
            <a:chOff x="4252748" y="4178300"/>
            <a:chExt cx="665795" cy="665791"/>
          </a:xfrm>
        </p:grpSpPr>
        <p:sp>
          <p:nvSpPr>
            <p:cNvPr id="37" name="AutoShape 37"/>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Freeform 38"/>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7274660" y="4178300"/>
            <a:ext cx="665795" cy="665791"/>
            <a:chOff x="7274660" y="4178300"/>
            <a:chExt cx="665795" cy="665791"/>
          </a:xfrm>
        </p:grpSpPr>
        <p:sp>
          <p:nvSpPr>
            <p:cNvPr id="40" name="AutoShape 40"/>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Freeform 41"/>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隐患排查治理双体系方案编制</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隐患排查方法与步骤</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制定隐患排查计划</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明确排查的目标、范围、时间、人员等要素，确保全面覆盖、不留死角。</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确定隐患排查标准</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根据行业标准和企业实际情况，制定适用的隐患排查标准，包括设备设施、作业环境、人员行为等方面。</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实施隐患排查</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按照计划和标准，采用定期巡查、专项检查、季节性检查、节假日检查等多种方式进行隐患排查，确保及时发现潜在风险。</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登记建档</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对排查出的隐患进行登记，建立隐患档案，包括隐患名称、位置、性质、可能造成的后果等信息。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121002" y="3748675"/>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rot="16200000">
            <a:off x="3159972" y="3731423"/>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rot="16200000">
            <a:off x="6883508" y="3751691"/>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3229398" y="347138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rot="10800000" flipH="1">
            <a:off x="5171197" y="405439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6940564" y="3495943"/>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776120" y="1850316"/>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939991" y="2224546"/>
            <a:ext cx="2733221" cy="984874"/>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针对排查出的隐患，制定具体的治理措施，包括工程技术措施、管理措施、教育培训措施等。</a:t>
            </a:r>
            <a:endParaRPr lang="en-US" sz="1100"/>
          </a:p>
        </p:txBody>
      </p:sp>
      <p:sp>
        <p:nvSpPr>
          <p:cNvPr id="10" name="AutoShape 10"/>
          <p:cNvSpPr/>
          <p:nvPr/>
        </p:nvSpPr>
        <p:spPr>
          <a:xfrm>
            <a:off x="1776120" y="185878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rgbClr val="FFFFFF">
                    <a:alpha val="100000"/>
                  </a:srgbClr>
                </a:solidFill>
                <a:latin typeface="Microsoft Yahei"/>
                <a:ea typeface="Microsoft Yahei"/>
                <a:cs typeface="Microsoft Yahei"/>
              </a:rPr>
              <a:t>制定治理措施</a:t>
            </a:r>
            <a:endParaRPr lang="en-US" sz="1100"/>
          </a:p>
        </p:txBody>
      </p:sp>
      <p:sp>
        <p:nvSpPr>
          <p:cNvPr id="11" name="AutoShape 11"/>
          <p:cNvSpPr/>
          <p:nvPr/>
        </p:nvSpPr>
        <p:spPr>
          <a:xfrm rot="16200000">
            <a:off x="8874284" y="3756025"/>
            <a:ext cx="246696" cy="256571"/>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rot="10800000">
            <a:off x="8876855" y="407487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62080" y="1509228"/>
            <a:ext cx="638737"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476375" y="1849873"/>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640019" y="2224546"/>
            <a:ext cx="2733675" cy="92964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按照制定的治理措施，组织相关人员进行实施，确保治理措施落实到位。</a:t>
            </a:r>
            <a:endParaRPr lang="en-US" sz="1100"/>
          </a:p>
        </p:txBody>
      </p:sp>
      <p:sp>
        <p:nvSpPr>
          <p:cNvPr id="16" name="AutoShape 16"/>
          <p:cNvSpPr/>
          <p:nvPr/>
        </p:nvSpPr>
        <p:spPr>
          <a:xfrm>
            <a:off x="5476375" y="1858344"/>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实施治理措施</a:t>
            </a:r>
            <a:endParaRPr lang="en-US" sz="1100"/>
          </a:p>
        </p:txBody>
      </p:sp>
      <p:sp>
        <p:nvSpPr>
          <p:cNvPr id="17" name="AutoShape 17"/>
          <p:cNvSpPr/>
          <p:nvPr/>
        </p:nvSpPr>
        <p:spPr>
          <a:xfrm>
            <a:off x="8162335" y="1508787"/>
            <a:ext cx="654344"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3730156" y="4603200"/>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3893800" y="4965685"/>
            <a:ext cx="2733675" cy="98892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明确治理措施的责任部门和人员，确保措施得到有效执行。</a:t>
            </a:r>
            <a:endParaRPr lang="en-US" sz="1100"/>
          </a:p>
        </p:txBody>
      </p:sp>
      <p:sp>
        <p:nvSpPr>
          <p:cNvPr id="20" name="AutoShape 20"/>
          <p:cNvSpPr/>
          <p:nvPr/>
        </p:nvSpPr>
        <p:spPr>
          <a:xfrm>
            <a:off x="3730156" y="4611670"/>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落实责任部门和人员</a:t>
            </a:r>
            <a:endParaRPr lang="en-US" sz="1100"/>
          </a:p>
        </p:txBody>
      </p:sp>
      <p:sp>
        <p:nvSpPr>
          <p:cNvPr id="21" name="AutoShape 21"/>
          <p:cNvSpPr/>
          <p:nvPr/>
        </p:nvSpPr>
        <p:spPr>
          <a:xfrm>
            <a:off x="6416118" y="4262112"/>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485508" y="4602456"/>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649152" y="4965685"/>
            <a:ext cx="2733675" cy="98892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对实施的治理措施进行跟踪验证，确保措施有效并达到预期效果。</a:t>
            </a:r>
            <a:endParaRPr lang="en-US" sz="1100"/>
          </a:p>
        </p:txBody>
      </p:sp>
      <p:sp>
        <p:nvSpPr>
          <p:cNvPr id="24" name="AutoShape 24"/>
          <p:cNvSpPr/>
          <p:nvPr/>
        </p:nvSpPr>
        <p:spPr>
          <a:xfrm>
            <a:off x="7485508" y="461092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跟踪验证</a:t>
            </a:r>
            <a:endParaRPr lang="en-US" sz="1100"/>
          </a:p>
        </p:txBody>
      </p:sp>
      <p:sp>
        <p:nvSpPr>
          <p:cNvPr id="25" name="AutoShape 25"/>
          <p:cNvSpPr/>
          <p:nvPr/>
        </p:nvSpPr>
        <p:spPr>
          <a:xfrm>
            <a:off x="10171470" y="4261369"/>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26" name="Connector 26"/>
          <p:cNvCxnSpPr/>
          <p:nvPr/>
        </p:nvCxnSpPr>
        <p:spPr>
          <a:xfrm>
            <a:off x="836547" y="3827070"/>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836547" y="3893745"/>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a:off x="9127179" y="3859707"/>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9" name="Connector 29"/>
          <p:cNvCxnSpPr/>
          <p:nvPr/>
        </p:nvCxnSpPr>
        <p:spPr>
          <a:xfrm>
            <a:off x="9127179" y="3926382"/>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3411605" y="3838860"/>
            <a:ext cx="168553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1" name="Connector 31"/>
          <p:cNvCxnSpPr/>
          <p:nvPr/>
        </p:nvCxnSpPr>
        <p:spPr>
          <a:xfrm>
            <a:off x="3411605" y="3915060"/>
            <a:ext cx="168553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2" name="Connector 32"/>
          <p:cNvCxnSpPr/>
          <p:nvPr/>
        </p:nvCxnSpPr>
        <p:spPr>
          <a:xfrm>
            <a:off x="5372634" y="3837831"/>
            <a:ext cx="1513856"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3" name="Connector 33"/>
          <p:cNvCxnSpPr/>
          <p:nvPr/>
        </p:nvCxnSpPr>
        <p:spPr>
          <a:xfrm>
            <a:off x="5363109" y="3915060"/>
            <a:ext cx="1513856"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4" name="Connector 34"/>
          <p:cNvCxnSpPr/>
          <p:nvPr/>
        </p:nvCxnSpPr>
        <p:spPr>
          <a:xfrm>
            <a:off x="7136996" y="3857910"/>
            <a:ext cx="173235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5" name="Connector 35"/>
          <p:cNvCxnSpPr/>
          <p:nvPr/>
        </p:nvCxnSpPr>
        <p:spPr>
          <a:xfrm>
            <a:off x="7125616" y="3924585"/>
            <a:ext cx="173235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6" name="TextBox 36"/>
          <p:cNvSpPr txBox="1"/>
          <p:nvPr/>
        </p:nvSpPr>
        <p:spPr>
          <a:xfrm>
            <a:off x="4490655"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37" name="TextBox 37"/>
          <p:cNvSpPr txBox="1"/>
          <p:nvPr/>
        </p:nvSpPr>
        <p:spPr>
          <a:xfrm>
            <a:off x="8191578"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38" name="TextBox 38"/>
          <p:cNvSpPr txBox="1"/>
          <p:nvPr/>
        </p:nvSpPr>
        <p:spPr>
          <a:xfrm>
            <a:off x="6449074" y="432888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39" name="TextBox 39"/>
          <p:cNvSpPr txBox="1"/>
          <p:nvPr/>
        </p:nvSpPr>
        <p:spPr>
          <a:xfrm>
            <a:off x="10210420" y="431143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04</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治理措施制定与实施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对实施的治理措施进行效果评价，包括定量评价和定性评价两个方面，确保治理效果符合预期要求。</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治理效果评价</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持续改进</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汇总分析</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宣传推广</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针对治理过程中存在的问题和不足，提出改进措施和建议，不断完善隐患排查治理双体系方案。</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定期对隐患排查治理情况进行汇总分析，总结经验教训，为企业安全生产管理提供决策支持。</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将优秀的隐患排查治理经验和做法进行宣传推广，提高全员的安全意识和技能水平。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治理效果评价与持续改进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https://d.book118.com/898140033030006035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2024-09-13T22:06:29.528</cp:lastPrinted>
  <dcterms:created xsi:type="dcterms:W3CDTF">2024-09-13T14:06:29Z</dcterms:created>
  <dcterms:modified xsi:type="dcterms:W3CDTF">2024-09-13T14:06:31Z</dcterms:modified>
</cp:coreProperties>
</file>