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280AB-1EEF-4D63-BDB0-06C5D76B5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C458-14F9-4D31-9406-1368CE421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DDDC4-3198-467C-A070-014A4EE3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F1C89-1125-4D25-8C6A-E24728F3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FD0C6C-F4F9-40AA-BFC4-23A76DE10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9FD11-8F78-4893-837E-A34A51367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634055-3552-48D7-BBEC-B59126E5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3F1C0-D4DB-4CB8-94F1-BA3E8973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654C6-8D34-4F8D-96BD-0AA75C4C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BB809-E8A5-4858-B1AB-5FAA89AD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AB0F9-A080-43EC-93E5-E459AB968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02340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血压健康宣教护理PPT\n## 1.高血压的基本概念与病因\n### 1.1高血压的定义与分类\n### 1.2高血压的发病原因\n### 1.3高血压的诱发因素\n## 2.高血压的诊断与评估\n### 2.1高血压的诊断标准\n### 2.2高血压的诊断方法\n### 2.3高血压的病情评估\n## 3.高血压的治疗与护理\n### 3.1高血压的治疗原则\n### 3.2高血压的药物治疗\n### 3.3高血压的非药物治疗\n## 4.高血压患者的日常生活指导\n### 4.1高血压患者的饮食指导\n### 4.2高血压患者的运动指导\n### 4.3高血压患者的生活习惯调整\n## 5.高血压患者的心理护理与康复\n### 5.1高血压患者的心理特点与心理护理\n### 5.2高血压患者的康复治疗\n### 5.3高血压患者的社会支持\n## 6.高血压的预防与健康管理\n### 6.1高血压的预防策略\n### 6.2高血压的健康教育\n### 6.3高血压的管理模式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高血压健康宣教护理PPT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高血压的基本概念与病因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高血压的定义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血压持续升高，超过正常范围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收缩压≥140mmHg，舒张压≥90mmHg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高血压的分类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原发性高血压：占90-95%，原因不明，可能与遗传、环境、生活方式等因素有关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继发性高血压：占5-10%，由其他疾病引起，如肾脏病、内分泌疾病等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家族遗传、种族差异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与高血压的发病风险密切相关</a:t>
                </a:r>
                <a:endParaRPr/>
              </a:p>
            </p:txBody>
          </p:sp>
          <p:sp>
            <p:nvSpPr>
              <p:cNvPr id="2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气候、地理环境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高盐摄入、高脂饮食等不良生活习惯</a:t>
                </a:r>
                <a:endParaRPr/>
              </a:p>
            </p:txBody>
          </p:sp>
          <p:sp>
            <p:nvSpPr>
              <p:cNvPr id="2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缺乏运动、吸烟、饮酒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肥胖、精神压力、睡眠质量差</a:t>
                </a:r>
                <a:endParaRPr/>
              </a:p>
            </p:txBody>
          </p:sp>
          <p:sp>
            <p:nvSpPr>
              <p:cNvPr id="2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05531" y="3101367"/>
            <a:ext cx="10980938" cy="2883668"/>
            <a:chOff x="605531" y="3101367"/>
            <a:chExt cx="10980938" cy="2883668"/>
          </a:xfrm>
        </p:grpSpPr>
        <p:grpSp>
          <p:nvGrpSpPr>
            <p:cNvPr id="264" name=""/>
            <p:cNvGrpSpPr/>
            <p:nvPr/>
          </p:nvGrpSpPr>
          <p:grpSpPr>
            <a:xfrm>
              <a:off x="605531" y="3101367"/>
              <a:ext cx="2160000" cy="2883668"/>
              <a:chOff x="605531" y="3101367"/>
              <a:chExt cx="2160000" cy="2883668"/>
            </a:xfrm>
          </p:grpSpPr>
          <p:sp>
            <p:nvSpPr>
              <p:cNvPr id="265" name="Tencent"/>
              <p:cNvSpPr txBox="1"/>
              <p:nvPr/>
            </p:nvSpPr>
            <p:spPr>
              <a:xfrm>
                <a:off x="12729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055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随着年龄增长，高血压的发病风险增加</a:t>
                </a:r>
                <a:endParaRPr/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055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年龄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68" name=""/>
            <p:cNvGrpSpPr/>
            <p:nvPr/>
          </p:nvGrpSpPr>
          <p:grpSpPr>
            <a:xfrm>
              <a:off x="2801331" y="3101367"/>
              <a:ext cx="2160000" cy="2883668"/>
              <a:chOff x="2801331" y="3101367"/>
              <a:chExt cx="2160000" cy="2883668"/>
            </a:xfrm>
          </p:grpSpPr>
          <p:sp>
            <p:nvSpPr>
              <p:cNvPr id="269" name="Tencent"/>
              <p:cNvSpPr txBox="1"/>
              <p:nvPr/>
            </p:nvSpPr>
            <p:spPr>
              <a:xfrm>
                <a:off x="34687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013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脂肪堆积，增加心脏负担，导致高血压</a:t>
                </a:r>
                <a:endParaRPr/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013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肥胖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4997131" y="3101367"/>
              <a:ext cx="2160000" cy="2883668"/>
              <a:chOff x="4997131" y="3101367"/>
              <a:chExt cx="2160000" cy="2883668"/>
            </a:xfrm>
          </p:grpSpPr>
          <p:sp>
            <p:nvSpPr>
              <p:cNvPr id="273" name="Tencent"/>
              <p:cNvSpPr txBox="1"/>
              <p:nvPr/>
            </p:nvSpPr>
            <p:spPr>
              <a:xfrm>
                <a:off x="56645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997131" y="4403885"/>
                <a:ext cx="2117642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烟草中的尼古丁使血管收缩，血压升高</a:t>
                </a:r>
                <a:endParaRPr/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9971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吸烟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7192930" y="3101367"/>
              <a:ext cx="2160000" cy="2883668"/>
              <a:chOff x="7192931" y="3101367"/>
              <a:chExt cx="2160000" cy="2883668"/>
            </a:xfrm>
          </p:grpSpPr>
          <p:sp>
            <p:nvSpPr>
              <p:cNvPr id="277" name="Tencent"/>
              <p:cNvSpPr txBox="1"/>
              <p:nvPr/>
            </p:nvSpPr>
            <p:spPr>
              <a:xfrm>
                <a:off x="78603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929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酒精使血管扩张，但长期饮酒导致血管收缩，血压升高</a:t>
                </a:r>
                <a:endParaRPr/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1929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80" name=""/>
            <p:cNvGrpSpPr/>
            <p:nvPr/>
          </p:nvGrpSpPr>
          <p:grpSpPr>
            <a:xfrm>
              <a:off x="9426469" y="3101367"/>
              <a:ext cx="2160000" cy="2883668"/>
              <a:chOff x="9426470" y="3101367"/>
              <a:chExt cx="2160000" cy="2883668"/>
            </a:xfrm>
          </p:grpSpPr>
          <p:sp>
            <p:nvSpPr>
              <p:cNvPr id="281" name="Tencent"/>
              <p:cNvSpPr txBox="1"/>
              <p:nvPr/>
            </p:nvSpPr>
            <p:spPr>
              <a:xfrm>
                <a:off x="10093904" y="3101367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426470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精神压力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426470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长期紧张、焦虑，导致神经紧张，血管收缩，血压升高</a:t>
                </a:r>
                <a:endParaRPr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283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高血压的诱发因素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高血压的诊断与评估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高血压的诊断标准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根据世界卫生组织（WHO）的标准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收缩压≥140mmHg，舒张压≥90mmHg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根据美国心脏协会（AHA）的标准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收缩压≥130mmHg，舒张压≥80mmHg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血压测量</a:t>
                </a:r>
                <a:endParaRPr/>
              </a:p>
            </p:txBody>
          </p:sp>
          <p:sp>
            <p:nvSpPr>
              <p:cNvPr id="30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水银血压计、电子血压计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测量三次，取平均值</a:t>
                </a:r>
                <a:endParaRPr/>
              </a:p>
            </p:txBody>
          </p:sp>
        </p:grpSp>
        <p:grpSp>
          <p:nvGrpSpPr>
            <p:cNvPr id="30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动态血压监测</a:t>
                </a:r>
                <a:endParaRPr/>
              </a:p>
            </p:txBody>
          </p:sp>
          <p:sp>
            <p:nvSpPr>
              <p:cNvPr id="3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24小时血压监测，评估血压波动情况</a:t>
                </a:r>
                <a:endParaRPr/>
              </a:p>
            </p:txBody>
          </p:sp>
        </p:grpSp>
        <p:grpSp>
          <p:nvGrpSpPr>
            <p:cNvPr id="30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血常规、尿常规、肾功能、心电图等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排除其他疾病引起的高血压</a:t>
                </a:r>
                <a:endParaRPr/>
              </a:p>
            </p:txBody>
          </p:sp>
        </p:grpSp>
      </p:grpSp>
      <p:pic>
        <p:nvPicPr>
          <p:cNvPr id="31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高血压的病情评估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发病时间、病程长短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与高血压的严重程度有关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血压水平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收缩压、舒张压的具体数值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与高血压的严重程度有关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靶器官损害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心、脑、肾等器官的损害程度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评估高血压的并发症风险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高血压的治疗与护理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降低血压至正常范围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减轻心脏、血管的负担</a:t>
                </a:r>
                <a:endParaRPr/>
              </a:p>
            </p:txBody>
          </p:sp>
          <p:sp>
            <p:nvSpPr>
              <p:cNvPr id="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控制血压</a:t>
                </a:r>
                <a:endParaRPr/>
              </a:p>
            </p:txBody>
          </p:sp>
        </p:grpSp>
        <p:grpSp>
          <p:nvGrpSpPr>
            <p:cNvPr id="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改善生活方式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低盐饮食、适量运动、戒烟限酒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控制体重、保持良好的心理状态</a:t>
                </a:r>
                <a:endParaRPr/>
              </a:p>
            </p:txBody>
          </p:sp>
        </p:grpSp>
        <p:grpSp>
          <p:nvGrpSpPr>
            <p:cNvPr id="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根据病情选择合适的药物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规律用药，定期复查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高血压的治疗原则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利尿剂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降低血容量，减轻心脏负担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主要用于轻、中度高血压</a:t>
                </a:r>
                <a:endParaRPr/>
              </a:p>
            </p:txBody>
          </p:sp>
          <p:pic>
            <p:nvPicPr>
              <p:cNvPr id="3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ACE抑制剂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抑制血管收缩，降低血压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主要用于高血压伴心力衰竭、糖尿病等</a:t>
                </a:r>
                <a:endParaRPr/>
              </a:p>
            </p:txBody>
          </p:sp>
          <p:pic>
            <p:nvPicPr>
              <p:cNvPr id="3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钙通道拮抗剂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扩张血管，降低血压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主要用于高血压伴心绞痛、脑血管病等</a:t>
                </a:r>
                <a:endParaRPr/>
              </a:p>
            </p:txBody>
          </p:sp>
          <p:pic>
            <p:nvPicPr>
              <p:cNvPr id="4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β受体拮抗剂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降低心率和心肌收缩力，降低血压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主要用于高血压伴心律失常、心绞痛等</a:t>
                </a:r>
                <a:endParaRPr/>
              </a:p>
            </p:txBody>
          </p:sp>
          <p:pic>
            <p:nvPicPr>
              <p:cNvPr id="4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5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5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  <p:sp>
            <p:nvSpPr>
              <p:cNvPr id="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低盐饮食、适量运动、戒烟限酒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控制体重、保持良好的心理状态</a:t>
                </a:r>
                <a:endParaRPr/>
              </a:p>
            </p:txBody>
          </p:sp>
        </p:grpSp>
        <p:grpSp>
          <p:nvGrpSpPr>
            <p:cNvPr id="5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针灸、按摩、拔罐等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辅助降低血压，缓解症状</a:t>
                </a:r>
                <a:endParaRPr/>
              </a:p>
            </p:txBody>
          </p:sp>
        </p:grpSp>
        <p:grpSp>
          <p:nvGrpSpPr>
            <p:cNvPr id="6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中医治疗</a:t>
                </a:r>
                <a:endParaRPr/>
              </a:p>
            </p:txBody>
          </p:sp>
          <p:sp>
            <p:nvSpPr>
              <p:cNvPr id="6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辨证论治，调整脏腑功能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辅助降低血压，改善症状</a:t>
                </a:r>
                <a:endParaRPr/>
              </a:p>
            </p:txBody>
          </p: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高血压的非药物治疗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https://d.book118.com/905002340322011111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高血压健康宣教护理PPT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2024-09-17T21:18:36.386</cp:lastPrinted>
  <dcterms:created xsi:type="dcterms:W3CDTF">2024-09-17T13:18:36Z</dcterms:created>
  <dcterms:modified xsi:type="dcterms:W3CDTF">2024-09-17T13:18:38Z</dcterms:modified>
</cp:coreProperties>
</file>