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C1A41D-12FF-465B-A042-E2C13730D3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3286F9-C000-4479-9C40-99937136CE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091948-AC22-4694-BA2D-6325D0D04D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130CDE-5E54-4DA7-B37D-07909763D3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22E0710-BCAD-4F2B-8BCC-06A8A88EC4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4A81444-750A-49CB-A5F5-5B5AEF5F80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3BFB4A3-785B-454D-B276-730B1B61F9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48BF32-68E5-4DC1-BDB3-3E357CA870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CE82C9-1863-4E71-B9CA-94681D88E3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91CAA2-92D5-42DC-89EE-2AF1651AB6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CFDCCA-81BB-4478-9741-606E7753ED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5010103202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预防中暑健康宣教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  <p:sp>
        <p:nvSpPr>
          <p:cNvPr id="5" name="AutoShape 5"/>
          <p:cNvSpPr/>
          <p:nvPr/>
        </p:nvSpPr>
        <p:spPr>
          <a:xfrm>
            <a:off x="5059558" y="116176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116739" y="1218945"/>
            <a:ext cx="1958523" cy="1958523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116739" y="1218945"/>
            <a:ext cx="1958523" cy="1958523"/>
          </a:xfrm>
          <a:prstGeom prst="roundRect">
            <a:avLst>
              <a:gd name="adj" fmla="val 8841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53411" y="1355617"/>
            <a:ext cx="1685300" cy="1685300"/>
          </a:xfrm>
          <a:prstGeom prst="roundRect">
            <a:avLst>
              <a:gd name="adj" fmla="val 9566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200" y="495117"/>
            <a:ext cx="757489" cy="757489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572171" y="516087"/>
            <a:ext cx="715670" cy="715670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2171" y="516087"/>
            <a:ext cx="715670" cy="715670"/>
          </a:xfrm>
          <a:prstGeom prst="roundRect">
            <a:avLst>
              <a:gd name="adj" fmla="val 8841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22036" y="565953"/>
            <a:ext cx="615696" cy="615696"/>
          </a:xfrm>
          <a:prstGeom prst="roundRect">
            <a:avLst>
              <a:gd name="adj" fmla="val 9566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/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7" name="Connector 7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中暑的危害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预防中暑的方法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中暑的急救措施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特殊人群的预防中暑建议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中暑的预防和急救宣传教育的重要性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中暑的危害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133886" y="1135811"/>
            <a:ext cx="1261638" cy="1261638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33886" y="1135811"/>
            <a:ext cx="1261638" cy="1261638"/>
          </a:xfrm>
          <a:prstGeom prst="roundRect">
            <a:avLst>
              <a:gd name="adj" fmla="val 8841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221928" y="1223852"/>
            <a:ext cx="1085633" cy="1085633"/>
          </a:xfrm>
          <a:prstGeom prst="roundRect">
            <a:avLst>
              <a:gd name="adj" fmla="val 9566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09290" y="1560576"/>
            <a:ext cx="6827520" cy="1950720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中暑是指在高温环境下，由于体内热量过度积聚，导致体温调节系统紊乱，引发一系列生理和病理变化。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 rot="1800000">
            <a:off x="1595201" y="2001561"/>
            <a:ext cx="1224808" cy="1062655"/>
          </a:xfrm>
          <a:prstGeom prst="hexagon">
            <a:avLst>
              <a:gd name="adj" fmla="val 28663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800000">
            <a:off x="1595201" y="4305483"/>
            <a:ext cx="1224808" cy="1062655"/>
          </a:xfrm>
          <a:prstGeom prst="hexagon">
            <a:avLst>
              <a:gd name="adj" fmla="val 28663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657324" y="2214971"/>
            <a:ext cx="1059059" cy="661505"/>
          </a:xfrm>
          <a:prstGeom prst="rect">
            <a:avLst/>
          </a:prstGeom>
          <a:noFill/>
        </p:spPr>
        <p:txBody>
          <a:bodyPr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678135" y="4506051"/>
            <a:ext cx="1059059" cy="661505"/>
          </a:xfrm>
          <a:prstGeom prst="rect">
            <a:avLst/>
          </a:prstGeom>
          <a:noFill/>
        </p:spPr>
        <p:txBody>
          <a:bodyPr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3609290" y="3861450"/>
            <a:ext cx="6827520" cy="1950720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中暑是一种紧急状况，如果不及时处理，会对身体造成严重伤害，甚至危及生命。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中暑的定义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591" r="7591"/>
          <a:stretch>
            <a:fillRect/>
          </a:stretch>
        </p:blipFill>
        <p:spPr>
          <a:xfrm>
            <a:off x="6511619" y="1535300"/>
            <a:ext cx="4371748" cy="456040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23610" y="1939341"/>
            <a:ext cx="4876800" cy="1341120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头痛、头晕、恶心、呕吐、乏力、口渴、胸闷、心悸等。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3610" y="3270075"/>
            <a:ext cx="4876800" cy="1341120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体温升高，脉搏加快，皮肤干燥、发烫、潮红等。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23610" y="4650890"/>
            <a:ext cx="4876800" cy="1341120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严重时可能出现昏迷、抽搐、呼吸急促或停止等症状。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中暑的症状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38835" y="1977064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816433" y="1969991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38835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816433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228892" y="4370070"/>
            <a:ext cx="1623706" cy="976801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73874" y="4336835"/>
            <a:ext cx="865272" cy="168353"/>
          </a:xfrm>
          <a:custGeom>
            <a:rect l="l" t="t" r="r" b="b"/>
            <a:pathLst>
              <a:path w="1819275" h="301625">
                <a:moveTo>
                  <a:pt x="1819275" y="301625"/>
                </a:moveTo>
                <a:lnTo>
                  <a:pt x="0" y="301625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189230" y="2014654"/>
            <a:ext cx="1667161" cy="416135"/>
          </a:xfrm>
          <a:custGeom>
            <a:rect l="l" t="t" r="r" b="b"/>
            <a:pathLst>
              <a:path w="1803400" h="673100">
                <a:moveTo>
                  <a:pt x="1803400" y="673100"/>
                </a:moveTo>
                <a:lnTo>
                  <a:pt x="1803400" y="0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79700" y="2014653"/>
            <a:ext cx="1172899" cy="1487049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9398" y="1949322"/>
            <a:ext cx="840064" cy="1073321"/>
          </a:xfrm>
          <a:custGeom>
            <a:rect l="l" t="t" r="r" b="b"/>
            <a:pathLst>
              <a:path w="1774574" h="1097009">
                <a:moveTo>
                  <a:pt x="887287" y="0"/>
                </a:moveTo>
                <a:lnTo>
                  <a:pt x="1774574" y="1097009"/>
                </a:lnTo>
                <a:lnTo>
                  <a:pt x="0" y="1097009"/>
                </a:lnTo>
                <a:lnTo>
                  <a:pt x="887287" y="0"/>
                </a:ln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281069" y="3155633"/>
            <a:ext cx="1536722" cy="757109"/>
          </a:xfrm>
          <a:custGeom>
            <a:rect l="l" t="t" r="r" b="b"/>
            <a:pathLst>
              <a:path w="3246216" h="773818">
                <a:moveTo>
                  <a:pt x="625883" y="0"/>
                </a:moveTo>
                <a:lnTo>
                  <a:pt x="2620333" y="0"/>
                </a:lnTo>
                <a:lnTo>
                  <a:pt x="3246216" y="773818"/>
                </a:lnTo>
                <a:lnTo>
                  <a:pt x="0" y="773818"/>
                </a:lnTo>
                <a:lnTo>
                  <a:pt x="625883" y="0"/>
                </a:lnTo>
                <a:close/>
              </a:path>
            </a:pathLst>
          </a:cu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32740" y="4045732"/>
            <a:ext cx="2233381" cy="757108"/>
          </a:xfrm>
          <a:custGeom>
            <a:rect l="l" t="t" r="r" b="b"/>
            <a:pathLst>
              <a:path w="4717856" h="773817">
                <a:moveTo>
                  <a:pt x="625882" y="0"/>
                </a:moveTo>
                <a:lnTo>
                  <a:pt x="4091974" y="0"/>
                </a:lnTo>
                <a:lnTo>
                  <a:pt x="4717856" y="773817"/>
                </a:lnTo>
                <a:lnTo>
                  <a:pt x="0" y="773817"/>
                </a:lnTo>
                <a:lnTo>
                  <a:pt x="625882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37832" y="4935828"/>
            <a:ext cx="3023197" cy="876135"/>
          </a:xfrm>
          <a:custGeom>
            <a:rect l="l" t="t" r="r" b="b"/>
            <a:pathLst>
              <a:path w="6386287" h="895470">
                <a:moveTo>
                  <a:pt x="724278" y="0"/>
                </a:moveTo>
                <a:lnTo>
                  <a:pt x="5662010" y="0"/>
                </a:lnTo>
                <a:lnTo>
                  <a:pt x="6386287" y="895470"/>
                </a:lnTo>
                <a:lnTo>
                  <a:pt x="0" y="895470"/>
                </a:lnTo>
                <a:lnTo>
                  <a:pt x="72427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629398" y="2448724"/>
            <a:ext cx="840064" cy="477774"/>
          </a:xfrm>
          <a:prstGeom prst="rect">
            <a:avLst/>
          </a:prstGeom>
          <a:noFill/>
        </p:spPr>
        <p:txBody>
          <a:bodyPr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445167" y="3298956"/>
            <a:ext cx="1208526" cy="477774"/>
          </a:xfrm>
          <a:prstGeom prst="rect">
            <a:avLst/>
          </a:prstGeom>
          <a:noFill/>
        </p:spPr>
        <p:txBody>
          <a:bodyPr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45167" y="4180884"/>
            <a:ext cx="1208526" cy="477774"/>
          </a:xfrm>
          <a:prstGeom prst="rect">
            <a:avLst/>
          </a:prstGeom>
          <a:noFill/>
        </p:spPr>
        <p:txBody>
          <a:bodyPr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5445167" y="5130220"/>
            <a:ext cx="1208526" cy="477774"/>
          </a:xfrm>
          <a:prstGeom prst="rect">
            <a:avLst/>
          </a:prstGeom>
          <a:noFill/>
        </p:spPr>
        <p:txBody>
          <a:bodyPr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DFDFD"/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18" name="Connector 18"/>
          <p:cNvCxnSpPr/>
          <p:nvPr/>
        </p:nvCxnSpPr>
        <p:spPr>
          <a:xfrm flipH="1">
            <a:off x="1171596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9" name="AutoShape 19"/>
          <p:cNvSpPr/>
          <p:nvPr/>
        </p:nvSpPr>
        <p:spPr>
          <a:xfrm>
            <a:off x="1109567" y="1496662"/>
            <a:ext cx="2877312" cy="439617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引发多器官功能衰竭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109567" y="1890299"/>
            <a:ext cx="2877312" cy="1463040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中暑会导致身体多个器官受损，如心脏、肝脏、肾脏等，进而引发多器官功能衰竭。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109567" y="4163029"/>
            <a:ext cx="2877312" cy="439617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呼吸系统受损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109567" y="4556666"/>
            <a:ext cx="2877312" cy="1463040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中暑会导致呼吸急促、困难等症状，严重时可导致呼吸衰竭。</a:t>
            </a:r>
            <a:endParaRPr lang="en-US" sz="1100"/>
          </a:p>
        </p:txBody>
      </p:sp>
      <p:cxnSp>
        <p:nvCxnSpPr>
          <p:cNvPr id="23" name="Connector 23"/>
          <p:cNvCxnSpPr/>
          <p:nvPr/>
        </p:nvCxnSpPr>
        <p:spPr>
          <a:xfrm flipH="1">
            <a:off x="8267150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24" name="AutoShape 24"/>
          <p:cNvSpPr/>
          <p:nvPr/>
        </p:nvSpPr>
        <p:spPr>
          <a:xfrm>
            <a:off x="8205121" y="1496662"/>
            <a:ext cx="2877312" cy="439617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神经系统受损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205121" y="1890299"/>
            <a:ext cx="2877312" cy="1463040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中暑会损伤神经系统，导致意识障碍、昏迷、肢体瘫痪等症状，严重时可导致死亡。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205121" y="4163029"/>
            <a:ext cx="2877312" cy="439617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循环系统受损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205121" y="4556666"/>
            <a:ext cx="2877312" cy="1463040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中暑会导致循环系统紊乱，出现心律失常、血压下降等症状，严重时可导致心脏骤停。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中暑的严重后果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预防中暑的方法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133886" y="1135811"/>
            <a:ext cx="1261638" cy="1261638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33886" y="1135811"/>
            <a:ext cx="1261638" cy="1261638"/>
          </a:xfrm>
          <a:prstGeom prst="roundRect">
            <a:avLst>
              <a:gd name="adj" fmla="val 8841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221928" y="1223852"/>
            <a:ext cx="1085633" cy="1085633"/>
          </a:xfrm>
          <a:prstGeom prst="roundRect">
            <a:avLst>
              <a:gd name="adj" fmla="val 9566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及时补充水分是预防中暑的关键措施。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人体每天需要摄取足够的水分以维持正常的生理功能。在高温天气下，身体会通过出汗来散热，导致水分流失加快，因此更需要多喝水以补充体液。建议每天饮用至少8杯水，在户外活动时更应随时补充水分。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保持水分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尽量减少在高温时段的外出活动，以降低中暑的风险。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高温时段通常在白天，此时太阳辐射强烈，地面温度高，空气湿度低，容易导致中暑。因此，应避免在这段时间进行长时间的户外活动，特别是剧烈运动。如果必须外出，应做好防晒措施，如戴帽子、涂抹防晒霜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避免高温时段外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穿着透气、轻便、宽松的衣物有助于预防中暑。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选择棉质、麻质等透气性好的衣物，避免穿着合成纤维或厚重的衣物，以免阻碍汗液蒸发和热量散发。此外，应尽量穿浅色衣物以反射太阳光、降低体表温度。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穿着适当的衣物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417" r="1441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准备一些防暑药品，如藿香正气水、十滴水等，以备不时之需。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在高温天气下，可能会出现头晕、恶心、呕吐等轻度中暑症状。此时可以适量服用防暑药品来缓解症状。此外，还应该携带清凉油、风油精等物品，涂抹于太阳穴、人中等部位，有助于提神醒脑、缓解疲劳。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携带防暑药品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中暑的急救措施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133886" y="1135811"/>
            <a:ext cx="1261638" cy="1261638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33886" y="1135811"/>
            <a:ext cx="1261638" cy="1261638"/>
          </a:xfrm>
          <a:prstGeom prst="roundRect">
            <a:avLst>
              <a:gd name="adj" fmla="val 8841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221928" y="1223852"/>
            <a:ext cx="1085633" cy="1085633"/>
          </a:xfrm>
          <a:prstGeom prst="roundRect">
            <a:avLst>
              <a:gd name="adj" fmla="val 9566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https://d.book118.com/905010103202011111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2024-09-17T07:58:12.280</cp:lastPrinted>
  <dcterms:created xsi:type="dcterms:W3CDTF">2024-09-16T23:58:12Z</dcterms:created>
  <dcterms:modified xsi:type="dcterms:W3CDTF">2024-09-16T23:58:14Z</dcterms:modified>
</cp:coreProperties>
</file>