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04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24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2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30504C-8520-4D53-A48E-E97F9CB5D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5C0BDA-1321-4A93-AE21-0DCC28BE6F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BEBA94-FBF9-4961-A1E1-B15AB908DB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E6DE22-1327-46CC-B229-52B466CFDA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4B58E8-1CA6-40E1-A48D-7D4F0EBB7F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3C75C3-FC94-42C3-8702-9C9242D1A4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372944-A3DA-4012-BBB1-322B6DE9D5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2A71EC-3BEF-4200-B79D-3DB2B208D8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ED8407-E72C-477A-8CCC-65621E74E7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807E1C-1A09-4702-AAF1-079E020021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44E755-4255-4275-9A84-3820AA214F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9"/>
          <p:cNvSpPr/>
          <p:nvPr>
            <p:custDataLst>
              <p:tags r:id="rId1"/>
            </p:custDataLst>
          </p:nvPr>
        </p:nvSpPr>
        <p:spPr>
          <a:xfrm>
            <a:off x="10682605" y="171958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cxnSp>
        <p:nvCxnSpPr>
          <p:cNvPr id="3145729" name="直接连接符 27"/>
          <p:cNvCxnSpPr/>
          <p:nvPr>
            <p:custDataLst>
              <p:tags r:id="rId2"/>
            </p:custDataLst>
          </p:nvPr>
        </p:nvCxnSpPr>
        <p:spPr>
          <a:xfrm>
            <a:off x="814371" y="6132093"/>
            <a:ext cx="873188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20" descr="图片包含 游戏机, 灯光, 帽子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0"/>
            <a:ext cx="7661910" cy="4309110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668" name="正文"/>
          <p:cNvSpPr txBox="1">
            <a:spLocks noGrp="1"/>
          </p:cNvSpPr>
          <p:nvPr>
            <p:ph type="body" idx="4" hasCustomPrompt="1"/>
            <p:custDataLst>
              <p:tags r:id="rId5"/>
            </p:custDataLst>
          </p:nvPr>
        </p:nvSpPr>
        <p:spPr>
          <a:xfrm>
            <a:off x="5844620" y="4067810"/>
            <a:ext cx="5435521" cy="537210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5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5844619" y="1795145"/>
            <a:ext cx="5435521" cy="22510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1" name="直接连接符 22"/>
          <p:cNvCxnSpPr/>
          <p:nvPr>
            <p:custDataLst>
              <p:tags r:id="rId7"/>
            </p:custDataLst>
          </p:nvPr>
        </p:nvCxnSpPr>
        <p:spPr>
          <a:xfrm>
            <a:off x="8512877" y="3940944"/>
            <a:ext cx="2767263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9619615" y="5966460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80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344778" y="0"/>
            <a:ext cx="8847221" cy="4975261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cxnSp>
        <p:nvCxnSpPr>
          <p:cNvPr id="3145733" name="直接连接符 27"/>
          <p:cNvCxnSpPr/>
          <p:nvPr>
            <p:custDataLst>
              <p:tags r:id="rId3"/>
            </p:custDataLst>
          </p:nvPr>
        </p:nvCxnSpPr>
        <p:spPr>
          <a:xfrm>
            <a:off x="735013" y="6228346"/>
            <a:ext cx="1072197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678815" y="1666875"/>
            <a:ext cx="1150620" cy="2825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678815" y="406400"/>
            <a:ext cx="6918960" cy="12369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5" name="直接连接符 43"/>
          <p:cNvCxnSpPr/>
          <p:nvPr>
            <p:custDataLst>
              <p:tags r:id="rId6"/>
            </p:custDataLst>
          </p:nvPr>
        </p:nvCxnSpPr>
        <p:spPr>
          <a:xfrm>
            <a:off x="1845336" y="1807845"/>
            <a:ext cx="447040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2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37" name="直接连接符 22"/>
          <p:cNvCxnSpPr/>
          <p:nvPr>
            <p:custDataLst>
              <p:tags r:id="rId1"/>
            </p:custDataLst>
          </p:nvPr>
        </p:nvCxnSpPr>
        <p:spPr>
          <a:xfrm flipH="1">
            <a:off x="9185961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5"/>
          <p:cNvCxnSpPr/>
          <p:nvPr>
            <p:custDataLst>
              <p:tags r:id="rId2"/>
            </p:custDataLst>
          </p:nvPr>
        </p:nvCxnSpPr>
        <p:spPr>
          <a:xfrm>
            <a:off x="515176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4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>
            <a:off x="1736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pic>
        <p:nvPicPr>
          <p:cNvPr id="2097163" name="图片 6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 flipH="1">
            <a:off x="891732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0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51573" y="1497965"/>
            <a:ext cx="9888855" cy="10979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3044825" y="2595245"/>
            <a:ext cx="6141085" cy="1848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120390" y="0"/>
            <a:ext cx="9071810" cy="5101559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770" name="椭圆 38"/>
          <p:cNvSpPr/>
          <p:nvPr>
            <p:custDataLst>
              <p:tags r:id="rId3"/>
            </p:custDataLst>
          </p:nvPr>
        </p:nvSpPr>
        <p:spPr>
          <a:xfrm>
            <a:off x="700405" y="184150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135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84250" y="1533525"/>
            <a:ext cx="5142230" cy="25838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5"/>
            </p:custDataLst>
          </p:nvPr>
        </p:nvCxnSpPr>
        <p:spPr>
          <a:xfrm>
            <a:off x="2780331" y="6132093"/>
            <a:ext cx="875411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84048" y="5967095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399" y="1413194"/>
            <a:ext cx="10969199" cy="476376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399" y="365125"/>
            <a:ext cx="10969199" cy="9795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8037" r:id="rId2"/>
    <p:sldLayoutId id="2147488038" r:id="rId3"/>
    <p:sldLayoutId id="2147488039" r:id="rId4"/>
    <p:sldLayoutId id="2147488040" r:id="rId5"/>
    <p:sldLayoutId id="2147488041" r:id="rId6"/>
    <p:sldLayoutId id="2147488042" r:id="rId7"/>
    <p:sldLayoutId id="2147488043" r:id="rId8"/>
    <p:sldLayoutId id="2147488044" r:id="rId9"/>
    <p:sldLayoutId id="2147488045" r:id="rId10"/>
    <p:sldLayoutId id="2147488046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atin typeface="+mj-ea"/>
          <a:ea typeface="+mj-ea"/>
          <a:cs typeface="MiSans" panose="00000500000000000000" charset="-122"/>
          <a:sym typeface="MiSan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14" Type="http://schemas.openxmlformats.org/officeDocument/2006/relationships/tags" Target="../tags/tag128.xml" /><Relationship Id="rId15" Type="http://schemas.openxmlformats.org/officeDocument/2006/relationships/tags" Target="../tags/tag129.xml" /><Relationship Id="rId16" Type="http://schemas.openxmlformats.org/officeDocument/2006/relationships/tags" Target="../tags/tag130.xml" /><Relationship Id="rId17" Type="http://schemas.openxmlformats.org/officeDocument/2006/relationships/tags" Target="../tags/tag131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4.xml" /><Relationship Id="rId11" Type="http://schemas.openxmlformats.org/officeDocument/2006/relationships/tags" Target="../tags/tag145.xml" /><Relationship Id="rId12" Type="http://schemas.openxmlformats.org/officeDocument/2006/relationships/tags" Target="../tags/tag146.xml" /><Relationship Id="rId13" Type="http://schemas.openxmlformats.org/officeDocument/2006/relationships/tags" Target="../tags/tag147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14" Type="http://schemas.openxmlformats.org/officeDocument/2006/relationships/tags" Target="../tags/tag175.xml" /><Relationship Id="rId15" Type="http://schemas.openxmlformats.org/officeDocument/2006/relationships/tags" Target="../tags/tag176.xml" /><Relationship Id="rId16" Type="http://schemas.openxmlformats.org/officeDocument/2006/relationships/tags" Target="../tags/tag177.xml" /><Relationship Id="rId17" Type="http://schemas.openxmlformats.org/officeDocument/2006/relationships/tags" Target="../tags/tag178.xml" /><Relationship Id="rId18" Type="http://schemas.openxmlformats.org/officeDocument/2006/relationships/tags" Target="../tags/tag179.xml" /><Relationship Id="rId19" Type="http://schemas.openxmlformats.org/officeDocument/2006/relationships/tags" Target="../tags/tag180.xml" /><Relationship Id="rId2" Type="http://schemas.openxmlformats.org/officeDocument/2006/relationships/tags" Target="../tags/tag163.xml" /><Relationship Id="rId20" Type="http://schemas.openxmlformats.org/officeDocument/2006/relationships/tags" Target="../tags/tag181.xml" /><Relationship Id="rId21" Type="http://schemas.openxmlformats.org/officeDocument/2006/relationships/tags" Target="../tags/tag182.xml" /><Relationship Id="rId22" Type="http://schemas.openxmlformats.org/officeDocument/2006/relationships/tags" Target="../tags/tag183.xml" /><Relationship Id="rId23" Type="http://schemas.openxmlformats.org/officeDocument/2006/relationships/tags" Target="../tags/tag184.xml" /><Relationship Id="rId24" Type="http://schemas.openxmlformats.org/officeDocument/2006/relationships/tags" Target="../tags/tag185.xml" /><Relationship Id="rId25" Type="http://schemas.openxmlformats.org/officeDocument/2006/relationships/tags" Target="../tags/tag186.xml" /><Relationship Id="rId26" Type="http://schemas.openxmlformats.org/officeDocument/2006/relationships/tags" Target="../tags/tag187.xml" /><Relationship Id="rId27" Type="http://schemas.openxmlformats.org/officeDocument/2006/relationships/tags" Target="../tags/tag188.xml" /><Relationship Id="rId28" Type="http://schemas.openxmlformats.org/officeDocument/2006/relationships/tags" Target="../tags/tag189.xml" /><Relationship Id="rId29" Type="http://schemas.openxmlformats.org/officeDocument/2006/relationships/tags" Target="../tags/tag190.xml" /><Relationship Id="rId3" Type="http://schemas.openxmlformats.org/officeDocument/2006/relationships/tags" Target="../tags/tag164.xml" /><Relationship Id="rId30" Type="http://schemas.openxmlformats.org/officeDocument/2006/relationships/tags" Target="../tags/tag191.xml" /><Relationship Id="rId31" Type="http://schemas.openxmlformats.org/officeDocument/2006/relationships/tags" Target="../tags/tag192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tags" Target="../tags/tag203.xml" /><Relationship Id="rId13" Type="http://schemas.openxmlformats.org/officeDocument/2006/relationships/tags" Target="../tags/tag204.xml" /><Relationship Id="rId14" Type="http://schemas.openxmlformats.org/officeDocument/2006/relationships/tags" Target="../tags/tag205.xml" /><Relationship Id="rId15" Type="http://schemas.openxmlformats.org/officeDocument/2006/relationships/tags" Target="../tags/tag206.xml" /><Relationship Id="rId16" Type="http://schemas.openxmlformats.org/officeDocument/2006/relationships/tags" Target="../tags/tag207.xml" /><Relationship Id="rId17" Type="http://schemas.openxmlformats.org/officeDocument/2006/relationships/tags" Target="../tags/tag208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7.xml" /><Relationship Id="rId11" Type="http://schemas.openxmlformats.org/officeDocument/2006/relationships/tags" Target="../tags/tag218.xml" /><Relationship Id="rId12" Type="http://schemas.openxmlformats.org/officeDocument/2006/relationships/tags" Target="../tags/tag219.xml" /><Relationship Id="rId13" Type="http://schemas.openxmlformats.org/officeDocument/2006/relationships/tags" Target="../tags/tag220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Relationship Id="rId5" Type="http://schemas.openxmlformats.org/officeDocument/2006/relationships/tags" Target="../tags/tag212.xml" /><Relationship Id="rId6" Type="http://schemas.openxmlformats.org/officeDocument/2006/relationships/tags" Target="../tags/tag213.xml" /><Relationship Id="rId7" Type="http://schemas.openxmlformats.org/officeDocument/2006/relationships/tags" Target="../tags/tag214.xml" /><Relationship Id="rId8" Type="http://schemas.openxmlformats.org/officeDocument/2006/relationships/tags" Target="../tags/tag215.xml" /><Relationship Id="rId9" Type="http://schemas.openxmlformats.org/officeDocument/2006/relationships/tags" Target="../tags/tag2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5023332142011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安全生产行政处罚自由裁量实施细则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8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697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0" name="矩形: 圆角 17"/>
          <p:cNvSpPr/>
          <p:nvPr>
            <p:custDataLst>
              <p:tags r:id="rId5"/>
            </p:custDataLst>
          </p:nvPr>
        </p:nvSpPr>
        <p:spPr>
          <a:xfrm>
            <a:off x="46990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2" name="序号"/>
          <p:cNvSpPr txBox="1"/>
          <p:nvPr>
            <p:custDataLst>
              <p:tags r:id="rId6"/>
            </p:custDataLst>
          </p:nvPr>
        </p:nvSpPr>
        <p:spPr>
          <a:xfrm>
            <a:off x="60198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标题"/>
          <p:cNvSpPr txBox="1"/>
          <p:nvPr>
            <p:custDataLst>
              <p:tags r:id="rId7"/>
            </p:custDataLst>
          </p:nvPr>
        </p:nvSpPr>
        <p:spPr>
          <a:xfrm>
            <a:off x="60198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添加目录标题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6" name="矩形: 圆角 7"/>
          <p:cNvSpPr/>
          <p:nvPr>
            <p:custDataLst>
              <p:tags r:id="rId8"/>
            </p:custDataLst>
          </p:nvPr>
        </p:nvSpPr>
        <p:spPr>
          <a:xfrm>
            <a:off x="2374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250634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0"/>
            </p:custDataLst>
          </p:nvPr>
        </p:nvSpPr>
        <p:spPr>
          <a:xfrm>
            <a:off x="250634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总则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矩形: 圆角 19"/>
          <p:cNvSpPr/>
          <p:nvPr>
            <p:custDataLst>
              <p:tags r:id="rId11"/>
            </p:custDataLst>
          </p:nvPr>
        </p:nvSpPr>
        <p:spPr>
          <a:xfrm>
            <a:off x="4279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441071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3"/>
            </p:custDataLst>
          </p:nvPr>
        </p:nvSpPr>
        <p:spPr>
          <a:xfrm>
            <a:off x="441071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自由裁量的具体规定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8" name="矩形: 圆角 28"/>
          <p:cNvSpPr/>
          <p:nvPr>
            <p:custDataLst>
              <p:tags r:id="rId14"/>
            </p:custDataLst>
          </p:nvPr>
        </p:nvSpPr>
        <p:spPr>
          <a:xfrm>
            <a:off x="618363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6315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6315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自由裁量的限制和约束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4" name="矩形: 圆角 37"/>
          <p:cNvSpPr/>
          <p:nvPr>
            <p:custDataLst>
              <p:tags r:id="rId17"/>
            </p:custDataLst>
          </p:nvPr>
        </p:nvSpPr>
        <p:spPr>
          <a:xfrm>
            <a:off x="8087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8220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8220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自由裁量的实施程序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0" name="矩形: 圆角 45"/>
          <p:cNvSpPr/>
          <p:nvPr>
            <p:custDataLst>
              <p:tags r:id="rId20"/>
            </p:custDataLst>
          </p:nvPr>
        </p:nvSpPr>
        <p:spPr>
          <a:xfrm>
            <a:off x="9992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21"/>
            </p:custDataLst>
          </p:nvPr>
        </p:nvSpPr>
        <p:spPr>
          <a:xfrm>
            <a:off x="1012444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22"/>
            </p:custDataLst>
          </p:nvPr>
        </p:nvSpPr>
        <p:spPr>
          <a:xfrm>
            <a:off x="1012444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附则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7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总则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制定目的和依据</a:t>
            </a:r>
            <a:endParaRPr lang="zh-CN" altLang="en-US"/>
          </a:p>
        </p:txBody>
      </p:sp>
      <p:sp>
        <p:nvSpPr>
          <p:cNvPr id="1048970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2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4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6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促进安全生产工作的有效开展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8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0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2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4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规范安全生产行政处罚自由裁量权的使用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8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0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2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保障公民、法人和其他组织的合法权益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4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6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8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0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落实《中华人民共和国安全生产法》等相关法律法规的要求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适用范围</a:t>
            </a:r>
            <a:endParaRPr lang="zh-CN" altLang="en-US"/>
          </a:p>
        </p:txBody>
      </p:sp>
      <p:sp>
        <p:nvSpPr>
          <p:cNvPr id="1049036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安全生产行政处罚自由裁量权的定义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8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安全生产行政处罚自由裁量权的适用范围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0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安全生产行政处罚自由裁量权的行使主体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2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安全生产行政处罚自由裁量权的行使程序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7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自由裁量原则</a:t>
            </a:r>
            <a:endParaRPr lang="zh-CN" altLang="en-US"/>
          </a:p>
        </p:txBody>
      </p:sp>
      <p:sp>
        <p:nvSpPr>
          <p:cNvPr id="104907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80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2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合法原则：行政处罚必须符合法律、法规的规定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8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6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8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公正原则：行政处罚应当公正、公平，不偏袒任何一方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9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92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公开原则：行政处罚的依据、过程和结果应当公开，接受社会监督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9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8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0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处罚与教育相结合原则：行政处罚应当以教育当事人改正违法行为为宗旨，避免过度惩罚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3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13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296"/>
          </a:bodyPr>
          <a:lstStyle/>
          <a:p>
            <a:r>
              <a:rPr lang="zh-CN" altLang="en-US"/>
              <a:t>自由裁量的具体规定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处罚幅度的自由裁量</a:t>
            </a:r>
            <a:endParaRPr lang="zh-CN" altLang="en-US"/>
          </a:p>
        </p:txBody>
      </p:sp>
      <p:sp>
        <p:nvSpPr>
          <p:cNvPr id="1049200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处罚幅度的概念：指行政处罚的轻重程度，根据违法行为的具体情况，在法定的处罚幅度内进行裁量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4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6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处罚幅度的原则：应当根据违法行为的性质、情节、危害程度等因素进行综合考量，确保处罚的公正性和合理性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0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处罚幅度的具体规定：根据违法行为的具体情况，在法定的处罚幅度内进行裁量，包括罚款、拘留等行政处罚措施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6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处罚幅度的限制：不得超出法定的处罚幅度，也不得滥用自由裁量权，确保行政处罚的合法性和公正性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2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5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处罚种类的自由裁量</a:t>
            </a:r>
            <a:endParaRPr lang="zh-CN" altLang="en-US"/>
          </a:p>
        </p:txBody>
      </p:sp>
      <p:sp>
        <p:nvSpPr>
          <p:cNvPr id="1049258" name="Freeform 27"/>
          <p:cNvSpPr/>
          <p:nvPr>
            <p:custDataLst>
              <p:tags r:id="rId2"/>
            </p:custDataLst>
          </p:nvPr>
        </p:nvSpPr>
        <p:spPr bwMode="auto">
          <a:xfrm>
            <a:off x="608400" y="5453007"/>
            <a:ext cx="139719" cy="128418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60" name="矩形: 圆角 1023"/>
          <p:cNvSpPr/>
          <p:nvPr>
            <p:custDataLst>
              <p:tags r:id="rId3"/>
            </p:custDataLst>
          </p:nvPr>
        </p:nvSpPr>
        <p:spPr>
          <a:xfrm flipH="1">
            <a:off x="699911" y="2091898"/>
            <a:ext cx="1650180" cy="3556469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62" name="任意多边形: 形状 148"/>
          <p:cNvSpPr/>
          <p:nvPr>
            <p:custDataLst>
              <p:tags r:id="rId4"/>
            </p:custDataLst>
          </p:nvPr>
        </p:nvSpPr>
        <p:spPr bwMode="auto">
          <a:xfrm>
            <a:off x="608400" y="4855646"/>
            <a:ext cx="1632053" cy="675474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264" name="正文"/>
          <p:cNvSpPr txBox="1"/>
          <p:nvPr>
            <p:custDataLst>
              <p:tags r:id="rId5"/>
            </p:custDataLst>
          </p:nvPr>
        </p:nvSpPr>
        <p:spPr>
          <a:xfrm>
            <a:off x="769179" y="2091898"/>
            <a:ext cx="1511674" cy="2749344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3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警告、通报批评：针对轻微违法行为，采取口头或书面形式进行警告或通报批评，提醒当事人注意并改正违法行为。</a:t>
            </a:r>
            <a:endParaRPr lang="zh-CN" altLang="en-US" sz="13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66" name="标题"/>
          <p:cNvSpPr txBox="1"/>
          <p:nvPr>
            <p:custDataLst>
              <p:tags r:id="rId6"/>
            </p:custDataLst>
          </p:nvPr>
        </p:nvSpPr>
        <p:spPr>
          <a:xfrm>
            <a:off x="659875" y="4892504"/>
            <a:ext cx="1560326" cy="492277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68" name="Freeform 27"/>
          <p:cNvSpPr/>
          <p:nvPr>
            <p:custDataLst>
              <p:tags r:id="rId7"/>
            </p:custDataLst>
          </p:nvPr>
        </p:nvSpPr>
        <p:spPr bwMode="auto">
          <a:xfrm>
            <a:off x="2453864" y="5453007"/>
            <a:ext cx="139719" cy="128418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70" name="矩形: 圆角 260"/>
          <p:cNvSpPr/>
          <p:nvPr>
            <p:custDataLst>
              <p:tags r:id="rId8"/>
            </p:custDataLst>
          </p:nvPr>
        </p:nvSpPr>
        <p:spPr>
          <a:xfrm flipH="1">
            <a:off x="2545375" y="2091898"/>
            <a:ext cx="1650180" cy="3556469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72" name="任意多边形: 形状 261"/>
          <p:cNvSpPr/>
          <p:nvPr>
            <p:custDataLst>
              <p:tags r:id="rId9"/>
            </p:custDataLst>
          </p:nvPr>
        </p:nvSpPr>
        <p:spPr bwMode="auto">
          <a:xfrm>
            <a:off x="2453864" y="4855646"/>
            <a:ext cx="1632053" cy="675474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274" name="正文"/>
          <p:cNvSpPr txBox="1"/>
          <p:nvPr>
            <p:custDataLst>
              <p:tags r:id="rId10"/>
            </p:custDataLst>
          </p:nvPr>
        </p:nvSpPr>
        <p:spPr>
          <a:xfrm>
            <a:off x="2614643" y="2091898"/>
            <a:ext cx="1511674" cy="2749344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3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罚款：根据违法行为的严重程度，对当事人处以一定金额的罚款，以惩罚其违法行为。</a:t>
            </a:r>
            <a:endParaRPr lang="zh-CN" altLang="en-US" sz="13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76" name="标题"/>
          <p:cNvSpPr txBox="1"/>
          <p:nvPr>
            <p:custDataLst>
              <p:tags r:id="rId11"/>
            </p:custDataLst>
          </p:nvPr>
        </p:nvSpPr>
        <p:spPr>
          <a:xfrm>
            <a:off x="2505339" y="4892504"/>
            <a:ext cx="1560326" cy="492277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78" name="Freeform 27"/>
          <p:cNvSpPr/>
          <p:nvPr>
            <p:custDataLst>
              <p:tags r:id="rId12"/>
            </p:custDataLst>
          </p:nvPr>
        </p:nvSpPr>
        <p:spPr bwMode="auto">
          <a:xfrm>
            <a:off x="4299964" y="5453007"/>
            <a:ext cx="139719" cy="128418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80" name="矩形: 圆角 267"/>
          <p:cNvSpPr/>
          <p:nvPr>
            <p:custDataLst>
              <p:tags r:id="rId13"/>
            </p:custDataLst>
          </p:nvPr>
        </p:nvSpPr>
        <p:spPr>
          <a:xfrm flipH="1">
            <a:off x="4390839" y="2091898"/>
            <a:ext cx="1650180" cy="3556469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82" name="任意多边形: 形状 268"/>
          <p:cNvSpPr/>
          <p:nvPr>
            <p:custDataLst>
              <p:tags r:id="rId14"/>
            </p:custDataLst>
          </p:nvPr>
        </p:nvSpPr>
        <p:spPr bwMode="auto">
          <a:xfrm>
            <a:off x="4299964" y="4855646"/>
            <a:ext cx="1632053" cy="675474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284" name="正文"/>
          <p:cNvSpPr txBox="1"/>
          <p:nvPr>
            <p:custDataLst>
              <p:tags r:id="rId15"/>
            </p:custDataLst>
          </p:nvPr>
        </p:nvSpPr>
        <p:spPr>
          <a:xfrm>
            <a:off x="4460107" y="2091898"/>
            <a:ext cx="1511674" cy="2749344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3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没收违法所得、没收非法财物：对于涉及违法所得或非法财物的违法行为，没收其违法所得或非法财物。</a:t>
            </a:r>
            <a:endParaRPr lang="zh-CN" altLang="en-US" sz="13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86" name="标题"/>
          <p:cNvSpPr txBox="1"/>
          <p:nvPr>
            <p:custDataLst>
              <p:tags r:id="rId16"/>
            </p:custDataLst>
          </p:nvPr>
        </p:nvSpPr>
        <p:spPr>
          <a:xfrm>
            <a:off x="4351439" y="4892504"/>
            <a:ext cx="1560326" cy="492277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88" name="Freeform 27"/>
          <p:cNvSpPr/>
          <p:nvPr>
            <p:custDataLst>
              <p:tags r:id="rId17"/>
            </p:custDataLst>
          </p:nvPr>
        </p:nvSpPr>
        <p:spPr bwMode="auto">
          <a:xfrm>
            <a:off x="6145428" y="5453007"/>
            <a:ext cx="139719" cy="128418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90" name="矩形: 圆角 274"/>
          <p:cNvSpPr/>
          <p:nvPr>
            <p:custDataLst>
              <p:tags r:id="rId18"/>
            </p:custDataLst>
          </p:nvPr>
        </p:nvSpPr>
        <p:spPr>
          <a:xfrm flipH="1">
            <a:off x="6236939" y="2091898"/>
            <a:ext cx="1650180" cy="3556469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92" name="任意多边形: 形状 275"/>
          <p:cNvSpPr/>
          <p:nvPr>
            <p:custDataLst>
              <p:tags r:id="rId19"/>
            </p:custDataLst>
          </p:nvPr>
        </p:nvSpPr>
        <p:spPr bwMode="auto">
          <a:xfrm>
            <a:off x="6145428" y="4855646"/>
            <a:ext cx="1632053" cy="675474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294" name="正文"/>
          <p:cNvSpPr txBox="1"/>
          <p:nvPr>
            <p:custDataLst>
              <p:tags r:id="rId20"/>
            </p:custDataLst>
          </p:nvPr>
        </p:nvSpPr>
        <p:spPr>
          <a:xfrm>
            <a:off x="6306207" y="2091898"/>
            <a:ext cx="1511674" cy="2749344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7571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责令停产停业、暂扣或者吊销许可证、暂扣或者吊销执照：对于严重违法行为，责令当事人停产停业、暂扣或吊销其许可证或执照，以限制其从事相关活动。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96" name="标题"/>
          <p:cNvSpPr txBox="1"/>
          <p:nvPr>
            <p:custDataLst>
              <p:tags r:id="rId21"/>
            </p:custDataLst>
          </p:nvPr>
        </p:nvSpPr>
        <p:spPr>
          <a:xfrm>
            <a:off x="6196903" y="4892504"/>
            <a:ext cx="1560326" cy="492277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98" name="Freeform 27"/>
          <p:cNvSpPr/>
          <p:nvPr>
            <p:custDataLst>
              <p:tags r:id="rId22"/>
            </p:custDataLst>
          </p:nvPr>
        </p:nvSpPr>
        <p:spPr bwMode="auto">
          <a:xfrm>
            <a:off x="7990892" y="5453007"/>
            <a:ext cx="139719" cy="128418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00" name="矩形: 圆角 281"/>
          <p:cNvSpPr/>
          <p:nvPr>
            <p:custDataLst>
              <p:tags r:id="rId23"/>
            </p:custDataLst>
          </p:nvPr>
        </p:nvSpPr>
        <p:spPr>
          <a:xfrm flipH="1">
            <a:off x="8082403" y="2091898"/>
            <a:ext cx="1650180" cy="3556469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02" name="任意多边形: 形状 282"/>
          <p:cNvSpPr/>
          <p:nvPr>
            <p:custDataLst>
              <p:tags r:id="rId24"/>
            </p:custDataLst>
          </p:nvPr>
        </p:nvSpPr>
        <p:spPr bwMode="auto">
          <a:xfrm>
            <a:off x="7990892" y="4855646"/>
            <a:ext cx="1632053" cy="675474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304" name="正文"/>
          <p:cNvSpPr txBox="1"/>
          <p:nvPr>
            <p:custDataLst>
              <p:tags r:id="rId25"/>
            </p:custDataLst>
          </p:nvPr>
        </p:nvSpPr>
        <p:spPr>
          <a:xfrm>
            <a:off x="8151671" y="2091898"/>
            <a:ext cx="1511674" cy="2749344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3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行政拘留：对于违反治安管理的违法行为，对当事人进行行政拘留。</a:t>
            </a:r>
            <a:endParaRPr lang="zh-CN" altLang="en-US" sz="13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06" name="标题"/>
          <p:cNvSpPr txBox="1"/>
          <p:nvPr>
            <p:custDataLst>
              <p:tags r:id="rId26"/>
            </p:custDataLst>
          </p:nvPr>
        </p:nvSpPr>
        <p:spPr>
          <a:xfrm>
            <a:off x="8042367" y="4892504"/>
            <a:ext cx="1560326" cy="492277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08" name="Freeform 27"/>
          <p:cNvSpPr/>
          <p:nvPr>
            <p:custDataLst>
              <p:tags r:id="rId27"/>
            </p:custDataLst>
          </p:nvPr>
        </p:nvSpPr>
        <p:spPr bwMode="auto">
          <a:xfrm>
            <a:off x="9836356" y="5453007"/>
            <a:ext cx="139719" cy="128418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0" name="矩形: 圆角 288"/>
          <p:cNvSpPr/>
          <p:nvPr>
            <p:custDataLst>
              <p:tags r:id="rId28"/>
            </p:custDataLst>
          </p:nvPr>
        </p:nvSpPr>
        <p:spPr>
          <a:xfrm flipH="1">
            <a:off x="9927867" y="2091898"/>
            <a:ext cx="1650180" cy="3556469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2" name="任意多边形: 形状 289"/>
          <p:cNvSpPr/>
          <p:nvPr>
            <p:custDataLst>
              <p:tags r:id="rId29"/>
            </p:custDataLst>
          </p:nvPr>
        </p:nvSpPr>
        <p:spPr bwMode="auto">
          <a:xfrm>
            <a:off x="9836356" y="4855646"/>
            <a:ext cx="1632053" cy="675474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314" name="正文"/>
          <p:cNvSpPr txBox="1"/>
          <p:nvPr>
            <p:custDataLst>
              <p:tags r:id="rId30"/>
            </p:custDataLst>
          </p:nvPr>
        </p:nvSpPr>
        <p:spPr>
          <a:xfrm>
            <a:off x="9997136" y="2091898"/>
            <a:ext cx="1511674" cy="2749344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3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法律、行政法规规定的其他行政处罚：对于其他违法行为，根据相关法律法规的规定进行相应的行政处罚。</a:t>
            </a:r>
            <a:endParaRPr lang="zh-CN" altLang="en-US" sz="13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16" name="标题"/>
          <p:cNvSpPr txBox="1"/>
          <p:nvPr>
            <p:custDataLst>
              <p:tags r:id="rId31"/>
            </p:custDataLst>
          </p:nvPr>
        </p:nvSpPr>
        <p:spPr>
          <a:xfrm>
            <a:off x="9887831" y="4892504"/>
            <a:ext cx="1560326" cy="492277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5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处罚时机的自由裁量</a:t>
            </a:r>
            <a:endParaRPr lang="zh-CN" altLang="en-US"/>
          </a:p>
        </p:txBody>
      </p:sp>
      <p:sp>
        <p:nvSpPr>
          <p:cNvPr id="1049352" name="任意多边形: 形状 66"/>
          <p:cNvSpPr/>
          <p:nvPr>
            <p:custDataLst>
              <p:tags r:id="rId2"/>
            </p:custDataLst>
          </p:nvPr>
        </p:nvSpPr>
        <p:spPr>
          <a:xfrm>
            <a:off x="4497735" y="3562041"/>
            <a:ext cx="1616943" cy="1345327"/>
          </a:xfrm>
          <a:custGeom>
            <a:gdLst>
              <a:gd name="connsiteX0" fmla="*/ 1276741 w 1276742"/>
              <a:gd name="connsiteY0" fmla="*/ 0 h 1061986"/>
              <a:gd name="connsiteX1" fmla="*/ 1276742 w 1276742"/>
              <a:gd name="connsiteY1" fmla="*/ 754178 h 1061986"/>
              <a:gd name="connsiteX2" fmla="*/ 1193218 w 1276742"/>
              <a:gd name="connsiteY2" fmla="*/ 758133 h 1061986"/>
              <a:gd name="connsiteX3" fmla="*/ 661068 w 1276742"/>
              <a:gd name="connsiteY3" fmla="*/ 955275 h 1061986"/>
              <a:gd name="connsiteX4" fmla="*/ 533981 w 1276742"/>
              <a:gd name="connsiteY4" fmla="*/ 1061986 h 1061986"/>
              <a:gd name="connsiteX5" fmla="*/ 0 w 1276742"/>
              <a:gd name="connsiteY5" fmla="*/ 528005 h 1061986"/>
              <a:gd name="connsiteX6" fmla="*/ 102148 w 1276742"/>
              <a:gd name="connsiteY6" fmla="*/ 434642 h 1061986"/>
              <a:gd name="connsiteX7" fmla="*/ 210764 w 1276742"/>
              <a:gd name="connsiteY7" fmla="*/ 350038 h 1061986"/>
              <a:gd name="connsiteX8" fmla="*/ 226476 w 1276742"/>
              <a:gd name="connsiteY8" fmla="*/ 339564 h 1061986"/>
              <a:gd name="connsiteX9" fmla="*/ 231818 w 1276742"/>
              <a:gd name="connsiteY9" fmla="*/ 349407 h 1061986"/>
              <a:gd name="connsiteX10" fmla="*/ 567617 w 1276742"/>
              <a:gd name="connsiteY10" fmla="*/ 527950 h 1061986"/>
              <a:gd name="connsiteX11" fmla="*/ 972577 w 1276742"/>
              <a:gd name="connsiteY11" fmla="*/ 122990 h 1061986"/>
              <a:gd name="connsiteX12" fmla="*/ 964350 w 1276742"/>
              <a:gd name="connsiteY12" fmla="*/ 41377 h 1061986"/>
              <a:gd name="connsiteX13" fmla="*/ 960889 w 1276742"/>
              <a:gd name="connsiteY13" fmla="*/ 30227 h 1061986"/>
              <a:gd name="connsiteX14" fmla="*/ 977784 w 1276742"/>
              <a:gd name="connsiteY14" fmla="*/ 26610 h 1061986"/>
              <a:gd name="connsiteX15" fmla="*/ 1120866 w 1276742"/>
              <a:gd name="connsiteY15" fmla="*/ 7380 h 1061986"/>
              <a:gd name="connsiteX16" fmla="*/ 1276741 w 1276742"/>
              <a:gd name="connsiteY16" fmla="*/ 0 h 1061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276742" h="1061986">
                <a:moveTo>
                  <a:pt x="1276741" y="0"/>
                </a:moveTo>
                <a:lnTo>
                  <a:pt x="1276742" y="754178"/>
                </a:lnTo>
                <a:lnTo>
                  <a:pt x="1193218" y="758133"/>
                </a:lnTo>
                <a:cubicBezTo>
                  <a:pt x="996274" y="776879"/>
                  <a:pt x="814351" y="847135"/>
                  <a:pt x="661068" y="955275"/>
                </a:cubicBezTo>
                <a:lnTo>
                  <a:pt x="533981" y="1061986"/>
                </a:lnTo>
                <a:lnTo>
                  <a:pt x="0" y="528005"/>
                </a:lnTo>
                <a:lnTo>
                  <a:pt x="102148" y="434642"/>
                </a:lnTo>
                <a:cubicBezTo>
                  <a:pt x="137272" y="405144"/>
                  <a:pt x="173502" y="376919"/>
                  <a:pt x="210764" y="350038"/>
                </a:cubicBezTo>
                <a:lnTo>
                  <a:pt x="226476" y="339564"/>
                </a:lnTo>
                <a:lnTo>
                  <a:pt x="231818" y="349407"/>
                </a:lnTo>
                <a:cubicBezTo>
                  <a:pt x="304592" y="457127"/>
                  <a:pt x="427834" y="527950"/>
                  <a:pt x="567617" y="527950"/>
                </a:cubicBezTo>
                <a:cubicBezTo>
                  <a:pt x="791270" y="527950"/>
                  <a:pt x="972577" y="346643"/>
                  <a:pt x="972577" y="122990"/>
                </a:cubicBezTo>
                <a:cubicBezTo>
                  <a:pt x="972577" y="95034"/>
                  <a:pt x="969744" y="67739"/>
                  <a:pt x="964350" y="41377"/>
                </a:cubicBezTo>
                <a:lnTo>
                  <a:pt x="960889" y="30227"/>
                </a:lnTo>
                <a:lnTo>
                  <a:pt x="977784" y="26610"/>
                </a:lnTo>
                <a:cubicBezTo>
                  <a:pt x="1024895" y="18407"/>
                  <a:pt x="1072612" y="11973"/>
                  <a:pt x="1120866" y="7380"/>
                </a:cubicBezTo>
                <a:lnTo>
                  <a:pt x="1276741" y="0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30000"/>
                  <a:lumOff val="70000"/>
                </a:schemeClr>
              </a:gs>
              <a:gs pos="85000">
                <a:schemeClr val="accent2">
                  <a:lumMod val="70000"/>
                  <a:lumOff val="30000"/>
                </a:schemeClr>
              </a:gs>
            </a:gsLst>
            <a:lin ang="135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354" name="任意多边形: 形状 70"/>
          <p:cNvSpPr/>
          <p:nvPr>
            <p:custDataLst>
              <p:tags r:id="rId3"/>
            </p:custDataLst>
          </p:nvPr>
        </p:nvSpPr>
        <p:spPr>
          <a:xfrm rot="8100000">
            <a:off x="3551543" y="4646592"/>
            <a:ext cx="1616306" cy="1342777"/>
          </a:xfrm>
          <a:custGeom>
            <a:gdLst>
              <a:gd name="connsiteX0" fmla="*/ 0 w 1276199"/>
              <a:gd name="connsiteY0" fmla="*/ 1060005 h 1060005"/>
              <a:gd name="connsiteX1" fmla="*/ 0 w 1276199"/>
              <a:gd name="connsiteY1" fmla="*/ 304875 h 1060005"/>
              <a:gd name="connsiteX2" fmla="*/ 161676 w 1276199"/>
              <a:gd name="connsiteY2" fmla="*/ 291757 h 1060005"/>
              <a:gd name="connsiteX3" fmla="*/ 678505 w 1276199"/>
              <a:gd name="connsiteY3" fmla="*/ 58217 h 1060005"/>
              <a:gd name="connsiteX4" fmla="*/ 742913 w 1276199"/>
              <a:gd name="connsiteY4" fmla="*/ 0 h 1060005"/>
              <a:gd name="connsiteX5" fmla="*/ 1276199 w 1276199"/>
              <a:gd name="connsiteY5" fmla="*/ 533284 h 1060005"/>
              <a:gd name="connsiteX6" fmla="*/ 1154511 w 1276199"/>
              <a:gd name="connsiteY6" fmla="*/ 643273 h 1060005"/>
              <a:gd name="connsiteX7" fmla="*/ 1039317 w 1276199"/>
              <a:gd name="connsiteY7" fmla="*/ 730030 h 1060005"/>
              <a:gd name="connsiteX8" fmla="*/ 1004619 w 1276199"/>
              <a:gd name="connsiteY8" fmla="*/ 752187 h 1060005"/>
              <a:gd name="connsiteX9" fmla="*/ 999492 w 1276199"/>
              <a:gd name="connsiteY9" fmla="*/ 742444 h 1060005"/>
              <a:gd name="connsiteX10" fmla="*/ 947600 w 1276199"/>
              <a:gd name="connsiteY10" fmla="*/ 678917 h 1060005"/>
              <a:gd name="connsiteX11" fmla="*/ 374901 w 1276199"/>
              <a:gd name="connsiteY11" fmla="*/ 678917 h 1060005"/>
              <a:gd name="connsiteX12" fmla="*/ 256290 w 1276199"/>
              <a:gd name="connsiteY12" fmla="*/ 965267 h 1060005"/>
              <a:gd name="connsiteX13" fmla="*/ 263374 w 1276199"/>
              <a:gd name="connsiteY13" fmla="*/ 1039178 h 1060005"/>
              <a:gd name="connsiteX14" fmla="*/ 130034 w 1276199"/>
              <a:gd name="connsiteY14" fmla="*/ 1054940 h 1060005"/>
              <a:gd name="connsiteX15" fmla="*/ 0 w 1276199"/>
              <a:gd name="connsiteY15" fmla="*/ 1060005 h 1060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276199" h="1060005">
                <a:moveTo>
                  <a:pt x="0" y="1060005"/>
                </a:moveTo>
                <a:lnTo>
                  <a:pt x="0" y="304875"/>
                </a:lnTo>
                <a:lnTo>
                  <a:pt x="161676" y="291757"/>
                </a:lnTo>
                <a:cubicBezTo>
                  <a:pt x="346683" y="260953"/>
                  <a:pt x="525381" y="183107"/>
                  <a:pt x="678505" y="58217"/>
                </a:cubicBezTo>
                <a:lnTo>
                  <a:pt x="742913" y="0"/>
                </a:lnTo>
                <a:lnTo>
                  <a:pt x="1276199" y="533284"/>
                </a:lnTo>
                <a:lnTo>
                  <a:pt x="1154511" y="643273"/>
                </a:lnTo>
                <a:cubicBezTo>
                  <a:pt x="1116994" y="673873"/>
                  <a:pt x="1078562" y="702792"/>
                  <a:pt x="1039317" y="730030"/>
                </a:cubicBezTo>
                <a:lnTo>
                  <a:pt x="1004619" y="752187"/>
                </a:lnTo>
                <a:lnTo>
                  <a:pt x="999492" y="742444"/>
                </a:lnTo>
                <a:cubicBezTo>
                  <a:pt x="984666" y="719989"/>
                  <a:pt x="967369" y="698685"/>
                  <a:pt x="947600" y="678917"/>
                </a:cubicBezTo>
                <a:cubicBezTo>
                  <a:pt x="789454" y="520771"/>
                  <a:pt x="533047" y="520771"/>
                  <a:pt x="374901" y="678917"/>
                </a:cubicBezTo>
                <a:cubicBezTo>
                  <a:pt x="295827" y="757990"/>
                  <a:pt x="256291" y="861629"/>
                  <a:pt x="256290" y="965267"/>
                </a:cubicBezTo>
                <a:lnTo>
                  <a:pt x="263374" y="1039178"/>
                </a:lnTo>
                <a:lnTo>
                  <a:pt x="130034" y="1054940"/>
                </a:lnTo>
                <a:lnTo>
                  <a:pt x="0" y="1060005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30000"/>
                  <a:lumOff val="70000"/>
                </a:schemeClr>
              </a:gs>
              <a:gs pos="85000">
                <a:schemeClr val="accent1">
                  <a:lumMod val="70000"/>
                  <a:lumOff val="30000"/>
                </a:schemeClr>
              </a:gs>
            </a:gsLst>
            <a:lin ang="135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356" name="椭圆 54"/>
          <p:cNvSpPr/>
          <p:nvPr>
            <p:custDataLst>
              <p:tags r:id="rId4"/>
            </p:custDataLst>
          </p:nvPr>
        </p:nvSpPr>
        <p:spPr>
          <a:xfrm>
            <a:off x="4775727" y="3272573"/>
            <a:ext cx="881158" cy="881158"/>
          </a:xfrm>
          <a:prstGeom prst="ellipse">
            <a:avLst/>
          </a:prstGeom>
          <a:gradFill>
            <a:gsLst>
              <a:gs pos="0">
                <a:schemeClr val="accent2">
                  <a:lumMod val="40000"/>
                  <a:lumOff val="60000"/>
                </a:schemeClr>
              </a:gs>
              <a:gs pos="44000">
                <a:schemeClr val="accent2"/>
              </a:gs>
            </a:gsLst>
            <a:path path="circle">
              <a:fillToRect r="100000" b="100000"/>
            </a:path>
            <a:tileRect l="-100000" t="-100000"/>
          </a:gradFill>
          <a:ln>
            <a:gradFill>
              <a:gsLst>
                <a:gs pos="0">
                  <a:schemeClr val="accent2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2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 b="1">
                <a:latin typeface="+mj-ea"/>
                <a:ea typeface="+mj-ea"/>
                <a:sym typeface="+mn-ea"/>
              </a:rPr>
              <a:t>洞察</a:t>
            </a:r>
            <a:endParaRPr lang="zh-CN" altLang="en-US" sz="1400" b="1">
              <a:latin typeface="+mj-ea"/>
              <a:ea typeface="+mj-ea"/>
              <a:sym typeface="+mn-ea"/>
            </a:endParaRPr>
          </a:p>
        </p:txBody>
      </p:sp>
      <p:sp>
        <p:nvSpPr>
          <p:cNvPr id="1049358" name="椭圆 55"/>
          <p:cNvSpPr/>
          <p:nvPr>
            <p:custDataLst>
              <p:tags r:id="rId5"/>
            </p:custDataLst>
          </p:nvPr>
        </p:nvSpPr>
        <p:spPr>
          <a:xfrm>
            <a:off x="3508824" y="4504408"/>
            <a:ext cx="881158" cy="881158"/>
          </a:xfrm>
          <a:prstGeom prst="ellipse">
            <a:avLst/>
          </a:pr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44000">
                <a:schemeClr val="accent1"/>
              </a:gs>
              <a:gs pos="66000">
                <a:schemeClr val="accent1"/>
              </a:gs>
              <a:gs pos="100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gradFill>
              <a:gsLst>
                <a:gs pos="0">
                  <a:schemeClr val="accent1">
                    <a:lumMod val="45000"/>
                    <a:lumOff val="55000"/>
                  </a:schemeClr>
                </a:gs>
                <a:gs pos="37000">
                  <a:srgbClr val="FFFFFF"/>
                </a:gs>
                <a:gs pos="71000">
                  <a:schemeClr val="accent1">
                    <a:lumMod val="30000"/>
                    <a:lumOff val="7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 b="1">
                <a:latin typeface="+mj-ea"/>
                <a:ea typeface="+mj-ea"/>
                <a:sym typeface="+mn-ea"/>
              </a:rPr>
              <a:t>目标</a:t>
            </a:r>
            <a:endParaRPr lang="zh-CN" altLang="en-US" sz="1400" b="1">
              <a:latin typeface="+mj-ea"/>
              <a:ea typeface="+mj-ea"/>
              <a:sym typeface="+mn-ea"/>
            </a:endParaRPr>
          </a:p>
        </p:txBody>
      </p:sp>
      <p:sp>
        <p:nvSpPr>
          <p:cNvPr id="1049360" name="任意多边形: 形状 72"/>
          <p:cNvSpPr/>
          <p:nvPr>
            <p:custDataLst>
              <p:tags r:id="rId6"/>
            </p:custDataLst>
          </p:nvPr>
        </p:nvSpPr>
        <p:spPr>
          <a:xfrm>
            <a:off x="6172700" y="3562041"/>
            <a:ext cx="1619494" cy="1347240"/>
          </a:xfrm>
          <a:custGeom>
            <a:gdLst>
              <a:gd name="connsiteX0" fmla="*/ 0 w 1278677"/>
              <a:gd name="connsiteY0" fmla="*/ 0 h 1063676"/>
              <a:gd name="connsiteX1" fmla="*/ 155877 w 1278677"/>
              <a:gd name="connsiteY1" fmla="*/ 7381 h 1063676"/>
              <a:gd name="connsiteX2" fmla="*/ 298959 w 1278677"/>
              <a:gd name="connsiteY2" fmla="*/ 26610 h 1063676"/>
              <a:gd name="connsiteX3" fmla="*/ 335795 w 1278677"/>
              <a:gd name="connsiteY3" fmla="*/ 34495 h 1063676"/>
              <a:gd name="connsiteX4" fmla="*/ 331683 w 1278677"/>
              <a:gd name="connsiteY4" fmla="*/ 47742 h 1063676"/>
              <a:gd name="connsiteX5" fmla="*/ 323456 w 1278677"/>
              <a:gd name="connsiteY5" fmla="*/ 129355 h 1063676"/>
              <a:gd name="connsiteX6" fmla="*/ 728416 w 1278677"/>
              <a:gd name="connsiteY6" fmla="*/ 534315 h 1063676"/>
              <a:gd name="connsiteX7" fmla="*/ 1064215 w 1278677"/>
              <a:gd name="connsiteY7" fmla="*/ 355772 h 1063676"/>
              <a:gd name="connsiteX8" fmla="*/ 1066927 w 1278677"/>
              <a:gd name="connsiteY8" fmla="*/ 350776 h 1063676"/>
              <a:gd name="connsiteX9" fmla="*/ 1174595 w 1278677"/>
              <a:gd name="connsiteY9" fmla="*/ 434643 h 1063676"/>
              <a:gd name="connsiteX10" fmla="*/ 1278677 w 1278677"/>
              <a:gd name="connsiteY10" fmla="*/ 529773 h 1063676"/>
              <a:gd name="connsiteX11" fmla="*/ 744774 w 1278677"/>
              <a:gd name="connsiteY11" fmla="*/ 1063676 h 1063676"/>
              <a:gd name="connsiteX12" fmla="*/ 615675 w 1278677"/>
              <a:gd name="connsiteY12" fmla="*/ 955276 h 1063676"/>
              <a:gd name="connsiteX13" fmla="*/ 83525 w 1278677"/>
              <a:gd name="connsiteY13" fmla="*/ 758134 h 1063676"/>
              <a:gd name="connsiteX14" fmla="*/ 0 w 1278677"/>
              <a:gd name="connsiteY14" fmla="*/ 754179 h 1063676"/>
              <a:gd name="connsiteX15" fmla="*/ 0 w 1278677"/>
              <a:gd name="connsiteY15" fmla="*/ 0 h 10636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278677" h="1063676">
                <a:moveTo>
                  <a:pt x="0" y="0"/>
                </a:moveTo>
                <a:lnTo>
                  <a:pt x="155877" y="7381"/>
                </a:lnTo>
                <a:cubicBezTo>
                  <a:pt x="204131" y="11974"/>
                  <a:pt x="251848" y="18407"/>
                  <a:pt x="298959" y="26610"/>
                </a:cubicBezTo>
                <a:lnTo>
                  <a:pt x="335795" y="34495"/>
                </a:lnTo>
                <a:lnTo>
                  <a:pt x="331683" y="47742"/>
                </a:lnTo>
                <a:cubicBezTo>
                  <a:pt x="326289" y="74104"/>
                  <a:pt x="323456" y="101399"/>
                  <a:pt x="323456" y="129355"/>
                </a:cubicBezTo>
                <a:cubicBezTo>
                  <a:pt x="323456" y="353008"/>
                  <a:pt x="504763" y="534315"/>
                  <a:pt x="728416" y="534315"/>
                </a:cubicBezTo>
                <a:cubicBezTo>
                  <a:pt x="868199" y="534315"/>
                  <a:pt x="991441" y="463492"/>
                  <a:pt x="1064215" y="355772"/>
                </a:cubicBezTo>
                <a:lnTo>
                  <a:pt x="1066927" y="350776"/>
                </a:lnTo>
                <a:lnTo>
                  <a:pt x="1174595" y="434643"/>
                </a:lnTo>
                <a:lnTo>
                  <a:pt x="1278677" y="529773"/>
                </a:lnTo>
                <a:lnTo>
                  <a:pt x="744774" y="1063676"/>
                </a:lnTo>
                <a:lnTo>
                  <a:pt x="615675" y="955276"/>
                </a:lnTo>
                <a:cubicBezTo>
                  <a:pt x="462393" y="847135"/>
                  <a:pt x="280468" y="776880"/>
                  <a:pt x="83525" y="758134"/>
                </a:cubicBezTo>
                <a:lnTo>
                  <a:pt x="0" y="754179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lumMod val="30000"/>
                  <a:lumOff val="70000"/>
                </a:schemeClr>
              </a:gs>
              <a:gs pos="85000">
                <a:schemeClr val="accent3">
                  <a:lumMod val="70000"/>
                  <a:lumOff val="30000"/>
                </a:schemeClr>
              </a:gs>
            </a:gsLst>
            <a:lin ang="135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362" name="椭圆 57"/>
          <p:cNvSpPr/>
          <p:nvPr>
            <p:custDataLst>
              <p:tags r:id="rId7"/>
            </p:custDataLst>
          </p:nvPr>
        </p:nvSpPr>
        <p:spPr>
          <a:xfrm>
            <a:off x="6654722" y="3280861"/>
            <a:ext cx="881158" cy="881158"/>
          </a:xfrm>
          <a:prstGeom prst="ellipse">
            <a:avLst/>
          </a:prstGeom>
          <a:gradFill>
            <a:gsLst>
              <a:gs pos="0">
                <a:schemeClr val="accent3">
                  <a:lumMod val="40000"/>
                  <a:lumOff val="60000"/>
                </a:schemeClr>
              </a:gs>
              <a:gs pos="50000">
                <a:schemeClr val="accent3"/>
              </a:gs>
            </a:gsLst>
            <a:path path="circle">
              <a:fillToRect r="100000" b="100000"/>
            </a:path>
            <a:tileRect l="-100000" t="-100000"/>
          </a:gradFill>
          <a:ln>
            <a:gradFill>
              <a:gsLst>
                <a:gs pos="0">
                  <a:schemeClr val="accent3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3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 b="1">
                <a:latin typeface="+mj-ea"/>
                <a:ea typeface="+mj-ea"/>
                <a:sym typeface="+mn-ea"/>
              </a:rPr>
              <a:t>障碍</a:t>
            </a:r>
            <a:endParaRPr lang="zh-CN" altLang="en-US" sz="1400" b="1">
              <a:latin typeface="+mj-ea"/>
              <a:ea typeface="+mj-ea"/>
              <a:sym typeface="+mn-ea"/>
            </a:endParaRPr>
          </a:p>
        </p:txBody>
      </p:sp>
      <p:sp>
        <p:nvSpPr>
          <p:cNvPr id="1049364" name="任意多边形: 形状 76"/>
          <p:cNvSpPr/>
          <p:nvPr>
            <p:custDataLst>
              <p:tags r:id="rId8"/>
            </p:custDataLst>
          </p:nvPr>
        </p:nvSpPr>
        <p:spPr>
          <a:xfrm>
            <a:off x="7155872" y="4274236"/>
            <a:ext cx="1345327" cy="1612480"/>
          </a:xfrm>
          <a:custGeom>
            <a:gdLst>
              <a:gd name="connsiteX0" fmla="*/ 534034 w 1062218"/>
              <a:gd name="connsiteY0" fmla="*/ 0 h 1272934"/>
              <a:gd name="connsiteX1" fmla="*/ 620622 w 1062218"/>
              <a:gd name="connsiteY1" fmla="*/ 93608 h 1272934"/>
              <a:gd name="connsiteX2" fmla="*/ 705863 w 1062218"/>
              <a:gd name="connsiteY2" fmla="*/ 201702 h 1272934"/>
              <a:gd name="connsiteX3" fmla="*/ 725983 w 1062218"/>
              <a:gd name="connsiteY3" fmla="*/ 231493 h 1272934"/>
              <a:gd name="connsiteX4" fmla="*/ 677176 w 1062218"/>
              <a:gd name="connsiteY4" fmla="*/ 271762 h 1272934"/>
              <a:gd name="connsiteX5" fmla="*/ 558566 w 1062218"/>
              <a:gd name="connsiteY5" fmla="*/ 558112 h 1272934"/>
              <a:gd name="connsiteX6" fmla="*/ 963526 w 1062218"/>
              <a:gd name="connsiteY6" fmla="*/ 963072 h 1272934"/>
              <a:gd name="connsiteX7" fmla="*/ 1031607 w 1062218"/>
              <a:gd name="connsiteY7" fmla="*/ 956209 h 1272934"/>
              <a:gd name="connsiteX8" fmla="*/ 1033836 w 1062218"/>
              <a:gd name="connsiteY8" fmla="*/ 966313 h 1272934"/>
              <a:gd name="connsiteX9" fmla="*/ 1053944 w 1062218"/>
              <a:gd name="connsiteY9" fmla="*/ 1109114 h 1272934"/>
              <a:gd name="connsiteX10" fmla="*/ 1062218 w 1062218"/>
              <a:gd name="connsiteY10" fmla="*/ 1272934 h 1272934"/>
              <a:gd name="connsiteX11" fmla="*/ 308039 w 1062218"/>
              <a:gd name="connsiteY11" fmla="*/ 1272934 h 1272934"/>
              <a:gd name="connsiteX12" fmla="*/ 303660 w 1062218"/>
              <a:gd name="connsiteY12" fmla="*/ 1186224 h 1272934"/>
              <a:gd name="connsiteX13" fmla="*/ 103346 w 1062218"/>
              <a:gd name="connsiteY13" fmla="*/ 655633 h 1272934"/>
              <a:gd name="connsiteX14" fmla="*/ 0 w 1062218"/>
              <a:gd name="connsiteY14" fmla="*/ 534036 h 1272934"/>
              <a:gd name="connsiteX15" fmla="*/ 534034 w 1062218"/>
              <a:gd name="connsiteY15" fmla="*/ 0 h 1272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062218" h="1272934">
                <a:moveTo>
                  <a:pt x="534034" y="0"/>
                </a:moveTo>
                <a:lnTo>
                  <a:pt x="620622" y="93608"/>
                </a:lnTo>
                <a:cubicBezTo>
                  <a:pt x="650326" y="128552"/>
                  <a:pt x="678764" y="164608"/>
                  <a:pt x="705863" y="201702"/>
                </a:cubicBezTo>
                <a:lnTo>
                  <a:pt x="725983" y="231493"/>
                </a:lnTo>
                <a:lnTo>
                  <a:pt x="677176" y="271762"/>
                </a:lnTo>
                <a:cubicBezTo>
                  <a:pt x="603893" y="345046"/>
                  <a:pt x="558566" y="446286"/>
                  <a:pt x="558566" y="558112"/>
                </a:cubicBezTo>
                <a:cubicBezTo>
                  <a:pt x="558566" y="781765"/>
                  <a:pt x="739873" y="963072"/>
                  <a:pt x="963526" y="963072"/>
                </a:cubicBezTo>
                <a:lnTo>
                  <a:pt x="1031607" y="956209"/>
                </a:lnTo>
                <a:lnTo>
                  <a:pt x="1033836" y="966313"/>
                </a:lnTo>
                <a:cubicBezTo>
                  <a:pt x="1042326" y="1013324"/>
                  <a:pt x="1049053" y="1060948"/>
                  <a:pt x="1053944" y="1109114"/>
                </a:cubicBezTo>
                <a:lnTo>
                  <a:pt x="1062218" y="1272934"/>
                </a:lnTo>
                <a:lnTo>
                  <a:pt x="308039" y="1272934"/>
                </a:lnTo>
                <a:lnTo>
                  <a:pt x="303660" y="1186224"/>
                </a:lnTo>
                <a:cubicBezTo>
                  <a:pt x="283696" y="989639"/>
                  <a:pt x="212383" y="808235"/>
                  <a:pt x="103346" y="655633"/>
                </a:cubicBezTo>
                <a:lnTo>
                  <a:pt x="0" y="534036"/>
                </a:lnTo>
                <a:lnTo>
                  <a:pt x="534034" y="0"/>
                </a:lnTo>
                <a:close/>
              </a:path>
            </a:pathLst>
          </a:custGeom>
          <a:gradFill>
            <a:gsLst>
              <a:gs pos="0">
                <a:schemeClr val="accent4">
                  <a:lumMod val="30000"/>
                  <a:lumOff val="70000"/>
                </a:schemeClr>
              </a:gs>
              <a:gs pos="85000">
                <a:schemeClr val="accent4">
                  <a:lumMod val="70000"/>
                  <a:lumOff val="30000"/>
                </a:schemeClr>
              </a:gs>
            </a:gsLst>
            <a:lin ang="135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366" name="椭圆 60"/>
          <p:cNvSpPr/>
          <p:nvPr>
            <p:custDataLst>
              <p:tags r:id="rId9"/>
            </p:custDataLst>
          </p:nvPr>
        </p:nvSpPr>
        <p:spPr>
          <a:xfrm>
            <a:off x="7935652" y="4536288"/>
            <a:ext cx="881158" cy="881158"/>
          </a:xfrm>
          <a:prstGeom prst="ellipse">
            <a:avLst/>
          </a:prstGeom>
          <a:gradFill>
            <a:gsLst>
              <a:gs pos="0">
                <a:schemeClr val="accent4">
                  <a:lumMod val="40000"/>
                  <a:lumOff val="60000"/>
                </a:schemeClr>
              </a:gs>
              <a:gs pos="44000">
                <a:schemeClr val="accent4"/>
              </a:gs>
            </a:gsLst>
            <a:path path="circle">
              <a:fillToRect r="100000" b="100000"/>
            </a:path>
            <a:tileRect l="-100000" t="-100000"/>
          </a:gradFill>
          <a:ln>
            <a:gradFill>
              <a:gsLst>
                <a:gs pos="0">
                  <a:schemeClr val="accent4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 b="1">
                <a:latin typeface="+mj-ea"/>
                <a:ea typeface="+mj-ea"/>
                <a:sym typeface="+mn-ea"/>
              </a:rPr>
              <a:t>方案</a:t>
            </a:r>
            <a:endParaRPr lang="zh-CN" altLang="en-US" sz="1400" b="1">
              <a:latin typeface="+mj-ea"/>
              <a:ea typeface="+mj-ea"/>
              <a:sym typeface="+mn-ea"/>
            </a:endParaRPr>
          </a:p>
        </p:txBody>
      </p:sp>
      <p:sp>
        <p:nvSpPr>
          <p:cNvPr id="1049368" name="正文"/>
          <p:cNvSpPr txBox="1"/>
          <p:nvPr>
            <p:custDataLst>
              <p:tags r:id="rId10"/>
            </p:custDataLst>
          </p:nvPr>
        </p:nvSpPr>
        <p:spPr>
          <a:xfrm>
            <a:off x="2488033" y="2423295"/>
            <a:ext cx="2839215" cy="79316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 fontAlgn="auto">
              <a:lnSpc>
                <a:spcPct val="150000"/>
              </a:lnSpc>
              <a:spcAft>
                <a:spcPts val="1000"/>
              </a:spcAft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单击此处输入你的智能图形项正文</a:t>
            </a:r>
            <a:b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</a:b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文字是您思想的提炼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370" name="标题"/>
          <p:cNvSpPr txBox="1"/>
          <p:nvPr>
            <p:custDataLst>
              <p:tags r:id="rId11"/>
            </p:custDataLst>
          </p:nvPr>
        </p:nvSpPr>
        <p:spPr>
          <a:xfrm>
            <a:off x="2500785" y="1750631"/>
            <a:ext cx="2839215" cy="62803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5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zh-CN" altLang="en-US" b="1" spc="300">
                <a:solidFill>
                  <a:schemeClr val="accent2"/>
                </a:solidFill>
                <a:latin typeface="+mj-ea"/>
                <a:ea typeface="+mj-ea"/>
                <a:sym typeface="+mn-ea"/>
              </a:rPr>
              <a:t>违法行为的性质和严重程度：根据违法行为的性质和严重程度，确定是否需要立即采取处罚措施。 </a:t>
            </a:r>
            <a:endParaRPr lang="zh-CN" altLang="en-US" b="1" spc="300">
              <a:solidFill>
                <a:schemeClr val="accent2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372" name="正文"/>
          <p:cNvSpPr txBox="1"/>
          <p:nvPr>
            <p:custDataLst>
              <p:tags r:id="rId12"/>
            </p:custDataLst>
          </p:nvPr>
        </p:nvSpPr>
        <p:spPr>
          <a:xfrm>
            <a:off x="608400" y="4248732"/>
            <a:ext cx="2839215" cy="79316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 fontAlgn="auto">
              <a:lnSpc>
                <a:spcPct val="150000"/>
              </a:lnSpc>
              <a:spcAft>
                <a:spcPts val="1000"/>
              </a:spcAft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单击此处输入你的智能图形项正文</a:t>
            </a:r>
            <a:b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</a:b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文字是您思想的提炼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374" name="标题"/>
          <p:cNvSpPr txBox="1"/>
          <p:nvPr>
            <p:custDataLst>
              <p:tags r:id="rId13"/>
            </p:custDataLst>
          </p:nvPr>
        </p:nvSpPr>
        <p:spPr>
          <a:xfrm>
            <a:off x="619239" y="3585632"/>
            <a:ext cx="2839215" cy="62803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9090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zh-CN" altLang="en-US" sz="1100" b="1" spc="300">
                <a:solidFill>
                  <a:schemeClr val="accent1"/>
                </a:solidFill>
                <a:latin typeface="+mj-ea"/>
                <a:ea typeface="+mj-ea"/>
                <a:sym typeface="+mn-ea"/>
              </a:rPr>
              <a:t>违法行为的发生时间：考虑违法行为的发生时间，以确定是否及时发现并采取处罚措施。 </a:t>
            </a:r>
            <a:endParaRPr lang="zh-CN" altLang="en-US" sz="1100" b="1" spc="300">
              <a:solidFill>
                <a:schemeClr val="accent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376" name="正文"/>
          <p:cNvSpPr txBox="1"/>
          <p:nvPr>
            <p:custDataLst>
              <p:tags r:id="rId14"/>
            </p:custDataLst>
          </p:nvPr>
        </p:nvSpPr>
        <p:spPr>
          <a:xfrm>
            <a:off x="6806470" y="2430308"/>
            <a:ext cx="2839215" cy="79316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spcAft>
                <a:spcPts val="1000"/>
              </a:spcAft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单击此处输入你的智能图形项正文</a:t>
            </a:r>
            <a:b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</a:b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文字是您思想的提炼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378" name="标题"/>
          <p:cNvSpPr txBox="1"/>
          <p:nvPr>
            <p:custDataLst>
              <p:tags r:id="rId15"/>
            </p:custDataLst>
          </p:nvPr>
        </p:nvSpPr>
        <p:spPr>
          <a:xfrm>
            <a:off x="6806470" y="1757645"/>
            <a:ext cx="2839215" cy="62803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9090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1100" b="1" spc="300">
                <a:solidFill>
                  <a:schemeClr val="accent3"/>
                </a:solidFill>
                <a:latin typeface="+mj-ea"/>
                <a:ea typeface="+mj-ea"/>
                <a:sym typeface="+mn-ea"/>
              </a:rPr>
              <a:t>当事人的态度和配合程度：考虑当事人的态度和配合程度，以确定是否给予其改正机会。 </a:t>
            </a:r>
            <a:endParaRPr lang="zh-CN" altLang="en-US" sz="1100" b="1" spc="300">
              <a:solidFill>
                <a:schemeClr val="accent3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380" name="正文"/>
          <p:cNvSpPr txBox="1"/>
          <p:nvPr>
            <p:custDataLst>
              <p:tags r:id="rId16"/>
            </p:custDataLst>
          </p:nvPr>
        </p:nvSpPr>
        <p:spPr>
          <a:xfrm>
            <a:off x="8729459" y="4248732"/>
            <a:ext cx="2839215" cy="79316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spcAft>
                <a:spcPts val="1000"/>
              </a:spcAft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单击此处输入你的智能图形项正文</a:t>
            </a:r>
            <a:b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</a:b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文字是您思想的提炼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382" name="标题"/>
          <p:cNvSpPr txBox="1"/>
          <p:nvPr>
            <p:custDataLst>
              <p:tags r:id="rId17"/>
            </p:custDataLst>
          </p:nvPr>
        </p:nvSpPr>
        <p:spPr>
          <a:xfrm>
            <a:off x="8739023" y="3585632"/>
            <a:ext cx="2839215" cy="62803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9090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1100" b="1" spc="300">
                <a:solidFill>
                  <a:schemeClr val="accent4"/>
                </a:solidFill>
                <a:latin typeface="+mj-ea"/>
                <a:ea typeface="+mj-ea"/>
                <a:sym typeface="+mn-ea"/>
              </a:rPr>
              <a:t>行政处罚的执行情况：考虑行政处罚的执行情况，以确定是否需要调整处罚力度。</a:t>
            </a:r>
            <a:endParaRPr lang="zh-CN" altLang="en-US" sz="1100" b="1" spc="300">
              <a:solidFill>
                <a:schemeClr val="accent4"/>
              </a:solidFill>
              <a:latin typeface="+mj-ea"/>
              <a:ea typeface="+mj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1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处罚程序的自由裁量</a:t>
            </a:r>
            <a:endParaRPr lang="zh-CN" altLang="en-US"/>
          </a:p>
        </p:txBody>
      </p:sp>
      <p:sp>
        <p:nvSpPr>
          <p:cNvPr id="1049418" name="矩形 38"/>
          <p:cNvSpPr/>
          <p:nvPr>
            <p:custDataLst>
              <p:tags r:id="rId2"/>
            </p:custDataLst>
          </p:nvPr>
        </p:nvSpPr>
        <p:spPr>
          <a:xfrm rot="204112">
            <a:off x="1527310" y="1490400"/>
            <a:ext cx="4049330" cy="211356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0" name="矩形 39"/>
          <p:cNvSpPr/>
          <p:nvPr>
            <p:custDataLst>
              <p:tags r:id="rId3"/>
            </p:custDataLst>
          </p:nvPr>
        </p:nvSpPr>
        <p:spPr>
          <a:xfrm>
            <a:off x="1531989" y="1491068"/>
            <a:ext cx="4049330" cy="2113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2" name="TextBox 2"/>
          <p:cNvSpPr txBox="1"/>
          <p:nvPr>
            <p:custDataLst>
              <p:tags r:id="rId4"/>
            </p:custDataLst>
          </p:nvPr>
        </p:nvSpPr>
        <p:spPr>
          <a:xfrm>
            <a:off x="1766607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772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自由裁量权的使用范围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24" name="矩形 100"/>
          <p:cNvSpPr/>
          <p:nvPr>
            <p:custDataLst>
              <p:tags r:id="rId5"/>
            </p:custDataLst>
          </p:nvPr>
        </p:nvSpPr>
        <p:spPr>
          <a:xfrm rot="204112">
            <a:off x="6604012" y="1490400"/>
            <a:ext cx="4049330" cy="211356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6" name="矩形 101"/>
          <p:cNvSpPr/>
          <p:nvPr>
            <p:custDataLst>
              <p:tags r:id="rId6"/>
            </p:custDataLst>
          </p:nvPr>
        </p:nvSpPr>
        <p:spPr>
          <a:xfrm>
            <a:off x="6609360" y="1491068"/>
            <a:ext cx="4049330" cy="21135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8" name="TextBox 2"/>
          <p:cNvSpPr txBox="1"/>
          <p:nvPr>
            <p:custDataLst>
              <p:tags r:id="rId7"/>
            </p:custDataLst>
          </p:nvPr>
        </p:nvSpPr>
        <p:spPr>
          <a:xfrm>
            <a:off x="6844646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772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自由裁量权的行使条件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30" name="矩形 122"/>
          <p:cNvSpPr/>
          <p:nvPr>
            <p:custDataLst>
              <p:tags r:id="rId8"/>
            </p:custDataLst>
          </p:nvPr>
        </p:nvSpPr>
        <p:spPr>
          <a:xfrm rot="204112">
            <a:off x="1527310" y="4135365"/>
            <a:ext cx="4049330" cy="211356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2" name="矩形 123"/>
          <p:cNvSpPr/>
          <p:nvPr>
            <p:custDataLst>
              <p:tags r:id="rId9"/>
            </p:custDataLst>
          </p:nvPr>
        </p:nvSpPr>
        <p:spPr>
          <a:xfrm>
            <a:off x="1531989" y="4136034"/>
            <a:ext cx="4049330" cy="211356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4" name="TextBox 2"/>
          <p:cNvSpPr txBox="1"/>
          <p:nvPr>
            <p:custDataLst>
              <p:tags r:id="rId10"/>
            </p:custDataLst>
          </p:nvPr>
        </p:nvSpPr>
        <p:spPr>
          <a:xfrm>
            <a:off x="1765938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772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自由裁量权的行使程序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36" name="矩形 89"/>
          <p:cNvSpPr/>
          <p:nvPr>
            <p:custDataLst>
              <p:tags r:id="rId11"/>
            </p:custDataLst>
          </p:nvPr>
        </p:nvSpPr>
        <p:spPr>
          <a:xfrm rot="204112">
            <a:off x="6604012" y="4135365"/>
            <a:ext cx="4049330" cy="211356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8" name="矩形 90"/>
          <p:cNvSpPr/>
          <p:nvPr>
            <p:custDataLst>
              <p:tags r:id="rId12"/>
            </p:custDataLst>
          </p:nvPr>
        </p:nvSpPr>
        <p:spPr>
          <a:xfrm>
            <a:off x="6609360" y="4136034"/>
            <a:ext cx="4049330" cy="211356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0" name="TextBox 2"/>
          <p:cNvSpPr txBox="1"/>
          <p:nvPr>
            <p:custDataLst>
              <p:tags r:id="rId13"/>
            </p:custDataLst>
          </p:nvPr>
        </p:nvSpPr>
        <p:spPr>
          <a:xfrm>
            <a:off x="6843309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772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自由裁量权的行使原则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7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47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296"/>
          </a:bodyPr>
          <a:lstStyle/>
          <a:p>
            <a:r>
              <a:rPr lang="zh-CN" altLang="en-US"/>
              <a:t>自由裁量的限制和约束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https://d.book118.com/905023332142011033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!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449.5&quot;,&quot;top&quot;:&quot;73.65&quot;,&quot;width&quot;:&quot;484.9&quot;,&quot;height&quot;:&quot;312.7&quot;}"/>
  <p:tag name="KSO_WM_SLIDE_ID" val="custom2023026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1"/>
  <p:tag name="KSO_WM_UNIT_INDEX" val="1_1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1"/>
  <p:tag name="KSO_WM_UNIT_INDEX" val="1_2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1"/>
  <p:tag name="KSO_WM_UNIT_INDEX" val="1_3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1"/>
  <p:tag name="KSO_WM_UNIT_INDEX" val="1_4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1"/>
  <p:tag name="KSO_WM_UNIT_INDEX" val="1_5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2"/>
  <p:tag name="KSO_WM_UNIT_INDEX" val="1_6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1"/>
  <p:tag name="KSO_WM_UNIT_INDEX" val="1_6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5*l_h_i*1_1_3"/>
  <p:tag name="KSO_WM_UNIT_INDEX" val="1_1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5*l_h_i*1_1_1"/>
  <p:tag name="KSO_WM_UNIT_INDEX" val="1_1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5*l_h_i*1_1_2"/>
  <p:tag name="KSO_WM_UNIT_INDEX" val="1_1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5*l_h_f*1_1_1"/>
  <p:tag name="KSO_WM_UNIT_INDEX" val="1_1_1"/>
  <p:tag name="KSO_WM_UNIT_LAYERLEVEL" val="1_1_1"/>
  <p:tag name="KSO_WM_UNIT_NOCLEAR" val="0"/>
  <p:tag name="KSO_WM_UNIT_PRESET_TEXT" val="单击此处输入（你的）项正文文字是您思想的提炼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5*l_h_i*1_2_3"/>
  <p:tag name="KSO_WM_UNIT_INDEX" val="1_2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5*l_h_i*1_2_1"/>
  <p:tag name="KSO_WM_UNIT_INDEX" val="1_2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5*l_h_i*1_2_2"/>
  <p:tag name="KSO_WM_UNIT_INDEX" val="1_2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5*l_h_f*1_2_1"/>
  <p:tag name="KSO_WM_UNIT_INDEX" val="1_2_1"/>
  <p:tag name="KSO_WM_UNIT_LAYERLEVEL" val="1_1_1"/>
  <p:tag name="KSO_WM_UNIT_NOCLEAR" val="0"/>
  <p:tag name="KSO_WM_UNIT_PRESET_TEXT" val="单击此处输入（你的）项正文文字是您思想的提炼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5*l_h_i*1_3_3"/>
  <p:tag name="KSO_WM_UNIT_INDEX" val="1_3_3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5*l_h_i*1_3_1"/>
  <p:tag name="KSO_WM_UNIT_INDEX" val="1_3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5*l_h_i*1_3_2"/>
  <p:tag name="KSO_WM_UNIT_INDEX" val="1_3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5*l_h_f*1_3_1"/>
  <p:tag name="KSO_WM_UNIT_INDEX" val="1_3_1"/>
  <p:tag name="KSO_WM_UNIT_LAYERLEVEL" val="1_1_1"/>
  <p:tag name="KSO_WM_UNIT_NOCLEAR" val="0"/>
  <p:tag name="KSO_WM_UNIT_PRESET_TEXT" val="单击此处输入（你的）项正文文字是您思想的提炼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5*l_h_i*1_4_3"/>
  <p:tag name="KSO_WM_UNIT_INDEX" val="1_4_3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5*l_h_i*1_4_1"/>
  <p:tag name="KSO_WM_UNIT_INDEX" val="1_4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5*l_h_i*1_4_2"/>
  <p:tag name="KSO_WM_UNIT_INDEX" val="1_4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5*l_h_f*1_4_1"/>
  <p:tag name="KSO_WM_UNIT_INDEX" val="1_4_1"/>
  <p:tag name="KSO_WM_UNIT_LAYERLEVEL" val="1_1_1"/>
  <p:tag name="KSO_WM_UNIT_NOCLEAR" val="0"/>
  <p:tag name="KSO_WM_UNIT_PRESET_TEXT" val="单击此处输入（你的）项正文文字是您思想的提炼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5*l_h_i*1_5_3"/>
  <p:tag name="KSO_WM_UNIT_INDEX" val="1_5_3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5*l_h_i*1_5_1"/>
  <p:tag name="KSO_WM_UNIT_INDEX" val="1_5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5*l_h_i*1_5_2"/>
  <p:tag name="KSO_WM_UNIT_INDEX" val="1_5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5*l_h_f*1_5_1"/>
  <p:tag name="KSO_WM_UNIT_INDEX" val="1_5_1"/>
  <p:tag name="KSO_WM_UNIT_LAYERLEVEL" val="1_1_1"/>
  <p:tag name="KSO_WM_UNIT_NOCLEAR" val="0"/>
  <p:tag name="KSO_WM_UNIT_PRESET_TEXT" val="单击此处输入（你的）项正文文字是您思想的提炼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5*l_h_i*1_6_3"/>
  <p:tag name="KSO_WM_UNIT_INDEX" val="1_6_3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5*l_h_i*1_6_1"/>
  <p:tag name="KSO_WM_UNIT_INDEX" val="1_6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5*l_h_i*1_6_2"/>
  <p:tag name="KSO_WM_UNIT_INDEX" val="1_6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5*l_h_f*1_6_1"/>
  <p:tag name="KSO_WM_UNIT_INDEX" val="1_6_1"/>
  <p:tag name="KSO_WM_UNIT_LAYERLEVEL" val="1_1_1"/>
  <p:tag name="KSO_WM_UNIT_NOCLEAR" val="0"/>
  <p:tag name="KSO_WM_UNIT_PRESET_TEXT" val="单击此处输入（你的）项正文文字是您思想的提炼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5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30000001192092896,&quot;colorType&quot;:1,&quot;foreColorIndex&quot;:6,&quot;pos&quot;:0.8500000238418579,&quot;transparency&quot;:0},{&quot;brightness&quot;:0.699999988079071,&quot;colorType&quot;:1,&quot;foreColorIndex&quot;:6,&quot;pos&quot;:0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32.40000000000003,&quot;width&quot;:860.25}"/>
  <p:tag name="KSO_WM_TAG_VERSION" val="3.0"/>
  <p:tag name="KSO_WM_TEMPLATE_CATEGORY" val="diagram"/>
  <p:tag name="KSO_WM_TEMPLATE_INDEX" val="20231019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019_1*l_h_i*1_2_1"/>
  <p:tag name="KSO_WM_UNIT_INDEX" val="1_2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30000001192092896,&quot;colorType&quot;:1,&quot;foreColorIndex&quot;:5,&quot;pos&quot;:0.8500000238418579,&quot;transparency&quot;:0},{&quot;brightness&quot;:0.699999988079071,&quot;colorType&quot;:1,&quot;foreColorIndex&quot;:5,&quot;pos&quot;:0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32.40000000000003,&quot;width&quot;:860.25}"/>
  <p:tag name="KSO_WM_TAG_VERSION" val="3.0"/>
  <p:tag name="KSO_WM_TEMPLATE_CATEGORY" val="diagram"/>
  <p:tag name="KSO_WM_TEMPLATE_INDEX" val="202310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19_1*l_h_i*1_1_1"/>
  <p:tag name="KSO_WM_UNIT_INDEX" val="1_1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.4399999976158142,&quot;transparency&quot;:0},{&quot;brightness&quot;:0.6000000238418579,&quot;colorType&quot;:1,&quot;foreColorIndex&quot;:6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6,&quot;pos&quot;:0,&quot;transparency&quot;:0},{&quot;brightness&quot;:0,&quot;colorType&quot;:2,&quot;pos&quot;:1,&quot;rgb&quot;:&quot;#ffffff&quot;,&quot;transparency&quot;:0},{&quot;brightness&quot;:0.800000011920929,&quot;colorType&quot;:1,&quot;foreColorIndex&quot;:6,&quot;pos&quot;:0.7099999785423279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32.40000000000003,&quot;width&quot;:860.25}"/>
  <p:tag name="KSO_WM_TAG_VERSION" val="3.0"/>
  <p:tag name="KSO_WM_TEMPLATE_CATEGORY" val="diagram"/>
  <p:tag name="KSO_WM_TEMPLATE_INDEX" val="20231019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019_1*l_h_i*1_2_2"/>
  <p:tag name="KSO_WM_UNIT_INDEX" val="1_2_2"/>
  <p:tag name="KSO_WM_UNIT_LAYERLEVEL" val="1_1_1"/>
  <p:tag name="KSO_WM_UNIT_PRESET_TEXT" val="洞察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399999976158142,&quot;transparency&quot;:0},{&quot;brightness&quot;:0.6000000238418579,&quot;colorType&quot;:1,&quot;foreColorIndex&quot;:5,&quot;pos&quot;:0,&quot;transparency&quot;:0},{&quot;brightness&quot;:0,&quot;colorType&quot;:1,&quot;foreColorIndex&quot;:5,&quot;pos&quot;:0.6600000262260437,&quot;transparency&quot;:0},{&quot;brightness&quot;:0,&quot;colorType&quot;:1,&quot;foreColorIndex&quot;:5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550000011920929,&quot;colorType&quot;:1,&quot;foreColorIndex&quot;:5,&quot;pos&quot;:0,&quot;transparency&quot;:0},{&quot;brightness&quot;:0,&quot;colorType&quot;:2,&quot;pos&quot;:1,&quot;rgb&quot;:&quot;#ffffff&quot;,&quot;transparency&quot;:0},{&quot;brightness&quot;:0.699999988079071,&quot;colorType&quot;:1,&quot;foreColorIndex&quot;:5,&quot;pos&quot;:0.7099999785423279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32.40000000000003,&quot;width&quot;:860.25}"/>
  <p:tag name="KSO_WM_TAG_VERSION" val="3.0"/>
  <p:tag name="KSO_WM_TEMPLATE_CATEGORY" val="diagram"/>
  <p:tag name="KSO_WM_TEMPLATE_INDEX" val="202310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19_1*l_h_i*1_1_2"/>
  <p:tag name="KSO_WM_UNIT_INDEX" val="1_1_2"/>
  <p:tag name="KSO_WM_UNIT_LAYERLEVEL" val="1_1_1"/>
  <p:tag name="KSO_WM_UNIT_PRESET_TEXT" val="目标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30000001192092896,&quot;colorType&quot;:1,&quot;foreColorIndex&quot;:7,&quot;pos&quot;:0.8500000238418579,&quot;transparency&quot;:0},{&quot;brightness&quot;:0.699999988079071,&quot;colorType&quot;:1,&quot;foreColorIndex&quot;:7,&quot;pos&quot;:0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32.40000000000003,&quot;width&quot;:860.25}"/>
  <p:tag name="KSO_WM_TAG_VERSION" val="3.0"/>
  <p:tag name="KSO_WM_TEMPLATE_CATEGORY" val="diagram"/>
  <p:tag name="KSO_WM_TEMPLATE_INDEX" val="20231019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019_1*l_h_i*1_3_1"/>
  <p:tag name="KSO_WM_UNIT_INDEX" val="1_3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7,&quot;pos&quot;:0.5,&quot;transparency&quot;:0},{&quot;brightness&quot;:0.6000000238418579,&quot;colorType&quot;:1,&quot;foreColorIndex&quot;:7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7,&quot;pos&quot;:0,&quot;transparency&quot;:0},{&quot;brightness&quot;:0,&quot;colorType&quot;:2,&quot;pos&quot;:1,&quot;rgb&quot;:&quot;#ffffff&quot;,&quot;transparency&quot;:0},{&quot;brightness&quot;:0.800000011920929,&quot;colorType&quot;:1,&quot;foreColorIndex&quot;:7,&quot;pos&quot;:0.7099999785423279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32.40000000000003,&quot;width&quot;:860.25}"/>
  <p:tag name="KSO_WM_TAG_VERSION" val="3.0"/>
  <p:tag name="KSO_WM_TEMPLATE_CATEGORY" val="diagram"/>
  <p:tag name="KSO_WM_TEMPLATE_INDEX" val="20231019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019_1*l_h_i*1_3_2"/>
  <p:tag name="KSO_WM_UNIT_INDEX" val="1_3_2"/>
  <p:tag name="KSO_WM_UNIT_LAYERLEVEL" val="1_1_1"/>
  <p:tag name="KSO_WM_UNIT_PRESET_TEXT" val="障碍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30000001192092896,&quot;colorType&quot;:1,&quot;foreColorIndex&quot;:8,&quot;pos&quot;:0.8500000238418579,&quot;transparency&quot;:0},{&quot;brightness&quot;:0.699999988079071,&quot;colorType&quot;:1,&quot;foreColorIndex&quot;:8,&quot;pos&quot;:0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32.40000000000003,&quot;width&quot;:860.25}"/>
  <p:tag name="KSO_WM_TAG_VERSION" val="3.0"/>
  <p:tag name="KSO_WM_TEMPLATE_CATEGORY" val="diagram"/>
  <p:tag name="KSO_WM_TEMPLATE_INDEX" val="20231019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019_1*l_h_i*1_4_1"/>
  <p:tag name="KSO_WM_UNIT_INDEX" val="1_4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399999976158142,&quot;transparency&quot;:0},{&quot;brightness&quot;:0.6000000238418579,&quot;colorType&quot;:1,&quot;foreColorIndex&quot;:8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32.40000000000003,&quot;width&quot;:860.25}"/>
  <p:tag name="KSO_WM_TAG_VERSION" val="3.0"/>
  <p:tag name="KSO_WM_TEMPLATE_CATEGORY" val="diagram"/>
  <p:tag name="KSO_WM_TEMPLATE_INDEX" val="20231019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019_1*l_h_i*1_4_2"/>
  <p:tag name="KSO_WM_UNIT_INDEX" val="1_4_2"/>
  <p:tag name="KSO_WM_UNIT_LAYERLEVEL" val="1_1_1"/>
  <p:tag name="KSO_WM_UNIT_PRESET_TEXT" val="方案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32.40000000000003,&quot;width&quot;:860.25}"/>
  <p:tag name="KSO_WM_TAG_VERSION" val="3.0"/>
  <p:tag name="KSO_WM_TEMPLATE_CATEGORY" val="diagram"/>
  <p:tag name="KSO_WM_TEMPLATE_INDEX" val="20231019"/>
  <p:tag name="KSO_WM_UNIT_COMPATIBLE" val="0"/>
  <p:tag name="KSO_WM_UNIT_DIAGRAM_ISNUMVISUAL" val="0"/>
  <p:tag name="KSO_WM_UNIT_DIAGRAM_ISREFERUNIT" val="0"/>
  <p:tag name="KSO_WM_UNIT_HIGHLIGHT" val="0"/>
  <p:tag name="KSO_WM_UNIT_ID" val="diagram20231019_1*l_h_f*1_2_1"/>
  <p:tag name="KSO_WM_UNIT_INDEX" val="1_2_1"/>
  <p:tag name="KSO_WM_UNIT_LAYERLEVEL" val="1_1_1"/>
  <p:tag name="KSO_WM_UNIT_NOCLEAR" val="0"/>
  <p:tag name="KSO_WM_UNIT_PRESET_TEXT" val="单击此处输入你的智能图形项正文 文字是您思想的提炼"/>
  <p:tag name="KSO_WM_UNIT_SUBTYPE" val="a"/>
  <p:tag name="KSO_WM_UNIT_TYPE" val="l_h_f"/>
  <p:tag name="KSO_WM_UNIT_VALUE" val="6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32.40000000000003,&quot;width&quot;:860.25}"/>
  <p:tag name="KSO_WM_TAG_VERSION" val="3.0"/>
  <p:tag name="KSO_WM_TEMPLATE_CATEGORY" val="diagram"/>
  <p:tag name="KSO_WM_TEMPLATE_INDEX" val="20231019"/>
  <p:tag name="KSO_WM_UNIT_COMPATIBLE" val="0"/>
  <p:tag name="KSO_WM_UNIT_DIAGRAM_ISNUMVISUAL" val="0"/>
  <p:tag name="KSO_WM_UNIT_DIAGRAM_ISREFERUNIT" val="0"/>
  <p:tag name="KSO_WM_UNIT_HIGHLIGHT" val="0"/>
  <p:tag name="KSO_WM_UNIT_ID" val="diagram20231019_1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Issue"/>
  <p:tag name="KSO_WM_UNIT_TEXT_FILL_FORE_SCHEMECOLOR_INDEX" val="6"/>
  <p:tag name="KSO_WM_UNIT_TYPE" val="l_h_a"/>
  <p:tag name="KSO_WM_UNIT_VALUE" val="1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32.40000000000003,&quot;width&quot;:860.25}"/>
  <p:tag name="KSO_WM_TAG_VERSION" val="3.0"/>
  <p:tag name="KSO_WM_TEMPLATE_CATEGORY" val="diagram"/>
  <p:tag name="KSO_WM_TEMPLATE_INDEX" val="20231019"/>
  <p:tag name="KSO_WM_UNIT_COMPATIBLE" val="0"/>
  <p:tag name="KSO_WM_UNIT_DIAGRAM_ISNUMVISUAL" val="0"/>
  <p:tag name="KSO_WM_UNIT_DIAGRAM_ISREFERUNIT" val="0"/>
  <p:tag name="KSO_WM_UNIT_HIGHLIGHT" val="0"/>
  <p:tag name="KSO_WM_UNIT_ID" val="diagram20231019_1*l_h_f*1_1_1"/>
  <p:tag name="KSO_WM_UNIT_INDEX" val="1_1_1"/>
  <p:tag name="KSO_WM_UNIT_LAYERLEVEL" val="1_1_1"/>
  <p:tag name="KSO_WM_UNIT_NOCLEAR" val="0"/>
  <p:tag name="KSO_WM_UNIT_PRESET_TEXT" val="单击此处输入你的智能图形项正文 文字是您思想的提炼"/>
  <p:tag name="KSO_WM_UNIT_SUBTYPE" val="a"/>
  <p:tag name="KSO_WM_UNIT_TYPE" val="l_h_f"/>
  <p:tag name="KSO_WM_UNIT_VALUE" val="6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32.40000000000003,&quot;width&quot;:860.25}"/>
  <p:tag name="KSO_WM_TAG_VERSION" val="3.0"/>
  <p:tag name="KSO_WM_TEMPLATE_CATEGORY" val="diagram"/>
  <p:tag name="KSO_WM_TEMPLATE_INDEX" val="20231019"/>
  <p:tag name="KSO_WM_UNIT_COMPATIBLE" val="0"/>
  <p:tag name="KSO_WM_UNIT_DIAGRAM_ISNUMVISUAL" val="0"/>
  <p:tag name="KSO_WM_UNIT_DIAGRAM_ISREFERUNIT" val="0"/>
  <p:tag name="KSO_WM_UNIT_HIGHLIGHT" val="0"/>
  <p:tag name="KSO_WM_UNIT_ID" val="diagram20231019_1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Objective "/>
  <p:tag name="KSO_WM_UNIT_TEXT_FILL_FORE_SCHEMECOLOR_INDEX" val="5"/>
  <p:tag name="KSO_WM_UNIT_TYPE" val="l_h_a"/>
  <p:tag name="KSO_WM_UNIT_VALUE" val="1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32.40000000000003,&quot;width&quot;:860.25}"/>
  <p:tag name="KSO_WM_TAG_VERSION" val="3.0"/>
  <p:tag name="KSO_WM_TEMPLATE_CATEGORY" val="diagram"/>
  <p:tag name="KSO_WM_TEMPLATE_INDEX" val="20231019"/>
  <p:tag name="KSO_WM_UNIT_COMPATIBLE" val="0"/>
  <p:tag name="KSO_WM_UNIT_DIAGRAM_ISNUMVISUAL" val="0"/>
  <p:tag name="KSO_WM_UNIT_DIAGRAM_ISREFERUNIT" val="0"/>
  <p:tag name="KSO_WM_UNIT_HIGHLIGHT" val="0"/>
  <p:tag name="KSO_WM_UNIT_ID" val="diagram20231019_1*l_h_f*1_3_1"/>
  <p:tag name="KSO_WM_UNIT_INDEX" val="1_3_1"/>
  <p:tag name="KSO_WM_UNIT_LAYERLEVEL" val="1_1_1"/>
  <p:tag name="KSO_WM_UNIT_NOCLEAR" val="0"/>
  <p:tag name="KSO_WM_UNIT_PRESET_TEXT" val="单击此处输入你的智能图形项正文 文字是您思想的提炼"/>
  <p:tag name="KSO_WM_UNIT_SUBTYPE" val="a"/>
  <p:tag name="KSO_WM_UNIT_TYPE" val="l_h_f"/>
  <p:tag name="KSO_WM_UNIT_VALUE" val="6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32.40000000000003,&quot;width&quot;:860.25}"/>
  <p:tag name="KSO_WM_TAG_VERSION" val="3.0"/>
  <p:tag name="KSO_WM_TEMPLATE_CATEGORY" val="diagram"/>
  <p:tag name="KSO_WM_TEMPLATE_INDEX" val="20231019"/>
  <p:tag name="KSO_WM_UNIT_COMPATIBLE" val="0"/>
  <p:tag name="KSO_WM_UNIT_DIAGRAM_ISNUMVISUAL" val="0"/>
  <p:tag name="KSO_WM_UNIT_DIAGRAM_ISREFERUNIT" val="0"/>
  <p:tag name="KSO_WM_UNIT_HIGHLIGHT" val="0"/>
  <p:tag name="KSO_WM_UNIT_ID" val="diagram20231019_1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Insight "/>
  <p:tag name="KSO_WM_UNIT_TEXT_FILL_FORE_SCHEMECOLOR_INDEX" val="7"/>
  <p:tag name="KSO_WM_UNIT_TYPE" val="l_h_a"/>
  <p:tag name="KSO_WM_UNIT_VALUE" val="1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32.40000000000003,&quot;width&quot;:860.25}"/>
  <p:tag name="KSO_WM_TAG_VERSION" val="3.0"/>
  <p:tag name="KSO_WM_TEMPLATE_CATEGORY" val="diagram"/>
  <p:tag name="KSO_WM_TEMPLATE_INDEX" val="20231019"/>
  <p:tag name="KSO_WM_UNIT_COMPATIBLE" val="0"/>
  <p:tag name="KSO_WM_UNIT_DIAGRAM_ISNUMVISUAL" val="0"/>
  <p:tag name="KSO_WM_UNIT_DIAGRAM_ISREFERUNIT" val="0"/>
  <p:tag name="KSO_WM_UNIT_HIGHLIGHT" val="0"/>
  <p:tag name="KSO_WM_UNIT_ID" val="diagram20231019_1*l_h_f*1_4_1"/>
  <p:tag name="KSO_WM_UNIT_INDEX" val="1_4_1"/>
  <p:tag name="KSO_WM_UNIT_LAYERLEVEL" val="1_1_1"/>
  <p:tag name="KSO_WM_UNIT_NOCLEAR" val="0"/>
  <p:tag name="KSO_WM_UNIT_PRESET_TEXT" val="单击此处输入你的智能图形项正文 文字是您思想的提炼"/>
  <p:tag name="KSO_WM_UNIT_SUBTYPE" val="a"/>
  <p:tag name="KSO_WM_UNIT_TYPE" val="l_h_f"/>
  <p:tag name="KSO_WM_UNIT_VALUE" val="6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32.40000000000003,&quot;width&quot;:860.25}"/>
  <p:tag name="KSO_WM_TAG_VERSION" val="3.0"/>
  <p:tag name="KSO_WM_TEMPLATE_CATEGORY" val="diagram"/>
  <p:tag name="KSO_WM_TEMPLATE_INDEX" val="20231019"/>
  <p:tag name="KSO_WM_UNIT_COMPATIBLE" val="0"/>
  <p:tag name="KSO_WM_UNIT_DIAGRAM_ISNUMVISUAL" val="0"/>
  <p:tag name="KSO_WM_UNIT_DIAGRAM_ISREFERUNIT" val="0"/>
  <p:tag name="KSO_WM_UNIT_HIGHLIGHT" val="0"/>
  <p:tag name="KSO_WM_UNIT_ID" val="diagram20231019_1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Challenge "/>
  <p:tag name="KSO_WM_UNIT_TEXT_FILL_FORE_SCHEMECOLOR_INDEX" val="8"/>
  <p:tag name="KSO_WM_UNIT_TYPE" val="l_h_a"/>
  <p:tag name="KSO_WM_UNIT_VALUE" val="1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23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22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rgbClr val="000000"/>
      </a:dk1>
      <a:lt1>
        <a:srgbClr val="FFFFFF"/>
      </a:lt1>
      <a:dk2>
        <a:srgbClr val="0E0733"/>
      </a:dk2>
      <a:lt2>
        <a:srgbClr val="DCD7F9"/>
      </a:lt2>
      <a:accent1>
        <a:srgbClr val="FF00D9"/>
      </a:accent1>
      <a:accent2>
        <a:srgbClr val="FADC00"/>
      </a:accent2>
      <a:accent3>
        <a:srgbClr val="765AEC"/>
      </a:accent3>
      <a:accent4>
        <a:srgbClr val="53A9F3"/>
      </a:accent4>
      <a:accent5>
        <a:srgbClr val="FF8660"/>
      </a:accent5>
      <a:accent6>
        <a:srgbClr val="E55353"/>
      </a:accent6>
      <a:hlink>
        <a:srgbClr val="0563C1"/>
      </a:hlink>
      <a:folHlink>
        <a:srgbClr val="954D72"/>
      </a:folHlink>
    </a:clrScheme>
    <a:fontScheme name="自定义 37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MiSans</vt:lpstr>
      <vt:lpstr>Wingdings</vt:lpstr>
      <vt:lpstr>Calibri Light</vt:lpstr>
      <vt:lpstr>微软雅黑</vt:lpstr>
      <vt:lpstr>Office Theme</vt:lpstr>
      <vt:lpstr>安全生产行政处罚自由裁量实施细则</vt:lpstr>
      <vt:lpstr>目录</vt:lpstr>
      <vt:lpstr>单击添加章节标题</vt:lpstr>
      <vt:lpstr>总则</vt:lpstr>
      <vt:lpstr>制定目的和依据</vt:lpstr>
      <vt:lpstr>适用范围</vt:lpstr>
      <vt:lpstr>自由裁量原则</vt:lpstr>
      <vt:lpstr>自由裁量的具体规定</vt:lpstr>
      <vt:lpstr>处罚幅度的自由裁量</vt:lpstr>
      <vt:lpstr>处罚种类的自由裁量</vt:lpstr>
      <vt:lpstr>处罚时机的自由裁量</vt:lpstr>
      <vt:lpstr>处罚程序的自由裁量</vt:lpstr>
      <vt:lpstr>自由裁量的限制和约束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2024-08-28T13:54:03.940</cp:lastPrinted>
  <dcterms:created xsi:type="dcterms:W3CDTF">2024-08-28T05:54:03Z</dcterms:created>
  <dcterms:modified xsi:type="dcterms:W3CDTF">2024-08-28T05:54:06Z</dcterms:modified>
</cp:coreProperties>
</file>