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EB0C82-1E5B-405A-B66C-AA6D131142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F83016-A1F4-4482-B77D-4C6B53A7F0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51C21B-37F9-48A0-AB9A-C5FE85A39E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D846E99-3FD5-4FDC-B9BE-B8EA079797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10356E-9361-421A-B13D-DECC2652C25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A28582D-3322-475B-9D6E-B242F39562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E8B596-40B7-4493-9D54-B67DCC5AC7C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67C007-6393-4D6F-9F63-40C2ED8541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DC6C7E-9FC8-40AC-832E-0A00BB1940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95DDA9-6CEC-4496-B734-BC92010CE8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684904-A057-4DDA-93B6-5208091809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5031332012011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制药行业未来三至五年发展趋势分析</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2023-12-23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行业概述与现状</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创新药物研发趋势</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生物类似药市场前景展望</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数字化与智能制造在制药行业应用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环保政策对制药行业影响及应对策略</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跨国合作与全球化布局趋势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行业概述与现状</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30" r="3523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699" r="3269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通过研发、生产、销售药品及相关医疗器械，满足人类医疗需求的产业。</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制药行业定义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根据药品类型，可分为化学药、中药、生物药等；根据产业链环节，可分为原料药、制剂、销售等。</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制药行业分类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制药行业定义及分类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国内市场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近年来，我国制药行业市场规模持续扩大，已成为全球第二大药品市场。随着医疗改革的深入推进和人口老龄化趋势的加剧，未来市场需求仍将保持增长。</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国际市场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全球制药行业市场规模庞大，欧美等发达国家占据主导地位。随着新兴市场国家经济水平的提高和医疗需求的增长，未来国际市场竞争将更加激烈。</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国内外市场规模及增长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国家相关政策法规对制药行业的研发、生产、销售等环节都有严格的监管要求，企业需要遵守相关法规，确保产品质量和安全。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政策法规对制药行业的影响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近年来，国家加大了对制药行业的监管力度，出台了一系列政策法规，如药品审评审批制度改革、医保目录调整等，对行业产生了深远影响。</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近年来重要政策变动</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政策法规环境分析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63624" y="1824409"/>
            <a:ext cx="2936423"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当前，我国制药行业呈现多元化的竞争格局，国内外企业竞相角逐。随着市场集中度的提高，未来竞争将更加激烈。</a:t>
            </a:r>
            <a:endParaRPr lang="en-US" sz="1100"/>
          </a:p>
        </p:txBody>
      </p:sp>
      <p:sp>
        <p:nvSpPr>
          <p:cNvPr id="5" name="AutoShape 5"/>
          <p:cNvSpPr/>
          <p:nvPr/>
        </p:nvSpPr>
        <p:spPr>
          <a:xfrm>
            <a:off x="601724" y="4315960"/>
            <a:ext cx="3052052" cy="160459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国内制药企业如恒瑞医药、石药集团、复星医药等；国际知名制药企业如辉瑞、默沙东、赛诺菲等。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竞争格局与主要参与者</a:t>
              </a:r>
            </a:p>
          </p:txBody>
        </p:sp>
      </p:grpSp>
      <p:sp>
        <p:nvSpPr>
          <p:cNvPr id="28" name="AutoShape 28"/>
          <p:cNvSpPr/>
          <p:nvPr/>
        </p:nvSpPr>
        <p:spPr>
          <a:xfrm>
            <a:off x="601724" y="3976765"/>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主要参与者</a:t>
            </a:r>
            <a:endParaRPr lang="en-US" sz="1100"/>
          </a:p>
        </p:txBody>
      </p:sp>
      <p:sp>
        <p:nvSpPr>
          <p:cNvPr id="29" name="AutoShape 29"/>
          <p:cNvSpPr/>
          <p:nvPr/>
        </p:nvSpPr>
        <p:spPr>
          <a:xfrm>
            <a:off x="563624" y="1405309"/>
            <a:ext cx="2936423" cy="33919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竞争格局</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创新药物研发趋势</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基因编辑技术在药物研发中应用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精准医疗</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基因编辑技术如CRISPR-Cas9为精准医疗提供了可能，通过对特定基因进行编辑，可以治疗遗传性疾病和某些癌症。</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基因疗法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基因编辑技术可用于开发基因疗法，通过修改患者的基因来治疗疾病，为制药行业提供了新的研发方向。</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药物靶点发现</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基因编辑技术有助于发现新的药物靶点，从而加速新药的研发进程。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组织工程和再生医学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通过生物材料、干细胞、生长因子等技术和方法，构建、培育活的人体组织或器官，以修复或替代受损的组织或器官。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个性化治疗</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基于细胞疗法和再生医学的治疗手段可根据患者的具体情况进行个性化定制，提高治疗效果。</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细胞疗法</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利用细胞培养技术培养出的细胞或细胞产物来治疗疾病，如CAR-T细胞疗法在治疗癌症方面取得了显著成果。</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细胞疗法和再生医学突破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利用AI技术可以在短时间内对大量化合物进行筛选，快速找到具有潜在药用价值的化合物。</a:t>
            </a:r>
          </a:p>
        </p:txBody>
      </p:sp>
      <p:pic>
        <p:nvPicPr>
          <p:cNvPr id="6" name="Picture 6"/>
          <p:cNvPicPr>
            <a:picLocks noChangeAspect="1"/>
          </p:cNvPicPr>
          <p:nvPr/>
        </p:nvPicPr>
        <p:blipFill>
          <a:blip r:embed="rId2"/>
          <a:srcRect l="14667" r="14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药物筛选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AI技术可以通过深度学习等方法对已知药物结构进行分析和学习，从而设计出具有新颖结构和活性的药物分子。</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药物设计</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875" r="218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AI辅助药物筛选与设计可以显著提高药物研发的效率和成功率，降低研发成本。</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提高研发效率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AI辅助药物筛选与设计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生物技术公司在基因测序、蛋白质组学等领域具有技术优势，与制药企业合作可以加速新药研发进程。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制药企业与生物技术公司合作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学术机构在基础研究领域具有深厚积累，与制药企业合作有助于将基础研究成果转化为实际应用。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制药企业与学术机构合作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跨界合作可以促进不同领域的知识和技术的融合，从而催生出更多的创新药物研发思路和方法。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跨界合作带来的创新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跨界合作推动创新药物研发</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生物类似药市场前景展望</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生物类似药定义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生物类似药是指在质量、安全性和有效性方面与已获准注册的参照药具有相似性的治疗用生物制品。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审批流程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生物类似药的审批流程包括临床试验申请、上市申请、生产现场检查、产品检验和综合评价等步骤。其中，临床试验数据是评价生物类似药与参照药相似性和安全性的重要依据。</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生物类似药定义及审批流程</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全球市场规模及增长预测</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全球市场规模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生物类似药市场正在迅速扩大，预计未来几年将持续保持高速增长。根据市场研究机构的数据，全球生物类似药市场规模预计在未来几年内将超过千亿美元。</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增长预测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随着生物技术的不断发展和人们对生物药品的需求增加，生物类似药市场将继续保持强劲增长。预计未来几年，生物类似药市场的年复合增长率将达到两位数。</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国内外企业布局</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目前，全球生物类似药市场主要由欧美企业占据主导地位，如辉瑞、默沙东、罗氏等。近年来，随着亚洲市场的崛起，一些亚洲企业也开始在生物类似药领域加大投入和研发力度，如中国的恒瑞医药、信达生物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竞争格局</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生物类似药市场的竞争日益激烈，国内外企业纷纷加大研发投入，争夺市场份额。未来几年，随着更多生物类似药的上市和竞争加剧，市场将呈现多元化格局。</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国内外企业布局和竞争格局</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https://d.book118.com/905031332012011034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2024-08-29T10:09:18.363</cp:lastPrinted>
  <dcterms:created xsi:type="dcterms:W3CDTF">2024-08-29T02:09:18Z</dcterms:created>
  <dcterms:modified xsi:type="dcterms:W3CDTF">2024-08-29T02:09:20Z</dcterms:modified>
</cp:coreProperties>
</file>