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0DB1AA-FCDF-4B5F-938E-6E3A37D81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8F1306-D1D0-43E7-9A2F-67193E644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4E4244-617B-4A0D-9A97-263882552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ADF290-0BDB-4C21-89C5-8FE99ABBB8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116F85-AA2A-4BE0-9221-9469C8EDD3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57CA34-809A-4E82-ACF1-CBBA4F2C86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34F87E-8E80-4B60-9314-EBB74A80FB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B21F51-2DAA-453C-8B6A-7348ACA04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AF102-639A-491F-A7CE-BC8A1F37B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5274D-46F0-4DAF-A50B-5A86DDB5C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00206-5954-44A5-99D7-E8438315D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05827" y="987735"/>
            <a:ext cx="2565400" cy="513080"/>
          </a:xfrm>
          <a:prstGeom prst="rect">
            <a:avLst/>
          </a:prstGeom>
        </p:spPr>
        <p:txBody>
          <a:bodyPr wrap="square" lIns="0" tIns="0" rIns="0" bIns="0">
            <a:spAutoFit/>
          </a:bodyPr>
          <a:lstStyle>
            <a:lvl1pPr>
              <a:defRPr sz="3200" b="1" i="0">
                <a:solidFill>
                  <a:srgbClr val="CC0000"/>
                </a:solidFill>
                <a:latin typeface="微软雅黑"/>
                <a:cs typeface="微软雅黑"/>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rgbClr val="3333CC"/>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rgbClr val="2A3D79"/>
                </a:solidFill>
                <a:latin typeface="Times New Roman"/>
                <a:cs typeface="Times New Roman"/>
              </a:defRPr>
            </a:lvl1pPr>
          </a:lstStyle>
          <a:p>
            <a:pPr marL="12700">
              <a:lnSpc>
                <a:spcPts val="1630"/>
              </a:lnSpc>
            </a:pPr>
            <a:r>
              <a:rPr spc="-10"/>
              <a:t>11/13/2023</a:t>
            </a:r>
          </a:p>
        </p:txBody>
      </p:sp>
      <p:sp>
        <p:nvSpPr>
          <p:cNvPr id="6" name="Holder 6"/>
          <p:cNvSpPr>
            <a:spLocks noGrp="1"/>
          </p:cNvSpPr>
          <p:nvPr>
            <p:ph type="sldNum" sz="quarter" idx="7"/>
          </p:nvPr>
        </p:nvSpPr>
        <p:spPr/>
        <p:txBody>
          <a:bodyPr lIns="0" tIns="0" rIns="0" bIns="0"/>
          <a:lstStyle>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CC0000"/>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800" b="1" i="0">
                <a:solidFill>
                  <a:srgbClr val="3333CC"/>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rgbClr val="2A3D79"/>
                </a:solidFill>
                <a:latin typeface="Times New Roman"/>
                <a:cs typeface="Times New Roman"/>
              </a:defRPr>
            </a:lvl1pPr>
          </a:lstStyle>
          <a:p>
            <a:pPr marL="12700">
              <a:lnSpc>
                <a:spcPts val="1630"/>
              </a:lnSpc>
            </a:pPr>
            <a:r>
              <a:rPr spc="-10"/>
              <a:t>11/13/2023</a:t>
            </a:r>
          </a:p>
        </p:txBody>
      </p:sp>
      <p:sp>
        <p:nvSpPr>
          <p:cNvPr id="6" name="Holder 6"/>
          <p:cNvSpPr>
            <a:spLocks noGrp="1"/>
          </p:cNvSpPr>
          <p:nvPr>
            <p:ph type="sldNum" sz="quarter" idx="7"/>
          </p:nvPr>
        </p:nvSpPr>
        <p:spPr/>
        <p:txBody>
          <a:bodyPr lIns="0" tIns="0" rIns="0" bIns="0"/>
          <a:lstStyle>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CC0000"/>
                </a:solidFill>
                <a:latin typeface="微软雅黑"/>
                <a:cs typeface="微软雅黑"/>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defRPr sz="1400" b="0" i="0">
                <a:solidFill>
                  <a:srgbClr val="2A3D79"/>
                </a:solidFill>
                <a:latin typeface="Times New Roman"/>
                <a:cs typeface="Times New Roman"/>
              </a:defRPr>
            </a:lvl1pPr>
          </a:lstStyle>
          <a:p>
            <a:pPr marL="12700">
              <a:lnSpc>
                <a:spcPts val="1630"/>
              </a:lnSpc>
            </a:pPr>
            <a:r>
              <a:rPr spc="-10"/>
              <a:t>11/13/2023</a:t>
            </a:r>
          </a:p>
        </p:txBody>
      </p:sp>
      <p:sp>
        <p:nvSpPr>
          <p:cNvPr id="7" name="Holder 7"/>
          <p:cNvSpPr>
            <a:spLocks noGrp="1"/>
          </p:cNvSpPr>
          <p:nvPr>
            <p:ph type="sldNum" sz="quarter" idx="7"/>
          </p:nvPr>
        </p:nvSpPr>
        <p:spPr/>
        <p:txBody>
          <a:bodyPr lIns="0" tIns="0" rIns="0" bIns="0"/>
          <a:lstStyle>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CC0000"/>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defRPr sz="1400" b="0" i="0">
                <a:solidFill>
                  <a:srgbClr val="2A3D79"/>
                </a:solidFill>
                <a:latin typeface="Times New Roman"/>
                <a:cs typeface="Times New Roman"/>
              </a:defRPr>
            </a:lvl1pPr>
          </a:lstStyle>
          <a:p>
            <a:pPr marL="12700">
              <a:lnSpc>
                <a:spcPts val="1630"/>
              </a:lnSpc>
            </a:pPr>
            <a:r>
              <a:rPr spc="-10"/>
              <a:t>11/13/2023</a:t>
            </a:r>
          </a:p>
        </p:txBody>
      </p:sp>
      <p:sp>
        <p:nvSpPr>
          <p:cNvPr id="5" name="Holder 5"/>
          <p:cNvSpPr>
            <a:spLocks noGrp="1"/>
          </p:cNvSpPr>
          <p:nvPr>
            <p:ph type="sldNum" sz="quarter" idx="7"/>
          </p:nvPr>
        </p:nvSpPr>
        <p:spPr/>
        <p:txBody>
          <a:bodyPr lIns="0" tIns="0" rIns="0" bIns="0"/>
          <a:lstStyle>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defRPr sz="1400" b="0" i="0">
                <a:solidFill>
                  <a:srgbClr val="2A3D79"/>
                </a:solidFill>
                <a:latin typeface="Times New Roman"/>
                <a:cs typeface="Times New Roman"/>
              </a:defRPr>
            </a:lvl1pPr>
          </a:lstStyle>
          <a:p>
            <a:pPr marL="12700">
              <a:lnSpc>
                <a:spcPts val="1630"/>
              </a:lnSpc>
            </a:pPr>
            <a:r>
              <a:rPr spc="-10"/>
              <a:t>11/13/2023</a:t>
            </a:r>
          </a:p>
        </p:txBody>
      </p:sp>
      <p:sp>
        <p:nvSpPr>
          <p:cNvPr id="4" name="Holder 4"/>
          <p:cNvSpPr>
            <a:spLocks noGrp="1"/>
          </p:cNvSpPr>
          <p:nvPr>
            <p:ph type="sldNum" sz="quarter" idx="7"/>
          </p:nvPr>
        </p:nvSpPr>
        <p:spPr/>
        <p:txBody>
          <a:bodyPr lIns="0" tIns="0" rIns="0" bIns="0"/>
          <a:lstStyle>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152400" y="0"/>
            <a:ext cx="1447800" cy="6858000"/>
          </a:xfrm>
          <a:prstGeom prst="rect">
            <a:avLst/>
          </a:prstGeom>
        </p:spPr>
      </p:pic>
      <p:pic>
        <p:nvPicPr>
          <p:cNvPr id="17" name="bg object 17"/>
          <p:cNvPicPr/>
          <p:nvPr/>
        </p:nvPicPr>
        <p:blipFill>
          <a:blip r:embed="rId7"/>
          <a:stretch>
            <a:fillRect/>
          </a:stretch>
        </p:blipFill>
        <p:spPr>
          <a:xfrm>
            <a:off x="1676400" y="0"/>
            <a:ext cx="7467600" cy="1219200"/>
          </a:xfrm>
          <a:prstGeom prst="rect">
            <a:avLst/>
          </a:prstGeom>
        </p:spPr>
      </p:pic>
      <p:pic>
        <p:nvPicPr>
          <p:cNvPr id="18" name="bg object 18"/>
          <p:cNvPicPr/>
          <p:nvPr/>
        </p:nvPicPr>
        <p:blipFill>
          <a:blip r:embed="rId8"/>
          <a:stretch>
            <a:fillRect/>
          </a:stretch>
        </p:blipFill>
        <p:spPr>
          <a:xfrm>
            <a:off x="457200" y="0"/>
            <a:ext cx="1219200" cy="762000"/>
          </a:xfrm>
          <a:prstGeom prst="rect">
            <a:avLst/>
          </a:prstGeom>
        </p:spPr>
      </p:pic>
      <p:pic>
        <p:nvPicPr>
          <p:cNvPr id="19" name="bg object 19"/>
          <p:cNvPicPr/>
          <p:nvPr/>
        </p:nvPicPr>
        <p:blipFill>
          <a:blip r:embed="rId9"/>
          <a:stretch>
            <a:fillRect/>
          </a:stretch>
        </p:blipFill>
        <p:spPr>
          <a:xfrm>
            <a:off x="0" y="0"/>
            <a:ext cx="457200" cy="6858000"/>
          </a:xfrm>
          <a:prstGeom prst="rect">
            <a:avLst/>
          </a:prstGeom>
        </p:spPr>
      </p:pic>
      <p:pic>
        <p:nvPicPr>
          <p:cNvPr id="20" name="bg object 20"/>
          <p:cNvPicPr/>
          <p:nvPr/>
        </p:nvPicPr>
        <p:blipFill>
          <a:blip r:embed="rId10"/>
          <a:stretch>
            <a:fillRect/>
          </a:stretch>
        </p:blipFill>
        <p:spPr>
          <a:xfrm>
            <a:off x="1231900" y="0"/>
            <a:ext cx="7912100" cy="754062"/>
          </a:xfrm>
          <a:prstGeom prst="rect">
            <a:avLst/>
          </a:prstGeom>
        </p:spPr>
      </p:pic>
      <p:sp>
        <p:nvSpPr>
          <p:cNvPr id="21" name="bg object 21"/>
          <p:cNvSpPr/>
          <p:nvPr/>
        </p:nvSpPr>
        <p:spPr>
          <a:xfrm>
            <a:off x="304800" y="457200"/>
            <a:ext cx="2514600" cy="304800"/>
          </a:xfrm>
          <a:custGeom>
            <a:rect l="l" t="t" r="r" b="b"/>
            <a:pathLst>
              <a:path w="2514600" h="304800">
                <a:moveTo>
                  <a:pt x="2514600" y="304800"/>
                </a:moveTo>
                <a:lnTo>
                  <a:pt x="0" y="304800"/>
                </a:lnTo>
                <a:lnTo>
                  <a:pt x="0" y="0"/>
                </a:lnTo>
                <a:lnTo>
                  <a:pt x="2514600" y="0"/>
                </a:lnTo>
                <a:lnTo>
                  <a:pt x="2514600" y="304800"/>
                </a:lnTo>
                <a:close/>
              </a:path>
            </a:pathLst>
          </a:custGeom>
          <a:solidFill>
            <a:srgbClr val="FAC164">
              <a:alpha val="50195"/>
            </a:srgbClr>
          </a:solidFill>
        </p:spPr>
        <p:txBody>
          <a:bodyPr wrap="square" lIns="0" tIns="0" rIns="0" bIns="0" rtlCol="0"/>
          <a:lstStyle/>
          <a:p/>
        </p:txBody>
      </p:sp>
      <p:sp>
        <p:nvSpPr>
          <p:cNvPr id="2" name="Holder 2"/>
          <p:cNvSpPr>
            <a:spLocks noGrp="1"/>
          </p:cNvSpPr>
          <p:nvPr>
            <p:ph type="title"/>
          </p:nvPr>
        </p:nvSpPr>
        <p:spPr>
          <a:xfrm>
            <a:off x="1004251" y="833271"/>
            <a:ext cx="2870200" cy="513080"/>
          </a:xfrm>
          <a:prstGeom prst="rect">
            <a:avLst/>
          </a:prstGeom>
        </p:spPr>
        <p:txBody>
          <a:bodyPr wrap="square" lIns="0" tIns="0" rIns="0" bIns="0">
            <a:spAutoFit/>
          </a:bodyPr>
          <a:lstStyle>
            <a:lvl1pPr>
              <a:defRPr sz="3200" b="1" i="0">
                <a:solidFill>
                  <a:srgbClr val="CC0000"/>
                </a:solidFill>
                <a:latin typeface="微软雅黑"/>
                <a:cs typeface="微软雅黑"/>
              </a:defRPr>
            </a:lvl1pPr>
          </a:lstStyle>
          <a:p/>
        </p:txBody>
      </p:sp>
      <p:sp>
        <p:nvSpPr>
          <p:cNvPr id="3" name="Holder 3"/>
          <p:cNvSpPr>
            <a:spLocks noGrp="1"/>
          </p:cNvSpPr>
          <p:nvPr>
            <p:ph type="body" idx="1"/>
          </p:nvPr>
        </p:nvSpPr>
        <p:spPr>
          <a:xfrm>
            <a:off x="834390" y="2217968"/>
            <a:ext cx="7251700" cy="3288665"/>
          </a:xfrm>
          <a:prstGeom prst="rect">
            <a:avLst/>
          </a:prstGeom>
        </p:spPr>
        <p:txBody>
          <a:bodyPr wrap="square" lIns="0" tIns="0" rIns="0" bIns="0">
            <a:spAutoFit/>
          </a:bodyPr>
          <a:lstStyle>
            <a:lvl1pPr>
              <a:defRPr sz="2800" b="1" i="0">
                <a:solidFill>
                  <a:srgbClr val="3333CC"/>
                </a:solidFill>
                <a:latin typeface="微软雅黑"/>
                <a:cs typeface="微软雅黑"/>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1145539" y="6612165"/>
            <a:ext cx="835660" cy="222884"/>
          </a:xfrm>
          <a:prstGeom prst="rect">
            <a:avLst/>
          </a:prstGeom>
        </p:spPr>
        <p:txBody>
          <a:bodyPr wrap="square" lIns="0" tIns="0" rIns="0" bIns="0">
            <a:spAutoFit/>
          </a:bodyPr>
          <a:lstStyle>
            <a:defPPr>
              <a:defRPr kern="0"/>
            </a:defPPr>
            <a:lvl1pPr>
              <a:defRPr sz="1400" b="0" i="0">
                <a:solidFill>
                  <a:srgbClr val="2A3D79"/>
                </a:solidFill>
                <a:latin typeface="Times New Roman"/>
                <a:cs typeface="Times New Roman"/>
              </a:defRPr>
            </a:lvl1pPr>
          </a:lstStyle>
          <a:p>
            <a:pPr marL="12700">
              <a:lnSpc>
                <a:spcPts val="1630"/>
              </a:lnSpc>
            </a:pPr>
            <a:r>
              <a:rPr spc="-10"/>
              <a:t>11/13/2023</a:t>
            </a:r>
          </a:p>
        </p:txBody>
      </p:sp>
      <p:sp>
        <p:nvSpPr>
          <p:cNvPr id="6" name="Holder 6"/>
          <p:cNvSpPr>
            <a:spLocks noGrp="1"/>
          </p:cNvSpPr>
          <p:nvPr>
            <p:ph type="sldNum" sz="quarter" idx="7"/>
          </p:nvPr>
        </p:nvSpPr>
        <p:spPr>
          <a:xfrm>
            <a:off x="8709659" y="6469226"/>
            <a:ext cx="393700" cy="363220"/>
          </a:xfrm>
          <a:prstGeom prst="rect">
            <a:avLst/>
          </a:prstGeom>
        </p:spPr>
        <p:txBody>
          <a:bodyPr wrap="square" lIns="0" tIns="0" rIns="0" bIns="0">
            <a:spAutoFit/>
          </a:bodyPr>
          <a:lstStyle>
            <a:defPPr>
              <a:defRPr kern="0"/>
            </a:defPPr>
            <a:lvl1pPr>
              <a:defRPr sz="2400" b="0" i="0">
                <a:solidFill>
                  <a:srgbClr val="2A3D79"/>
                </a:solidFill>
                <a:latin typeface="Times New Roman"/>
                <a:cs typeface="Times New Roman"/>
              </a:defRPr>
            </a:lvl1pPr>
          </a:lstStyle>
          <a:p>
            <a:pPr marL="190500">
              <a:lnSpc>
                <a:spcPts val="2720"/>
              </a:lnSpc>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png" /><Relationship Id="rId3" Type="http://schemas.openxmlformats.org/officeDocument/2006/relationships/image" Target="../media/image1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1010233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228600" y="2895600"/>
            <a:ext cx="8763000" cy="1646555"/>
            <a:chOff x="228600" y="2895600"/>
            <a:chExt cx="8763000" cy="1646555"/>
          </a:xfrm>
        </p:grpSpPr>
        <p:pic>
          <p:nvPicPr>
            <p:cNvPr id="3" name="object 3"/>
            <p:cNvPicPr/>
            <p:nvPr/>
          </p:nvPicPr>
          <p:blipFill>
            <a:blip r:embed="rId2"/>
            <a:stretch>
              <a:fillRect/>
            </a:stretch>
          </p:blipFill>
          <p:spPr>
            <a:xfrm>
              <a:off x="228600" y="3200400"/>
              <a:ext cx="8763000" cy="1341438"/>
            </a:xfrm>
            <a:prstGeom prst="rect">
              <a:avLst/>
            </a:prstGeom>
          </p:spPr>
        </p:pic>
        <p:sp>
          <p:nvSpPr>
            <p:cNvPr id="4" name="object 4"/>
            <p:cNvSpPr/>
            <p:nvPr/>
          </p:nvSpPr>
          <p:spPr>
            <a:xfrm>
              <a:off x="795337" y="2895600"/>
              <a:ext cx="304800" cy="990600"/>
            </a:xfrm>
            <a:custGeom>
              <a:rect l="l" t="t" r="r" b="b"/>
              <a:pathLst>
                <a:path w="304800" h="990600">
                  <a:moveTo>
                    <a:pt x="304799" y="990600"/>
                  </a:moveTo>
                  <a:lnTo>
                    <a:pt x="0" y="990600"/>
                  </a:lnTo>
                  <a:lnTo>
                    <a:pt x="0" y="0"/>
                  </a:lnTo>
                  <a:lnTo>
                    <a:pt x="304799" y="0"/>
                  </a:lnTo>
                  <a:lnTo>
                    <a:pt x="304799" y="990600"/>
                  </a:lnTo>
                  <a:close/>
                </a:path>
              </a:pathLst>
            </a:custGeom>
            <a:solidFill>
              <a:srgbClr val="FAC164">
                <a:alpha val="50195"/>
              </a:srgbClr>
            </a:solidFill>
          </p:spPr>
          <p:txBody>
            <a:bodyPr wrap="square" lIns="0" tIns="0" rIns="0" bIns="0" rtlCol="0"/>
            <a:lstStyle/>
            <a:p/>
          </p:txBody>
        </p:sp>
      </p:grpSp>
      <p:sp>
        <p:nvSpPr>
          <p:cNvPr id="5" name="object 5"/>
          <p:cNvSpPr txBox="1">
            <a:spLocks noGrp="1"/>
          </p:cNvSpPr>
          <p:nvPr>
            <p:ph type="title"/>
          </p:nvPr>
        </p:nvSpPr>
        <p:spPr>
          <a:xfrm>
            <a:off x="1194752" y="2414588"/>
            <a:ext cx="6934200" cy="513080"/>
          </a:xfrm>
          <a:prstGeom prst="rect">
            <a:avLst/>
          </a:prstGeom>
        </p:spPr>
        <p:txBody>
          <a:bodyPr vert="horz" wrap="square" lIns="0" tIns="12700" rIns="0" bIns="0" rtlCol="0">
            <a:spAutoFit/>
          </a:bodyPr>
          <a:lstStyle/>
          <a:p>
            <a:pPr marL="12700">
              <a:lnSpc>
                <a:spcPct val="100000"/>
              </a:lnSpc>
              <a:spcBef>
                <a:spcPts val="100"/>
              </a:spcBef>
            </a:pPr>
            <a:r>
              <a:rPr spc="-5">
                <a:solidFill>
                  <a:srgbClr val="3333CC"/>
                </a:solidFill>
              </a:rPr>
              <a:t>板式精馏塔的操作及其全塔效率的测定</a:t>
            </a:r>
          </a:p>
        </p:txBody>
      </p:sp>
      <p:sp>
        <p:nvSpPr>
          <p:cNvPr id="6" name="object 6"/>
          <p:cNvSpPr txBox="1"/>
          <p:nvPr/>
        </p:nvSpPr>
        <p:spPr>
          <a:xfrm>
            <a:off x="764539" y="6503905"/>
            <a:ext cx="835660" cy="238760"/>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2A3D79"/>
                </a:solidFill>
                <a:latin typeface="Times New Roman"/>
                <a:cs typeface="Times New Roman"/>
              </a:rPr>
              <a:t>11/13/2023</a:t>
            </a:r>
            <a:endParaRPr sz="1400">
              <a:latin typeface="Times New Roman"/>
              <a:cs typeface="Times New Roman"/>
            </a:endParaRPr>
          </a:p>
        </p:txBody>
      </p:sp>
      <p:sp>
        <p:nvSpPr>
          <p:cNvPr id="7" name="object 7"/>
          <p:cNvSpPr txBox="1"/>
          <p:nvPr/>
        </p:nvSpPr>
        <p:spPr>
          <a:xfrm>
            <a:off x="8265159" y="6503905"/>
            <a:ext cx="114300"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2A3D79"/>
                </a:solidFill>
                <a:latin typeface="Times New Roman"/>
                <a:cs typeface="Times New Roman"/>
              </a:rPr>
              <a:t>1</a:t>
            </a:r>
            <a:endParaRPr sz="1400">
              <a:latin typeface="Times New Roman"/>
              <a:cs typeface="Times New Roman"/>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74028" y="521970"/>
            <a:ext cx="2260600" cy="513080"/>
          </a:xfrm>
          <a:prstGeom prst="rect">
            <a:avLst/>
          </a:prstGeom>
        </p:spPr>
        <p:txBody>
          <a:bodyPr vert="horz" wrap="square" lIns="0" tIns="12700" rIns="0" bIns="0" rtlCol="0">
            <a:spAutoFit/>
          </a:bodyPr>
          <a:lstStyle/>
          <a:p>
            <a:pPr marL="12700">
              <a:lnSpc>
                <a:spcPct val="100000"/>
              </a:lnSpc>
              <a:spcBef>
                <a:spcPts val="100"/>
              </a:spcBef>
              <a:tabLst>
                <a:tab pos="621665"/>
              </a:tabLst>
            </a:pPr>
            <a:r>
              <a:rPr spc="114"/>
              <a:t>1.</a:t>
            </a:r>
            <a:r>
              <a:rPr/>
              <a:t>	</a:t>
            </a:r>
            <a:r>
              <a:rPr spc="-15"/>
              <a:t>基本原理</a:t>
            </a:r>
          </a:p>
        </p:txBody>
      </p:sp>
      <p:sp>
        <p:nvSpPr>
          <p:cNvPr id="3" name="object 3"/>
          <p:cNvSpPr txBox="1"/>
          <p:nvPr/>
        </p:nvSpPr>
        <p:spPr>
          <a:xfrm>
            <a:off x="474028" y="1251902"/>
            <a:ext cx="5969000" cy="4963160"/>
          </a:xfrm>
          <a:prstGeom prst="rect">
            <a:avLst/>
          </a:prstGeom>
        </p:spPr>
        <p:txBody>
          <a:bodyPr vert="horz" wrap="square" lIns="0" tIns="12700" rIns="0" bIns="0" rtlCol="0">
            <a:spAutoFit/>
          </a:bodyPr>
          <a:lstStyle/>
          <a:p>
            <a:pPr marL="622300" marR="259079" indent="-609600" algn="just">
              <a:lnSpc>
                <a:spcPct val="100000"/>
              </a:lnSpc>
              <a:spcBef>
                <a:spcPts val="100"/>
              </a:spcBef>
              <a:buAutoNum type="arabicPlain"/>
              <a:tabLst>
                <a:tab pos="1079500"/>
              </a:tabLst>
            </a:pPr>
            <a:r>
              <a:rPr sz="2800" b="1" spc="-5">
                <a:solidFill>
                  <a:srgbClr val="3333CC"/>
                </a:solidFill>
                <a:latin typeface="微软雅黑"/>
                <a:cs typeface="微软雅黑"/>
              </a:rPr>
              <a:t>塔釜加热，在塔内产生上升蒸汽；塔顶冷凝，部分凝液作为轻组份较浓的塔顶产品，部分凝液作为回流形成塔内下降液流；连续或间歇地自塔釜排出部分釜液作为重组份较浓的塔底产品。</a:t>
            </a:r>
            <a:endParaRPr sz="2800">
              <a:latin typeface="微软雅黑"/>
              <a:cs typeface="微软雅黑"/>
            </a:endParaRPr>
          </a:p>
          <a:p>
            <a:pPr marL="622300" marR="5080" indent="-609600">
              <a:lnSpc>
                <a:spcPct val="100000"/>
              </a:lnSpc>
              <a:spcBef>
                <a:spcPts val="1920"/>
              </a:spcBef>
              <a:buAutoNum type="arabicPlain"/>
              <a:tabLst>
                <a:tab pos="1078865"/>
                <a:tab pos="1079500"/>
              </a:tabLst>
            </a:pPr>
            <a:r>
              <a:rPr sz="2800" b="1" spc="-5">
                <a:solidFill>
                  <a:srgbClr val="3333CC"/>
                </a:solidFill>
                <a:latin typeface="微软雅黑"/>
                <a:cs typeface="微软雅黑"/>
              </a:rPr>
              <a:t>在塔中部适当位置加入待分离料液；加料液中轻组分浓度愈高，加料位置也愈高，加料位置将塔</a:t>
            </a:r>
            <a:r>
              <a:rPr sz="2800" b="1" spc="-50">
                <a:solidFill>
                  <a:srgbClr val="3333CC"/>
                </a:solidFill>
                <a:latin typeface="微软雅黑"/>
                <a:cs typeface="微软雅黑"/>
              </a:rPr>
              <a:t> </a:t>
            </a:r>
            <a:r>
              <a:rPr sz="2800" b="1" spc="-5">
                <a:solidFill>
                  <a:srgbClr val="3333CC"/>
                </a:solidFill>
                <a:latin typeface="微软雅黑"/>
                <a:cs typeface="微软雅黑"/>
              </a:rPr>
              <a:t>分成上下二个塔段，上段为精馏</a:t>
            </a:r>
            <a:r>
              <a:rPr sz="2800" b="1" spc="-50">
                <a:solidFill>
                  <a:srgbClr val="3333CC"/>
                </a:solidFill>
                <a:latin typeface="微软雅黑"/>
                <a:cs typeface="微软雅黑"/>
              </a:rPr>
              <a:t> </a:t>
            </a:r>
            <a:r>
              <a:rPr sz="2800" b="1" spc="-10">
                <a:solidFill>
                  <a:srgbClr val="3333CC"/>
                </a:solidFill>
                <a:latin typeface="微软雅黑"/>
                <a:cs typeface="微软雅黑"/>
              </a:rPr>
              <a:t>段，下段为提馏段。</a:t>
            </a:r>
            <a:endParaRPr sz="2800">
              <a:latin typeface="微软雅黑"/>
              <a:cs typeface="微软雅黑"/>
            </a:endParaRPr>
          </a:p>
        </p:txBody>
      </p:sp>
      <p:pic>
        <p:nvPicPr>
          <p:cNvPr id="4" name="object 4"/>
          <p:cNvPicPr/>
          <p:nvPr/>
        </p:nvPicPr>
        <p:blipFill>
          <a:blip r:embed="rId2"/>
          <a:stretch>
            <a:fillRect/>
          </a:stretch>
        </p:blipFill>
        <p:spPr>
          <a:xfrm>
            <a:off x="6515100" y="1130300"/>
            <a:ext cx="2070100" cy="4695825"/>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2</a:t>
            </a:fld>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2951" y="1455816"/>
            <a:ext cx="4311650" cy="4168140"/>
          </a:xfrm>
          <a:prstGeom prst="rect">
            <a:avLst/>
          </a:prstGeom>
        </p:spPr>
        <p:txBody>
          <a:bodyPr vert="horz" wrap="square" lIns="0" tIns="12700" rIns="0" bIns="0" rtlCol="0">
            <a:spAutoFit/>
          </a:bodyPr>
          <a:lstStyle/>
          <a:p>
            <a:pPr marL="469265" marR="5080" indent="-457200" algn="just">
              <a:lnSpc>
                <a:spcPct val="100000"/>
              </a:lnSpc>
              <a:spcBef>
                <a:spcPts val="100"/>
              </a:spcBef>
              <a:buSzPct val="96000"/>
              <a:buAutoNum type="arabicPlain" startAt="3"/>
              <a:tabLst>
                <a:tab pos="807085"/>
              </a:tabLst>
            </a:pPr>
            <a:r>
              <a:rPr sz="2500" b="1" spc="-5">
                <a:solidFill>
                  <a:srgbClr val="3333CC"/>
                </a:solidFill>
                <a:latin typeface="微软雅黑"/>
                <a:cs typeface="微软雅黑"/>
              </a:rPr>
              <a:t>在精馏段中上升蒸汽与回流之间进行物质传递，使上升蒸汽中轻组份不断增浓，至塔顶达到要求浓度。</a:t>
            </a:r>
            <a:endParaRPr sz="2500">
              <a:latin typeface="微软雅黑"/>
              <a:cs typeface="微软雅黑"/>
            </a:endParaRPr>
          </a:p>
          <a:p>
            <a:pPr>
              <a:lnSpc>
                <a:spcPct val="100000"/>
              </a:lnSpc>
              <a:spcBef>
                <a:spcPts val="35"/>
              </a:spcBef>
              <a:buClr>
                <a:srgbClr val="3333CC"/>
              </a:buClr>
              <a:buFont typeface="΢"/>
              <a:buAutoNum type="arabicPlain" startAt="3"/>
            </a:pPr>
            <a:endParaRPr sz="1400">
              <a:latin typeface="微软雅黑"/>
              <a:cs typeface="微软雅黑"/>
            </a:endParaRPr>
          </a:p>
          <a:p>
            <a:pPr marL="469265" marR="5080" indent="-457200" algn="just">
              <a:lnSpc>
                <a:spcPct val="100000"/>
              </a:lnSpc>
              <a:buSzPct val="96000"/>
              <a:buAutoNum type="arabicPlain" startAt="3"/>
              <a:tabLst>
                <a:tab pos="807085"/>
              </a:tabLst>
            </a:pPr>
            <a:r>
              <a:rPr sz="2500" b="1" spc="-5">
                <a:solidFill>
                  <a:srgbClr val="3333CC"/>
                </a:solidFill>
                <a:latin typeface="微软雅黑"/>
                <a:cs typeface="微软雅黑"/>
              </a:rPr>
              <a:t>在提馏段中下降液流与上升蒸汽间的物质传递使下降液流中的轻组份转入汽相，重组份则相反，下降液流中重组份浓度不断增浓，至塔</a:t>
            </a:r>
            <a:r>
              <a:rPr sz="2500" b="1" spc="-10">
                <a:solidFill>
                  <a:srgbClr val="3333CC"/>
                </a:solidFill>
                <a:latin typeface="微软雅黑"/>
                <a:cs typeface="微软雅黑"/>
              </a:rPr>
              <a:t>底达到要求浓度。</a:t>
            </a:r>
            <a:endParaRPr sz="2500">
              <a:latin typeface="微软雅黑"/>
              <a:cs typeface="微软雅黑"/>
            </a:endParaRPr>
          </a:p>
        </p:txBody>
      </p:sp>
      <p:pic>
        <p:nvPicPr>
          <p:cNvPr id="3" name="object 3"/>
          <p:cNvPicPr/>
          <p:nvPr/>
        </p:nvPicPr>
        <p:blipFill>
          <a:blip r:embed="rId2"/>
          <a:stretch>
            <a:fillRect/>
          </a:stretch>
        </p:blipFill>
        <p:spPr>
          <a:xfrm>
            <a:off x="6178206" y="1364903"/>
            <a:ext cx="1777099" cy="4058689"/>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3</a:t>
            </a:fld>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78852" y="1960244"/>
            <a:ext cx="6959600" cy="1305560"/>
          </a:xfrm>
          <a:prstGeom prst="rect">
            <a:avLst/>
          </a:prstGeom>
        </p:spPr>
        <p:txBody>
          <a:bodyPr vert="horz" wrap="square" lIns="0" tIns="12700" rIns="0" bIns="0" rtlCol="0">
            <a:spAutoFit/>
          </a:bodyPr>
          <a:lstStyle/>
          <a:p>
            <a:pPr marL="469900" marR="5080" indent="-457200" algn="just">
              <a:lnSpc>
                <a:spcPct val="100000"/>
              </a:lnSpc>
              <a:spcBef>
                <a:spcPts val="100"/>
              </a:spcBef>
            </a:pPr>
            <a:r>
              <a:rPr sz="2800">
                <a:solidFill>
                  <a:srgbClr val="3333CC"/>
                </a:solidFill>
              </a:rPr>
              <a:t>（5）</a:t>
            </a:r>
            <a:r>
              <a:rPr sz="2800" spc="-5">
                <a:solidFill>
                  <a:srgbClr val="3333CC"/>
                </a:solidFill>
              </a:rPr>
              <a:t> 精馏的前提是轻重组份间有不 同的挥发度，因此，只需要部分回流即可达到塔顶轻组份增浓，塔底重组份提浓的目的。</a:t>
            </a:r>
            <a:endParaRPr sz="2800"/>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4</a:t>
            </a:fld>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74090" y="952013"/>
            <a:ext cx="7340600" cy="513080"/>
          </a:xfrm>
          <a:prstGeom prst="rect">
            <a:avLst/>
          </a:prstGeom>
        </p:spPr>
        <p:txBody>
          <a:bodyPr vert="horz" wrap="square" lIns="0" tIns="12700" rIns="0" bIns="0" rtlCol="0">
            <a:spAutoFit/>
          </a:bodyPr>
          <a:lstStyle/>
          <a:p>
            <a:pPr marL="12700">
              <a:lnSpc>
                <a:spcPct val="100000"/>
              </a:lnSpc>
              <a:spcBef>
                <a:spcPts val="100"/>
              </a:spcBef>
              <a:tabLst>
                <a:tab pos="824865"/>
              </a:tabLst>
            </a:pPr>
            <a:r>
              <a:rPr spc="-25"/>
              <a:t>1.1</a:t>
            </a:r>
            <a:r>
              <a:rPr/>
              <a:t>	</a:t>
            </a:r>
            <a:r>
              <a:rPr spc="-5"/>
              <a:t>维持正常精馏的设备因素和操作因素</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5</a:t>
            </a:fld>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
        <p:nvSpPr>
          <p:cNvPr id="3" name="object 3"/>
          <p:cNvSpPr txBox="1"/>
          <p:nvPr/>
        </p:nvSpPr>
        <p:spPr>
          <a:xfrm>
            <a:off x="1266190" y="1913560"/>
            <a:ext cx="6781800" cy="3575685"/>
          </a:xfrm>
          <a:prstGeom prst="rect">
            <a:avLst/>
          </a:prstGeom>
        </p:spPr>
        <p:txBody>
          <a:bodyPr vert="horz" wrap="square" lIns="0" tIns="12065" rIns="0" bIns="0" rtlCol="0">
            <a:spAutoFit/>
          </a:bodyPr>
          <a:lstStyle/>
          <a:p>
            <a:pPr marL="45720" marR="136525" indent="902969">
              <a:lnSpc>
                <a:spcPct val="105500"/>
              </a:lnSpc>
              <a:spcBef>
                <a:spcPts val="95"/>
              </a:spcBef>
              <a:buSzPct val="96428"/>
              <a:buAutoNum type="arabicPlain"/>
              <a:tabLst>
                <a:tab pos="948690"/>
              </a:tabLst>
            </a:pPr>
            <a:r>
              <a:rPr sz="2800" b="1" spc="-5">
                <a:solidFill>
                  <a:srgbClr val="3333CC"/>
                </a:solidFill>
                <a:latin typeface="微软雅黑"/>
                <a:cs typeface="微软雅黑"/>
              </a:rPr>
              <a:t>精馏塔的结构应能提供所需的塔板数和塔板上足够的相间传递面积。</a:t>
            </a:r>
            <a:endParaRPr sz="2800">
              <a:latin typeface="微软雅黑"/>
              <a:cs typeface="微软雅黑"/>
            </a:endParaRPr>
          </a:p>
          <a:p>
            <a:pPr>
              <a:lnSpc>
                <a:spcPct val="100000"/>
              </a:lnSpc>
              <a:spcBef>
                <a:spcPts val="10"/>
              </a:spcBef>
              <a:buClr>
                <a:srgbClr val="3333CC"/>
              </a:buClr>
              <a:buFont typeface="΢"/>
              <a:buAutoNum type="arabicPlain"/>
            </a:pPr>
            <a:endParaRPr sz="2200">
              <a:latin typeface="微软雅黑"/>
              <a:cs typeface="微软雅黑"/>
            </a:endParaRPr>
          </a:p>
          <a:p>
            <a:pPr marL="12700" marR="5080" indent="889635">
              <a:lnSpc>
                <a:spcPct val="100000"/>
              </a:lnSpc>
              <a:buSzPct val="96428"/>
              <a:buAutoNum type="arabicPlain"/>
              <a:tabLst>
                <a:tab pos="902335"/>
              </a:tabLst>
            </a:pPr>
            <a:r>
              <a:rPr sz="2800" b="1" spc="-5">
                <a:solidFill>
                  <a:srgbClr val="3333CC"/>
                </a:solidFill>
                <a:latin typeface="微软雅黑"/>
                <a:cs typeface="微软雅黑"/>
              </a:rPr>
              <a:t>塔底加热产生上升蒸汽、塔顶冷凝形成回流是精馏操作的主要能量消耗；回流比愈大，塔顶冷凝量愈大，塔底加热量也必须愈大。回流比愈大，相间物质传递的推动力</a:t>
            </a:r>
            <a:r>
              <a:rPr sz="2800" b="1" spc="-15">
                <a:solidFill>
                  <a:srgbClr val="3333CC"/>
                </a:solidFill>
                <a:latin typeface="微软雅黑"/>
                <a:cs typeface="微软雅黑"/>
              </a:rPr>
              <a:t>也愈大。</a:t>
            </a:r>
            <a:endParaRPr sz="28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1.1.1 </a:t>
            </a:r>
            <a:r>
              <a:rPr spc="-15"/>
              <a:t>设备因素</a:t>
            </a:r>
          </a:p>
        </p:txBody>
      </p:sp>
      <p:sp>
        <p:nvSpPr>
          <p:cNvPr id="3" name="object 3"/>
          <p:cNvSpPr txBox="1"/>
          <p:nvPr/>
        </p:nvSpPr>
        <p:spPr>
          <a:xfrm>
            <a:off x="1004252" y="1697660"/>
            <a:ext cx="6781800" cy="1352550"/>
          </a:xfrm>
          <a:prstGeom prst="rect">
            <a:avLst/>
          </a:prstGeom>
        </p:spPr>
        <p:txBody>
          <a:bodyPr vert="horz" wrap="square" lIns="0" tIns="24130" rIns="0" bIns="0" rtlCol="0">
            <a:spAutoFit/>
          </a:bodyPr>
          <a:lstStyle/>
          <a:p>
            <a:pPr marL="12700" marR="5080" indent="342900" algn="just">
              <a:lnSpc>
                <a:spcPct val="102699"/>
              </a:lnSpc>
              <a:spcBef>
                <a:spcPts val="190"/>
              </a:spcBef>
            </a:pPr>
            <a:r>
              <a:rPr sz="2800" b="1" spc="-5">
                <a:solidFill>
                  <a:srgbClr val="3333CC"/>
                </a:solidFill>
                <a:latin typeface="微软雅黑"/>
                <a:cs typeface="微软雅黑"/>
              </a:rPr>
              <a:t>合理的塔板数和塔结构为正常精馏达到指定分离任务提供了质量保证，塔板数和塔板结构为汽液接触提供传质面积。</a:t>
            </a:r>
            <a:endParaRPr sz="2800">
              <a:latin typeface="微软雅黑"/>
              <a:cs typeface="微软雅黑"/>
            </a:endParaRPr>
          </a:p>
        </p:txBody>
      </p:sp>
      <p:pic>
        <p:nvPicPr>
          <p:cNvPr id="4" name="object 4"/>
          <p:cNvPicPr/>
          <p:nvPr/>
        </p:nvPicPr>
        <p:blipFill>
          <a:blip r:embed="rId2"/>
          <a:stretch>
            <a:fillRect/>
          </a:stretch>
        </p:blipFill>
        <p:spPr>
          <a:xfrm>
            <a:off x="1095375" y="3297237"/>
            <a:ext cx="6213475" cy="2505075"/>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6</a:t>
            </a:fld>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47089" y="884071"/>
            <a:ext cx="5054600" cy="1762125"/>
          </a:xfrm>
          <a:prstGeom prst="rect">
            <a:avLst/>
          </a:prstGeom>
        </p:spPr>
        <p:txBody>
          <a:bodyPr vert="horz" wrap="square" lIns="0" tIns="12700" rIns="0" bIns="0" rtlCol="0">
            <a:spAutoFit/>
          </a:bodyPr>
          <a:lstStyle/>
          <a:p>
            <a:pPr marL="12700">
              <a:lnSpc>
                <a:spcPct val="100000"/>
              </a:lnSpc>
              <a:spcBef>
                <a:spcPts val="100"/>
              </a:spcBef>
              <a:tabLst>
                <a:tab pos="774065"/>
              </a:tabLst>
            </a:pPr>
            <a:r>
              <a:rPr sz="2800" b="1" spc="365">
                <a:solidFill>
                  <a:srgbClr val="CC0000"/>
                </a:solidFill>
                <a:latin typeface="微软雅黑"/>
                <a:cs typeface="微软雅黑"/>
              </a:rPr>
              <a:t>(i)</a:t>
            </a:r>
            <a:r>
              <a:rPr sz="2800" b="1">
                <a:solidFill>
                  <a:srgbClr val="CC0000"/>
                </a:solidFill>
                <a:latin typeface="微软雅黑"/>
                <a:cs typeface="微软雅黑"/>
              </a:rPr>
              <a:t>	</a:t>
            </a:r>
            <a:r>
              <a:rPr sz="2800" b="1" spc="-5">
                <a:solidFill>
                  <a:srgbClr val="CC0000"/>
                </a:solidFill>
                <a:latin typeface="微软雅黑"/>
                <a:cs typeface="微软雅黑"/>
              </a:rPr>
              <a:t>板式塔正常操作的流动特征</a:t>
            </a:r>
            <a:endParaRPr sz="2800">
              <a:latin typeface="微软雅黑"/>
              <a:cs typeface="微软雅黑"/>
            </a:endParaRPr>
          </a:p>
          <a:p>
            <a:pPr>
              <a:lnSpc>
                <a:spcPct val="100000"/>
              </a:lnSpc>
              <a:spcBef>
                <a:spcPts val="65"/>
              </a:spcBef>
            </a:pPr>
            <a:endParaRPr sz="1550">
              <a:latin typeface="微软雅黑"/>
              <a:cs typeface="微软雅黑"/>
            </a:endParaRPr>
          </a:p>
          <a:p>
            <a:pPr marL="539750">
              <a:lnSpc>
                <a:spcPct val="100000"/>
              </a:lnSpc>
            </a:pPr>
            <a:r>
              <a:rPr sz="2800" b="1" spc="-35">
                <a:solidFill>
                  <a:srgbClr val="3333CC"/>
                </a:solidFill>
                <a:latin typeface="MS Gothic"/>
                <a:cs typeface="MS Gothic"/>
              </a:rPr>
              <a:t>⑴</a:t>
            </a:r>
            <a:r>
              <a:rPr sz="2800" b="1" spc="-10">
                <a:solidFill>
                  <a:srgbClr val="3333CC"/>
                </a:solidFill>
                <a:latin typeface="微软雅黑"/>
                <a:cs typeface="微软雅黑"/>
              </a:rPr>
              <a:t>气液两相总体逆流；</a:t>
            </a:r>
            <a:endParaRPr sz="2800">
              <a:latin typeface="微软雅黑"/>
              <a:cs typeface="微软雅黑"/>
            </a:endParaRPr>
          </a:p>
          <a:p>
            <a:pPr marL="539750">
              <a:lnSpc>
                <a:spcPct val="100000"/>
              </a:lnSpc>
              <a:spcBef>
                <a:spcPts val="670"/>
              </a:spcBef>
            </a:pPr>
            <a:r>
              <a:rPr sz="2800" b="1" spc="-35">
                <a:solidFill>
                  <a:srgbClr val="3333CC"/>
                </a:solidFill>
                <a:latin typeface="MS Gothic"/>
                <a:cs typeface="MS Gothic"/>
              </a:rPr>
              <a:t>⑵</a:t>
            </a:r>
            <a:r>
              <a:rPr sz="2800" b="1" spc="-5">
                <a:solidFill>
                  <a:srgbClr val="3333CC"/>
                </a:solidFill>
                <a:latin typeface="微软雅黑"/>
                <a:cs typeface="微软雅黑"/>
              </a:rPr>
              <a:t>气液两相在板上错流。</a:t>
            </a:r>
            <a:endParaRPr sz="2800">
              <a:latin typeface="微软雅黑"/>
              <a:cs typeface="微软雅黑"/>
            </a:endParaRPr>
          </a:p>
        </p:txBody>
      </p:sp>
      <p:pic>
        <p:nvPicPr>
          <p:cNvPr id="3" name="object 3"/>
          <p:cNvPicPr/>
          <p:nvPr/>
        </p:nvPicPr>
        <p:blipFill>
          <a:blip r:embed="rId2"/>
          <a:stretch>
            <a:fillRect/>
          </a:stretch>
        </p:blipFill>
        <p:spPr>
          <a:xfrm>
            <a:off x="2120900" y="2997200"/>
            <a:ext cx="4343400" cy="3257550"/>
          </a:xfrm>
          <a:prstGeom prst="rect">
            <a:avLst/>
          </a:prstGeom>
        </p:spPr>
      </p:pic>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7</a:t>
            </a:fld>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47051" y="905509"/>
            <a:ext cx="4826000" cy="452120"/>
          </a:xfrm>
          <a:prstGeom prst="rect">
            <a:avLst/>
          </a:prstGeom>
        </p:spPr>
        <p:txBody>
          <a:bodyPr vert="horz" wrap="square" lIns="0" tIns="12700" rIns="0" bIns="0" rtlCol="0">
            <a:spAutoFit/>
          </a:bodyPr>
          <a:lstStyle/>
          <a:p>
            <a:pPr marL="12700">
              <a:lnSpc>
                <a:spcPct val="100000"/>
              </a:lnSpc>
              <a:spcBef>
                <a:spcPts val="100"/>
              </a:spcBef>
              <a:tabLst>
                <a:tab pos="901065"/>
              </a:tabLst>
            </a:pPr>
            <a:r>
              <a:rPr sz="2800" spc="409"/>
              <a:t>(ii)</a:t>
            </a:r>
            <a:r>
              <a:rPr sz="2800"/>
              <a:t>	</a:t>
            </a:r>
            <a:r>
              <a:rPr sz="2800" spc="-5"/>
              <a:t>板式塔操作的不正常现象</a:t>
            </a:r>
            <a:endParaRPr sz="2800"/>
          </a:p>
        </p:txBody>
      </p:sp>
      <p:graphicFrame>
        <p:nvGraphicFramePr>
          <p:cNvPr id="3" name="object 3"/>
          <p:cNvGraphicFramePr>
            <a:graphicFrameLocks noGrp="1"/>
          </p:cNvGraphicFramePr>
          <p:nvPr/>
        </p:nvGraphicFramePr>
        <p:xfrm>
          <a:off x="886778" y="5264626"/>
          <a:ext cx="7353300" cy="843280"/>
        </p:xfrm>
        <a:graphic>
          <a:graphicData uri="http://schemas.openxmlformats.org/drawingml/2006/table">
            <a:tbl>
              <a:tblPr firstRow="1" bandRow="1">
                <a:tableStyleId>{2D5ABB26-0587-4C30-8999-92F81FD0307C}</a:tableStyleId>
              </a:tblPr>
              <a:tblGrid>
                <a:gridCol w="476250"/>
                <a:gridCol w="3556000"/>
                <a:gridCol w="711200"/>
                <a:gridCol w="2609850"/>
              </a:tblGrid>
              <a:tr h="421640">
                <a:tc>
                  <a:txBody>
                    <a:bodyPr vert="horz" wrap="square"/>
                    <a:lstStyle/>
                    <a:p>
                      <a:pPr marL="31750">
                        <a:lnSpc>
                          <a:spcPts val="2965"/>
                        </a:lnSpc>
                      </a:pPr>
                      <a:r>
                        <a:rPr sz="2800" b="1">
                          <a:solidFill>
                            <a:srgbClr val="3333CC"/>
                          </a:solidFill>
                          <a:latin typeface="微软雅黑"/>
                          <a:cs typeface="微软雅黑"/>
                        </a:rPr>
                        <a:t>⑴</a:t>
                      </a:r>
                      <a:endParaRPr sz="2800">
                        <a:latin typeface="微软雅黑"/>
                        <a:cs typeface="微软雅黑"/>
                      </a:endParaRPr>
                    </a:p>
                  </a:txBody>
                  <a:tcPr marL="0" marR="0" marT="0" marB="0"/>
                </a:tc>
                <a:tc>
                  <a:txBody>
                    <a:bodyPr vert="horz" wrap="square"/>
                    <a:lstStyle/>
                    <a:p>
                      <a:pPr marL="88265">
                        <a:lnSpc>
                          <a:spcPts val="2965"/>
                        </a:lnSpc>
                      </a:pPr>
                      <a:r>
                        <a:rPr sz="2800" b="1" spc="-10">
                          <a:solidFill>
                            <a:srgbClr val="3333CC"/>
                          </a:solidFill>
                          <a:latin typeface="微软雅黑"/>
                          <a:cs typeface="微软雅黑"/>
                        </a:rPr>
                        <a:t>严重的液沫夹带现象</a:t>
                      </a:r>
                      <a:endParaRPr sz="2800">
                        <a:latin typeface="微软雅黑"/>
                        <a:cs typeface="微软雅黑"/>
                      </a:endParaRPr>
                    </a:p>
                  </a:txBody>
                  <a:tcPr marL="0" marR="0" marT="0" marB="0"/>
                </a:tc>
                <a:tc>
                  <a:txBody>
                    <a:bodyPr vert="horz" wrap="square"/>
                    <a:lstStyle/>
                    <a:p>
                      <a:pPr marL="266065">
                        <a:lnSpc>
                          <a:spcPts val="2965"/>
                        </a:lnSpc>
                      </a:pPr>
                      <a:r>
                        <a:rPr sz="2800" b="1">
                          <a:solidFill>
                            <a:srgbClr val="3333CC"/>
                          </a:solidFill>
                          <a:latin typeface="微软雅黑"/>
                          <a:cs typeface="微软雅黑"/>
                        </a:rPr>
                        <a:t>⑵</a:t>
                      </a:r>
                      <a:endParaRPr sz="2800">
                        <a:latin typeface="微软雅黑"/>
                        <a:cs typeface="微软雅黑"/>
                      </a:endParaRPr>
                    </a:p>
                  </a:txBody>
                  <a:tcPr marL="0" marR="0" marT="0" marB="0"/>
                </a:tc>
                <a:tc>
                  <a:txBody>
                    <a:bodyPr vert="horz" wrap="square"/>
                    <a:lstStyle/>
                    <a:p>
                      <a:pPr marL="88265">
                        <a:lnSpc>
                          <a:spcPts val="2965"/>
                        </a:lnSpc>
                      </a:pPr>
                      <a:r>
                        <a:rPr sz="2800" b="1" spc="-10">
                          <a:solidFill>
                            <a:srgbClr val="3333CC"/>
                          </a:solidFill>
                          <a:latin typeface="微软雅黑"/>
                          <a:cs typeface="微软雅黑"/>
                        </a:rPr>
                        <a:t>严重的漏液现象</a:t>
                      </a:r>
                      <a:endParaRPr sz="2800">
                        <a:latin typeface="微软雅黑"/>
                        <a:cs typeface="微软雅黑"/>
                      </a:endParaRPr>
                    </a:p>
                  </a:txBody>
                  <a:tcPr marL="0" marR="0" marT="0" marB="0"/>
                </a:tc>
              </a:tr>
              <a:tr h="421640">
                <a:tc>
                  <a:txBody>
                    <a:bodyPr vert="horz" wrap="square"/>
                    <a:lstStyle/>
                    <a:p>
                      <a:pPr marL="31750">
                        <a:lnSpc>
                          <a:spcPts val="3095"/>
                        </a:lnSpc>
                        <a:spcBef>
                          <a:spcPts val="130"/>
                        </a:spcBef>
                      </a:pPr>
                      <a:r>
                        <a:rPr sz="2800" b="1">
                          <a:solidFill>
                            <a:srgbClr val="3333CC"/>
                          </a:solidFill>
                          <a:latin typeface="MS Gothic"/>
                          <a:cs typeface="MS Gothic"/>
                        </a:rPr>
                        <a:t>⑶</a:t>
                      </a:r>
                      <a:endParaRPr sz="2800">
                        <a:latin typeface="MS Gothic"/>
                        <a:cs typeface="MS Gothic"/>
                      </a:endParaRPr>
                    </a:p>
                  </a:txBody>
                  <a:tcPr marL="0" marR="0" marT="16510" marB="0"/>
                </a:tc>
                <a:tc>
                  <a:txBody>
                    <a:bodyPr vert="horz" wrap="square"/>
                    <a:lstStyle/>
                    <a:p>
                      <a:pPr marL="88265">
                        <a:lnSpc>
                          <a:spcPts val="3095"/>
                        </a:lnSpc>
                        <a:spcBef>
                          <a:spcPts val="130"/>
                        </a:spcBef>
                      </a:pPr>
                      <a:r>
                        <a:rPr sz="2800" b="1" spc="-10">
                          <a:solidFill>
                            <a:srgbClr val="3333CC"/>
                          </a:solidFill>
                          <a:latin typeface="微软雅黑"/>
                          <a:cs typeface="微软雅黑"/>
                        </a:rPr>
                        <a:t>降液管液泛</a:t>
                      </a:r>
                      <a:endParaRPr sz="2800">
                        <a:latin typeface="微软雅黑"/>
                        <a:cs typeface="微软雅黑"/>
                      </a:endParaRPr>
                    </a:p>
                  </a:txBody>
                  <a:tcPr marL="0" marR="0" marT="1651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r>
            </a:tbl>
          </a:graphicData>
        </a:graphic>
      </p:graphicFrame>
      <p:pic>
        <p:nvPicPr>
          <p:cNvPr id="4" name="object 4"/>
          <p:cNvPicPr/>
          <p:nvPr/>
        </p:nvPicPr>
        <p:blipFill>
          <a:blip r:embed="rId2"/>
          <a:stretch>
            <a:fillRect/>
          </a:stretch>
        </p:blipFill>
        <p:spPr>
          <a:xfrm>
            <a:off x="901700" y="1841500"/>
            <a:ext cx="8064500" cy="3028950"/>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8</a:t>
            </a:fld>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762124" y="1587500"/>
            <a:ext cx="3386137" cy="635000"/>
          </a:xfrm>
          <a:prstGeom prst="rect">
            <a:avLst/>
          </a:prstGeom>
        </p:spPr>
      </p:pic>
      <p:pic>
        <p:nvPicPr>
          <p:cNvPr id="3" name="object 3"/>
          <p:cNvPicPr/>
          <p:nvPr/>
        </p:nvPicPr>
        <p:blipFill>
          <a:blip r:embed="rId3"/>
          <a:stretch>
            <a:fillRect/>
          </a:stretch>
        </p:blipFill>
        <p:spPr>
          <a:xfrm>
            <a:off x="1763711" y="2781300"/>
            <a:ext cx="4468812" cy="593725"/>
          </a:xfrm>
          <a:prstGeom prst="rect">
            <a:avLst/>
          </a:prstGeom>
        </p:spPr>
      </p:pic>
      <p:pic>
        <p:nvPicPr>
          <p:cNvPr id="4" name="object 4"/>
          <p:cNvPicPr/>
          <p:nvPr/>
        </p:nvPicPr>
        <p:blipFill>
          <a:blip r:embed="rId4"/>
          <a:stretch>
            <a:fillRect/>
          </a:stretch>
        </p:blipFill>
        <p:spPr>
          <a:xfrm>
            <a:off x="1893888" y="4276725"/>
            <a:ext cx="5273675" cy="622300"/>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190500">
              <a:lnSpc>
                <a:spcPts val="2720"/>
              </a:lnSpc>
            </a:pPr>
            <a:fld id="{81D60167-4931-47E6-BA6A-407CBD079E47}" type="slidenum">
              <a:rPr/>
              <a:t>9</a:t>
            </a:fld>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0025" y="1557338"/>
            <a:ext cx="1809750" cy="814388"/>
          </a:xfrm>
          <a:prstGeom prst="rect">
            <a:avLst/>
          </a:prstGeom>
        </p:spPr>
      </p:pic>
      <p:pic>
        <p:nvPicPr>
          <p:cNvPr id="3" name="object 3"/>
          <p:cNvPicPr/>
          <p:nvPr/>
        </p:nvPicPr>
        <p:blipFill>
          <a:blip r:embed="rId3"/>
          <a:stretch>
            <a:fillRect/>
          </a:stretch>
        </p:blipFill>
        <p:spPr>
          <a:xfrm>
            <a:off x="5364063" y="1957786"/>
            <a:ext cx="3107936" cy="3186901"/>
          </a:xfrm>
          <a:prstGeom prst="rect">
            <a:avLst/>
          </a:prstGeom>
        </p:spPr>
      </p:pic>
      <p:sp>
        <p:nvSpPr>
          <p:cNvPr id="4" name="object 4"/>
          <p:cNvSpPr txBox="1"/>
          <p:nvPr/>
        </p:nvSpPr>
        <p:spPr>
          <a:xfrm>
            <a:off x="1410652" y="3042920"/>
            <a:ext cx="3479800" cy="2024380"/>
          </a:xfrm>
          <a:prstGeom prst="rect">
            <a:avLst/>
          </a:prstGeom>
        </p:spPr>
        <p:txBody>
          <a:bodyPr vert="horz" wrap="square" lIns="0" tIns="12700" rIns="0" bIns="0" rtlCol="0">
            <a:spAutoFit/>
          </a:bodyPr>
          <a:lstStyle/>
          <a:p>
            <a:pPr marL="12700">
              <a:lnSpc>
                <a:spcPct val="100000"/>
              </a:lnSpc>
              <a:spcBef>
                <a:spcPts val="100"/>
              </a:spcBef>
            </a:pPr>
            <a:r>
              <a:rPr sz="3200">
                <a:solidFill>
                  <a:srgbClr val="3333CC"/>
                </a:solidFill>
                <a:latin typeface="黑体"/>
                <a:cs typeface="黑体"/>
              </a:rPr>
              <a:t>∑板压降</a:t>
            </a:r>
            <a:r>
              <a:rPr sz="3200" spc="-25">
                <a:solidFill>
                  <a:srgbClr val="3333CC"/>
                </a:solidFill>
                <a:latin typeface="黑体"/>
                <a:cs typeface="黑体"/>
              </a:rPr>
              <a:t>≈0</a:t>
            </a:r>
            <a:endParaRPr sz="3200">
              <a:latin typeface="黑体"/>
              <a:cs typeface="黑体"/>
            </a:endParaRPr>
          </a:p>
          <a:p>
            <a:pPr>
              <a:lnSpc>
                <a:spcPct val="100000"/>
              </a:lnSpc>
            </a:pPr>
            <a:endParaRPr sz="3200">
              <a:latin typeface="黑体"/>
              <a:cs typeface="黑体"/>
            </a:endParaRPr>
          </a:p>
          <a:p>
            <a:pPr>
              <a:lnSpc>
                <a:spcPct val="100000"/>
              </a:lnSpc>
              <a:spcBef>
                <a:spcPts val="50"/>
              </a:spcBef>
            </a:pPr>
            <a:endParaRPr sz="3050">
              <a:latin typeface="黑体"/>
              <a:cs typeface="黑体"/>
            </a:endParaRPr>
          </a:p>
          <a:p>
            <a:pPr marL="12700">
              <a:lnSpc>
                <a:spcPct val="100000"/>
              </a:lnSpc>
            </a:pPr>
            <a:r>
              <a:rPr sz="3200" spc="-10">
                <a:solidFill>
                  <a:srgbClr val="3333CC"/>
                </a:solidFill>
                <a:latin typeface="黑体"/>
                <a:cs typeface="黑体"/>
              </a:rPr>
              <a:t>漏液易发生在何处?</a:t>
            </a:r>
            <a:endParaRPr sz="3200">
              <a:latin typeface="黑体"/>
              <a:cs typeface="黑体"/>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2720"/>
              </a:lnSpc>
            </a:pPr>
            <a:fld id="{81D60167-4931-47E6-BA6A-407CBD079E47}" type="slidenum">
              <a:rPr spc="-25"/>
              <a:t>10</a:t>
            </a:fld>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21728" y="628961"/>
            <a:ext cx="2667000" cy="513080"/>
          </a:xfrm>
          <a:prstGeom prst="rect">
            <a:avLst/>
          </a:prstGeom>
        </p:spPr>
        <p:txBody>
          <a:bodyPr vert="horz" wrap="square" lIns="0" tIns="12700" rIns="0" bIns="0" rtlCol="0">
            <a:spAutoFit/>
          </a:bodyPr>
          <a:lstStyle/>
          <a:p>
            <a:pPr marL="12700">
              <a:lnSpc>
                <a:spcPct val="100000"/>
              </a:lnSpc>
              <a:spcBef>
                <a:spcPts val="100"/>
              </a:spcBef>
              <a:tabLst>
                <a:tab pos="1028065"/>
              </a:tabLst>
            </a:pPr>
            <a:r>
              <a:rPr spc="-10">
                <a:latin typeface="Times New Roman"/>
                <a:cs typeface="Times New Roman"/>
              </a:rPr>
              <a:t>1.1.2</a:t>
            </a:r>
            <a:r>
              <a:rPr>
                <a:latin typeface="Times New Roman"/>
                <a:cs typeface="Times New Roman"/>
              </a:rPr>
              <a:t>	</a:t>
            </a:r>
            <a:r>
              <a:rPr spc="-15"/>
              <a:t>操作因素</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2720"/>
              </a:lnSpc>
            </a:pPr>
            <a:fld id="{81D60167-4931-47E6-BA6A-407CBD079E47}" type="slidenum">
              <a:rPr spc="-25"/>
              <a:t>11</a:t>
            </a:fld>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630"/>
              </a:lnSpc>
            </a:pPr>
            <a:r>
              <a:rPr spc="-10"/>
              <a:t>11/13/2023</a:t>
            </a:r>
          </a:p>
        </p:txBody>
      </p:sp>
      <p:sp>
        <p:nvSpPr>
          <p:cNvPr id="3" name="object 3"/>
          <p:cNvSpPr txBox="1"/>
          <p:nvPr/>
        </p:nvSpPr>
        <p:spPr>
          <a:xfrm>
            <a:off x="978852" y="1062608"/>
            <a:ext cx="7594600" cy="4866005"/>
          </a:xfrm>
          <a:prstGeom prst="rect">
            <a:avLst/>
          </a:prstGeom>
        </p:spPr>
        <p:txBody>
          <a:bodyPr vert="horz" wrap="square" lIns="0" tIns="262255" rIns="0" bIns="0" rtlCol="0">
            <a:spAutoFit/>
          </a:bodyPr>
          <a:lstStyle/>
          <a:p>
            <a:pPr marL="495300">
              <a:lnSpc>
                <a:spcPct val="100000"/>
              </a:lnSpc>
              <a:spcBef>
                <a:spcPts val="2065"/>
              </a:spcBef>
            </a:pPr>
            <a:r>
              <a:rPr sz="2800" b="1" spc="45">
                <a:solidFill>
                  <a:srgbClr val="3333CC"/>
                </a:solidFill>
                <a:latin typeface="微软雅黑"/>
                <a:cs typeface="微软雅黑"/>
              </a:rPr>
              <a:t>回流比是精馏的核心因素:</a:t>
            </a:r>
            <a:endParaRPr sz="2800">
              <a:latin typeface="微软雅黑"/>
              <a:cs typeface="微软雅黑"/>
            </a:endParaRPr>
          </a:p>
          <a:p>
            <a:pPr marL="469900" marR="5080" indent="-457200" algn="just">
              <a:lnSpc>
                <a:spcPct val="100000"/>
              </a:lnSpc>
              <a:spcBef>
                <a:spcPts val="1970"/>
              </a:spcBef>
              <a:buClr>
                <a:srgbClr val="A50021"/>
              </a:buClr>
              <a:buSzPct val="76785"/>
              <a:buFont typeface="Wingdings"/>
              <a:buChar char=""/>
              <a:tabLst>
                <a:tab pos="469900"/>
              </a:tabLst>
            </a:pPr>
            <a:r>
              <a:rPr sz="2800" b="1" spc="-5">
                <a:solidFill>
                  <a:srgbClr val="3333CC"/>
                </a:solidFill>
                <a:latin typeface="微软雅黑"/>
                <a:cs typeface="微软雅黑"/>
              </a:rPr>
              <a:t>在设计时，存在着一个最小回流比，低于该回流比即使塔板数再多，也达不到分离要求。</a:t>
            </a:r>
            <a:endParaRPr sz="2800">
              <a:latin typeface="微软雅黑"/>
              <a:cs typeface="微软雅黑"/>
            </a:endParaRPr>
          </a:p>
          <a:p>
            <a:pPr marL="469900" marR="5080" indent="-457200" algn="just">
              <a:lnSpc>
                <a:spcPct val="100000"/>
              </a:lnSpc>
              <a:spcBef>
                <a:spcPts val="1970"/>
              </a:spcBef>
              <a:buClr>
                <a:srgbClr val="A50021"/>
              </a:buClr>
              <a:buSzPct val="76785"/>
              <a:buFont typeface="Wingdings"/>
              <a:buChar char=""/>
              <a:tabLst>
                <a:tab pos="469900"/>
              </a:tabLst>
            </a:pPr>
            <a:r>
              <a:rPr sz="2800" b="1" spc="-5">
                <a:solidFill>
                  <a:srgbClr val="3333CC"/>
                </a:solidFill>
                <a:latin typeface="微软雅黑"/>
                <a:cs typeface="微软雅黑"/>
              </a:rPr>
              <a:t>在精馏塔的设计时，存在一个经济上合理的回流比，使设备费用和能耗得到兼顾。</a:t>
            </a:r>
            <a:endParaRPr sz="2800">
              <a:latin typeface="微软雅黑"/>
              <a:cs typeface="微软雅黑"/>
            </a:endParaRPr>
          </a:p>
          <a:p>
            <a:pPr marL="469900" marR="5080" indent="-457200" algn="just">
              <a:lnSpc>
                <a:spcPct val="100000"/>
              </a:lnSpc>
              <a:spcBef>
                <a:spcPts val="1964"/>
              </a:spcBef>
              <a:buClr>
                <a:srgbClr val="A50021"/>
              </a:buClr>
              <a:buSzPct val="76785"/>
              <a:buFont typeface="Wingdings"/>
              <a:buChar char=""/>
              <a:tabLst>
                <a:tab pos="469900"/>
              </a:tabLst>
            </a:pPr>
            <a:r>
              <a:rPr sz="2800" b="1" spc="-5">
                <a:solidFill>
                  <a:srgbClr val="3333CC"/>
                </a:solidFill>
                <a:latin typeface="微软雅黑"/>
                <a:cs typeface="微软雅黑"/>
              </a:rPr>
              <a:t>在精馏塔操作时，存在一个回流比的允许操作</a:t>
            </a:r>
            <a:r>
              <a:rPr sz="2800" b="1">
                <a:solidFill>
                  <a:srgbClr val="3333CC"/>
                </a:solidFill>
                <a:latin typeface="微软雅黑"/>
                <a:cs typeface="微软雅黑"/>
              </a:rPr>
              <a:t>范围。处理量恒定时，若汽液负荷（回流比</a:t>
            </a:r>
            <a:r>
              <a:rPr sz="2800" b="1" spc="-50">
                <a:solidFill>
                  <a:srgbClr val="3333CC"/>
                </a:solidFill>
                <a:latin typeface="微软雅黑"/>
                <a:cs typeface="微软雅黑"/>
              </a:rPr>
              <a:t>）</a:t>
            </a:r>
            <a:r>
              <a:rPr sz="2800" b="1" spc="-5">
                <a:solidFill>
                  <a:srgbClr val="3333CC"/>
                </a:solidFill>
                <a:latin typeface="微软雅黑"/>
                <a:cs typeface="微软雅黑"/>
              </a:rPr>
              <a:t>超出塔的通量极限时，会发生一系列不正常的操作现象，同样会使塔顶产品不合格。</a:t>
            </a:r>
            <a:endParaRPr sz="28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https://d.book118.com/905101023314011040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微软雅黑</vt:lpstr>
      <vt:lpstr>Times New Roman</vt:lpstr>
      <vt:lpstr>΢</vt:lpstr>
      <vt:lpstr>MS Gothic</vt:lpstr>
      <vt:lpstr>黑体</vt:lpstr>
      <vt:lpstr>Wingdings</vt:lpstr>
      <vt:lpstr>Office Theme</vt:lpstr>
      <vt:lpstr>板式精馏塔的操作及其全塔效率的测定</vt:lpstr>
      <vt:lpstr>1.	基本原理</vt:lpstr>
      <vt:lpstr>PowerPoint Presentation</vt:lpstr>
      <vt:lpstr>（5） 精馏的前提是轻重组份间有不 同的挥发度，因此，只需要部分回流即可达到塔顶轻组份增浓，塔底重组份提浓的目的。</vt:lpstr>
      <vt:lpstr>1.1	维持正常精馏的设备因素和操作因素</vt:lpstr>
      <vt:lpstr>1.1.1 设备因素</vt:lpstr>
      <vt:lpstr>PowerPoint Presentation</vt:lpstr>
      <vt:lpstr>(ii)	板式塔操作的不正常现象</vt:lpstr>
      <vt:lpstr>PowerPoint Presentation</vt:lpstr>
      <vt:lpstr>PowerPoint Presentation</vt:lpstr>
      <vt:lpstr>1.1.2	操作因素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2024-09-01T04:10:14.444</cp:lastPrinted>
  <dcterms:created xsi:type="dcterms:W3CDTF">2024-08-31T20:10:14Z</dcterms:created>
  <dcterms:modified xsi:type="dcterms:W3CDTF">2024-08-31T20:10:15Z</dcterms:modified>
</cp:coreProperties>
</file>