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69400" cy="68453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3EA4B-5053-496A-82C7-7C6AC39A9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1EEDE-AD9D-460A-8F43-B65E9223B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8A44B-199F-4895-AC49-B077E10F3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E6CC9-1B92-4A36-BB91-A4003318B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8CA6E6-99E8-4EEE-87C7-209F4C3DC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0BF057-93E2-43D1-A4DD-F05FB7EA7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BF9E2C-DF46-46AE-9428-6AD3D4316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888E8-6814-4B17-9BD6-31D4497BF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1F954-BC4A-42DB-B922-249AEDCDF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E2745-B389-4037-9ACA-403AE89D9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382B2-7A51-4A6A-A20C-A983D1BC7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11023131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69400" cy="68453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69400" cy="68453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43605" y="3854451"/>
            <a:ext cx="3130524" cy="2755917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1916520" y="3052887"/>
            <a:ext cx="4349115" cy="945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473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6300" b="1" kern="0" spc="-180">
                <a:solidFill>
                  <a:srgbClr val="CF66F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血</a:t>
            </a:r>
            <a:r>
              <a:rPr sz="6300" kern="0" spc="-180">
                <a:solidFill>
                  <a:srgbClr val="CF66F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6300" b="1" kern="0" spc="-180">
                <a:solidFill>
                  <a:srgbClr val="CF66F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液</a:t>
            </a:r>
            <a:r>
              <a:rPr sz="6300" kern="0" spc="40">
                <a:solidFill>
                  <a:srgbClr val="CF66F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6300" b="1" kern="0" spc="-180">
                <a:solidFill>
                  <a:srgbClr val="CF66F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透</a:t>
            </a:r>
            <a:r>
              <a:rPr sz="6300" kern="0" spc="130">
                <a:solidFill>
                  <a:srgbClr val="CF66F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6300" b="1" kern="0" spc="-180">
                <a:solidFill>
                  <a:srgbClr val="CF66F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析</a:t>
            </a:r>
            <a:endParaRPr lang="SimSun" altLang="SimSun" sz="6300"/>
          </a:p>
        </p:txBody>
      </p:sp>
      <p:sp>
        <p:nvSpPr>
          <p:cNvPr id="10" name="textbox 10"/>
          <p:cNvSpPr/>
          <p:nvPr/>
        </p:nvSpPr>
        <p:spPr>
          <a:xfrm>
            <a:off x="7391406" y="6627310"/>
            <a:ext cx="659130" cy="156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5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血液输至仪器</a:t>
            </a:r>
            <a:endParaRPr lang="SimHei" altLang="SimHei" sz="9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69400" cy="6845300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1079467" y="1711284"/>
            <a:ext cx="7360284" cy="27584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24"/>
              </a:lnSpc>
            </a:pPr>
            <a:endParaRPr lang="Arial" altLang="Arial" sz="100"/>
          </a:p>
          <a:p>
            <a:pPr marL="17779" algn="l" rtl="0" eaLnBrk="0">
              <a:lnSpc>
                <a:spcPct val="96000"/>
              </a:lnSpc>
            </a:pPr>
            <a:r>
              <a:rPr sz="29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1、</a:t>
            </a:r>
            <a:r>
              <a:rPr sz="2900" kern="0" spc="3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9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件么是血液透析?</a:t>
            </a:r>
            <a:endParaRPr lang="SimHei" altLang="SimHei" sz="2900"/>
          </a:p>
          <a:p>
            <a:pPr marL="12700" algn="l" rtl="0" eaLnBrk="0">
              <a:lnSpc>
                <a:spcPct val="94000"/>
              </a:lnSpc>
              <a:spcBef>
                <a:spcPts val="178"/>
              </a:spcBef>
            </a:pPr>
            <a:r>
              <a:rPr sz="2300" kern="0" spc="90">
                <a:solidFill>
                  <a:srgbClr val="C271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血液透析简称血透，是一种较安全、易行、应用广泛</a:t>
            </a:r>
            <a:endParaRPr lang="SimSun" altLang="SimSun" sz="2300"/>
          </a:p>
          <a:p>
            <a:pPr marL="12700" algn="l" rtl="0" eaLnBrk="0">
              <a:lnSpc>
                <a:spcPct val="95000"/>
              </a:lnSpc>
              <a:spcBef>
                <a:spcPts val="312"/>
              </a:spcBef>
            </a:pPr>
            <a:r>
              <a:rPr sz="2300" kern="0" spc="80">
                <a:solidFill>
                  <a:srgbClr val="C33CF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的血液净化方法之一。</a:t>
            </a:r>
            <a:endParaRPr lang="SimSun" altLang="SimSun" sz="2300"/>
          </a:p>
          <a:p>
            <a:pPr marL="12700" algn="l" rtl="0" eaLnBrk="0">
              <a:lnSpc>
                <a:spcPct val="95000"/>
              </a:lnSpc>
              <a:spcBef>
                <a:spcPts val="260"/>
              </a:spcBef>
            </a:pPr>
            <a:r>
              <a:rPr sz="2300" kern="0" spc="90">
                <a:solidFill>
                  <a:srgbClr val="B827F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它是利用半透膜原理，通过弥散现象</a:t>
            </a:r>
            <a:endParaRPr lang="SimSun" altLang="SimSun" sz="2300"/>
          </a:p>
          <a:p>
            <a:pPr marL="12700" indent="171450" algn="l" rtl="0" eaLnBrk="0">
              <a:lnSpc>
                <a:spcPct val="99000"/>
              </a:lnSpc>
              <a:spcBef>
                <a:spcPts val="236"/>
              </a:spcBef>
            </a:pPr>
            <a:r>
              <a:rPr sz="2300" kern="0" spc="100">
                <a:solidFill>
                  <a:srgbClr val="B827F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(小分子物质能通过而大分子物质不能通过半</a:t>
            </a:r>
            <a:r>
              <a:rPr sz="2300" kern="0" spc="90">
                <a:solidFill>
                  <a:srgbClr val="B827F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透膜)   </a:t>
            </a:r>
            <a:r>
              <a:rPr sz="2300" kern="0" spc="100">
                <a:solidFill>
                  <a:srgbClr val="B827F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将体内各种代谢废物和多余电解质移出体外.</a:t>
            </a:r>
            <a:endParaRPr lang="SimSun" altLang="SimSun" sz="2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6"/>
              </a:spcBef>
            </a:pPr>
            <a:r>
              <a:rPr sz="2300" kern="0" spc="60">
                <a:solidFill>
                  <a:srgbClr val="BC76F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达到净化血液、纠正水电解质和酸碱平衡紊</a:t>
            </a:r>
            <a:r>
              <a:rPr sz="2300" kern="0" spc="50">
                <a:solidFill>
                  <a:srgbClr val="BC76F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乱的目的。</a:t>
            </a:r>
            <a:endParaRPr lang="SimSun" altLang="SimSun" sz="23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69400" cy="6845300"/>
          </a:xfrm>
          <a:prstGeom prst="rect">
            <a:avLst/>
          </a:prstGeom>
        </p:spPr>
      </p:pic>
      <p:sp>
        <p:nvSpPr>
          <p:cNvPr id="18" name="textbox 18"/>
          <p:cNvSpPr/>
          <p:nvPr/>
        </p:nvSpPr>
        <p:spPr>
          <a:xfrm>
            <a:off x="95223" y="679451"/>
            <a:ext cx="8958580" cy="4684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9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900" kern="0" spc="-30">
                <a:solidFill>
                  <a:srgbClr val="8F008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3900" kern="0" spc="550">
                <a:solidFill>
                  <a:srgbClr val="8F008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39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2、怎样进行血液透析?</a:t>
            </a:r>
            <a:endParaRPr lang="SimSun" altLang="SimSun" sz="3900"/>
          </a:p>
          <a:p>
            <a:pPr marL="12700" algn="l" rtl="0" eaLnBrk="0">
              <a:lnSpc>
                <a:spcPct val="85000"/>
              </a:lnSpc>
              <a:spcBef>
                <a:spcPts val="1274"/>
              </a:spcBef>
            </a:pPr>
            <a:r>
              <a:rPr sz="3000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·应用血液透析设备和药品，通过患者的</a:t>
            </a:r>
            <a:r>
              <a:rPr sz="30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血管通路</a:t>
            </a:r>
            <a:endParaRPr lang="SimSun" altLang="SimSun" sz="3000"/>
          </a:p>
          <a:p>
            <a:pPr marL="361950" algn="l" rtl="0" eaLnBrk="0">
              <a:lnSpc>
                <a:spcPct val="108000"/>
              </a:lnSpc>
              <a:spcBef>
                <a:spcPts val="143"/>
              </a:spcBef>
            </a:pPr>
            <a:r>
              <a:rPr sz="30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进行血透。血管通路分为临时性和永久性，临时</a:t>
            </a:r>
            <a:r>
              <a:rPr sz="3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性血管通路是指颈内静脉置管、股静脉置管、锁</a:t>
            </a:r>
            <a:r>
              <a:rPr sz="3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骨下静脉置管，永久性血管通路是指动静脉</a:t>
            </a:r>
            <a:r>
              <a:rPr sz="30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内瘘</a:t>
            </a:r>
            <a:r>
              <a:rPr sz="3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、永久性深静脉置管、人造血管。血液透析</a:t>
            </a:r>
            <a:endParaRPr lang="SimSun" altLang="SimSun" sz="3000"/>
          </a:p>
          <a:p>
            <a:pPr algn="l" rtl="0" eaLnBrk="0">
              <a:lnSpc>
                <a:spcPct val="107000"/>
              </a:lnSpc>
            </a:pPr>
            <a:endParaRPr lang="Arial" altLang="Arial" sz="1100"/>
          </a:p>
          <a:p>
            <a:pPr algn="l" rtl="0" eaLnBrk="0">
              <a:lnSpc>
                <a:spcPct val="8244"/>
              </a:lnSpc>
            </a:pPr>
            <a:endParaRPr lang="Arial" altLang="Arial" sz="100"/>
          </a:p>
          <a:p>
            <a:pPr marL="361950" indent="-349250" algn="l" rtl="0" eaLnBrk="0">
              <a:lnSpc>
                <a:spcPct val="100000"/>
              </a:lnSpc>
            </a:pPr>
            <a:r>
              <a:rPr sz="3000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分为急症血透和维持性血透，急</a:t>
            </a:r>
            <a:r>
              <a:rPr sz="30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症血透是暂时性的</a:t>
            </a:r>
            <a:r>
              <a:rPr sz="3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0" kern="0" spc="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,维持性血透则是长</a:t>
            </a:r>
            <a:r>
              <a:rPr sz="3000" kern="0" spc="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期的。维持性血透每周</a:t>
            </a:r>
            <a:r>
              <a:rPr sz="3000" b="1" kern="0" spc="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2~3</a:t>
            </a:r>
            <a:r>
              <a:rPr sz="3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3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次，每次4～5小时。</a:t>
            </a:r>
            <a:endParaRPr lang="SimSun" altLang="SimSun" sz="3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69400" cy="6845300"/>
          </a:xfrm>
          <a:prstGeom prst="rect">
            <a:avLst/>
          </a:prstGeom>
        </p:spPr>
      </p:pic>
      <p:sp>
        <p:nvSpPr>
          <p:cNvPr id="22" name="textbox 22"/>
          <p:cNvSpPr/>
          <p:nvPr/>
        </p:nvSpPr>
        <p:spPr>
          <a:xfrm>
            <a:off x="4347674" y="857682"/>
            <a:ext cx="4926965" cy="4063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3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3、</a:t>
            </a:r>
            <a:r>
              <a:rPr sz="2300" kern="0" spc="-4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肾衰竭必须做血液透析吗</a:t>
            </a: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?</a:t>
            </a:r>
            <a:endParaRPr lang="SimSun" altLang="SimSun" sz="2300"/>
          </a:p>
          <a:p>
            <a:pPr algn="l" rtl="0" eaLnBrk="0">
              <a:lnSpc>
                <a:spcPct val="111000"/>
              </a:lnSpc>
            </a:pPr>
            <a:endParaRPr lang="Arial" altLang="Arial" sz="800"/>
          </a:p>
          <a:p>
            <a:pPr marL="103504" algn="l" rtl="0" eaLnBrk="0">
              <a:lnSpc>
                <a:spcPct val="113000"/>
              </a:lnSpc>
              <a:spcBef>
                <a:spcPts val="2"/>
              </a:spcBef>
            </a:pP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肾脏的基本功能是排泄代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谢废物和才 </a:t>
            </a: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当肾衰竭时，代谢废物和水分潴留 </a:t>
            </a: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系列症状和体征，危及患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者的生命。 </a:t>
            </a: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竭早期可以通过饮食、药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物等治疗， 衰竭达到一定程度时需要进行肾脏春</a:t>
            </a: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3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疗，其方式主要有血液透析、腹膜</a:t>
            </a:r>
            <a:r>
              <a:rPr sz="2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3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移植。适当的肾脏替代治</a:t>
            </a:r>
            <a:r>
              <a:rPr sz="23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疗可以协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稳定，改善患者症状，提高患者生  </a:t>
            </a:r>
            <a:r>
              <a:rPr sz="23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甚至能使患者充满信</a:t>
            </a:r>
            <a:r>
              <a:rPr sz="23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心的回归社会</a:t>
            </a:r>
            <a:endParaRPr lang="SimSun" altLang="SimSun" sz="2300"/>
          </a:p>
        </p:txBody>
      </p:sp>
      <p:sp>
        <p:nvSpPr>
          <p:cNvPr id="24" name="textbox 24"/>
          <p:cNvSpPr/>
          <p:nvPr/>
        </p:nvSpPr>
        <p:spPr>
          <a:xfrm>
            <a:off x="1460455" y="2977606"/>
            <a:ext cx="2755264" cy="1901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82550" algn="l" rtl="0" eaLnBrk="0">
              <a:lnSpc>
                <a:spcPts val="1121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动脉化静脉</a:t>
            </a:r>
            <a:endParaRPr lang="KaiTi" altLang="KaiTi" sz="9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346200" algn="l" rtl="0" eaLnBrk="0">
              <a:lnSpc>
                <a:spcPts val="1823"/>
              </a:lnSpc>
              <a:spcBef>
                <a:spcPts val="368"/>
              </a:spcBef>
            </a:pPr>
            <a:r>
              <a:rPr sz="1200" kern="0" spc="-360">
                <a:solidFill>
                  <a:srgbClr val="133DB2">
                    <a:alpha val="100000"/>
                  </a:srgbClr>
                </a:solidFill>
                <a:latin typeface="KaiTi"/>
                <a:ea typeface="KaiTi"/>
                <a:cs typeface="KaiTi"/>
              </a:rPr>
              <a:t>静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脉端</a:t>
            </a:r>
            <a:r>
              <a:rPr sz="600" b="1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穿</a:t>
            </a:r>
            <a:r>
              <a:rPr sz="6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刘针</a:t>
            </a:r>
            <a:endParaRPr lang="SimSun" altLang="SimSun" sz="600"/>
          </a:p>
          <a:p>
            <a:pPr marL="12700" algn="l" rtl="0" eaLnBrk="0">
              <a:lnSpc>
                <a:spcPts val="1258"/>
              </a:lnSpc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动脉</a:t>
            </a:r>
            <a:endParaRPr lang="KaiTi" altLang="KaiTi" sz="900"/>
          </a:p>
          <a:p>
            <a:pPr algn="r" rtl="0" eaLnBrk="0">
              <a:lnSpc>
                <a:spcPts val="1327"/>
              </a:lnSpc>
              <a:spcBef>
                <a:spcPts val="1177"/>
              </a:spcBef>
            </a:pP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回身体里</a:t>
            </a:r>
            <a:endParaRPr lang="KaiTi" altLang="KaiTi" sz="900"/>
          </a:p>
          <a:p>
            <a:pPr algn="l" rtl="0" eaLnBrk="0">
              <a:lnSpc>
                <a:spcPct val="164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1638300" algn="l" rtl="0" eaLnBrk="0">
              <a:lnSpc>
                <a:spcPts val="2448"/>
              </a:lnSpc>
              <a:spcBef>
                <a:spcPts val="3"/>
              </a:spcBef>
            </a:pPr>
            <a:r>
              <a:rPr sz="1300" kern="0" spc="-1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内瘿处静脉</a:t>
            </a:r>
            <a:endParaRPr lang="KaiTi" altLang="KaiTi" sz="1300"/>
          </a:p>
        </p:txBody>
      </p:sp>
      <p:sp>
        <p:nvSpPr>
          <p:cNvPr id="26" name="textbox 26"/>
          <p:cNvSpPr/>
          <p:nvPr/>
        </p:nvSpPr>
        <p:spPr>
          <a:xfrm>
            <a:off x="2774981" y="152504"/>
            <a:ext cx="1340485" cy="257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823"/>
              </a:lnSpc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含有废物的血液进入透析器</a:t>
            </a:r>
            <a:endParaRPr lang="KaiTi" altLang="KaiTi" sz="900"/>
          </a:p>
        </p:txBody>
      </p:sp>
      <p:sp>
        <p:nvSpPr>
          <p:cNvPr id="28" name="textbox 28"/>
          <p:cNvSpPr/>
          <p:nvPr/>
        </p:nvSpPr>
        <p:spPr>
          <a:xfrm>
            <a:off x="3901304" y="1392777"/>
            <a:ext cx="179704" cy="68706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21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透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析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哭</a:t>
            </a:r>
            <a:endParaRPr lang="KaiTi" altLang="KaiTi" sz="1000"/>
          </a:p>
        </p:txBody>
      </p:sp>
      <p:sp>
        <p:nvSpPr>
          <p:cNvPr id="30" name="textbox 30"/>
          <p:cNvSpPr/>
          <p:nvPr/>
        </p:nvSpPr>
        <p:spPr>
          <a:xfrm>
            <a:off x="2482844" y="1731667"/>
            <a:ext cx="728344" cy="167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10"/>
              </a:lnSpc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动脉端穿刺针</a:t>
            </a:r>
            <a:endParaRPr lang="KaiTi" altLang="KaiTi" sz="900"/>
          </a:p>
        </p:txBody>
      </p:sp>
      <p:sp>
        <p:nvSpPr>
          <p:cNvPr id="32" name="textbox 32"/>
          <p:cNvSpPr/>
          <p:nvPr/>
        </p:nvSpPr>
        <p:spPr>
          <a:xfrm>
            <a:off x="2031984" y="5185113"/>
            <a:ext cx="573405" cy="165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03"/>
              </a:lnSpc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内痿处动脉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textbox 34"/>
          <p:cNvSpPr/>
          <p:nvPr/>
        </p:nvSpPr>
        <p:spPr>
          <a:xfrm>
            <a:off x="63497" y="37094"/>
            <a:ext cx="9005569" cy="68148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35"/>
              </a:lnSpc>
            </a:pPr>
            <a:endParaRPr lang="Arial" altLang="Arial" sz="100"/>
          </a:p>
          <a:p>
            <a:pPr marL="25400" algn="l" rtl="0" eaLnBrk="0">
              <a:lnSpc>
                <a:spcPct val="95000"/>
              </a:lnSpc>
            </a:pPr>
            <a:r>
              <a:rPr sz="3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r>
              <a:rPr sz="3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透析前后注意事项</a:t>
            </a:r>
            <a:endParaRPr lang="SimSun" altLang="SimSun" sz="3100"/>
          </a:p>
          <a:p>
            <a:pPr marL="374015" indent="-361315" algn="l" rtl="0" eaLnBrk="0">
              <a:lnSpc>
                <a:spcPct val="84000"/>
              </a:lnSpc>
              <a:spcBef>
                <a:spcPts val="839"/>
              </a:spcBef>
            </a:pPr>
            <a:r>
              <a:rPr sz="7300" kern="0" spc="190" baseline="356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</a:t>
            </a:r>
            <a:r>
              <a:rPr sz="4700" kern="0" spc="9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31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(一)透析前：透析前门诊病人根据需求</a:t>
            </a:r>
            <a:r>
              <a:rPr sz="31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须自带</a:t>
            </a:r>
            <a:r>
              <a:rPr sz="3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的物品有绑带，促红素注射液，降压药物，容易</a:t>
            </a:r>
            <a:r>
              <a:rPr sz="3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低血糖病人应带糖果，饼干等食物，插管病人自</a:t>
            </a:r>
            <a:r>
              <a:rPr sz="3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带换药时用的百多邦软</a:t>
            </a:r>
            <a:r>
              <a:rPr sz="31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膏。进入室内须先称体重</a:t>
            </a:r>
            <a:r>
              <a:rPr sz="3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,测血压。透析室不允许家属或陪护人进入，除 </a:t>
            </a:r>
            <a:r>
              <a:rPr sz="3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危重病人及不能自理的患者酌情可留一个家属，</a:t>
            </a:r>
            <a:endParaRPr lang="SimSun" altLang="SimSun" sz="3100"/>
          </a:p>
          <a:p>
            <a:pPr marL="374015" algn="l" rtl="0" eaLnBrk="0">
              <a:lnSpc>
                <a:spcPct val="94000"/>
              </a:lnSpc>
              <a:spcBef>
                <a:spcPts val="30"/>
              </a:spcBef>
            </a:pPr>
            <a:r>
              <a:rPr sz="31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且同样更换拖鞋或套</a:t>
            </a:r>
            <a:r>
              <a:rPr sz="31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鞋套。</a:t>
            </a:r>
            <a:endParaRPr lang="SimSun" altLang="SimSun" sz="31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374015" indent="171450" algn="l" rtl="0" eaLnBrk="0">
              <a:lnSpc>
                <a:spcPct val="93000"/>
              </a:lnSpc>
              <a:spcBef>
                <a:spcPts val="3"/>
              </a:spcBef>
            </a:pPr>
            <a:r>
              <a:rPr sz="31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(二)透析中：每隔</a:t>
            </a:r>
            <a:r>
              <a:rPr sz="3100" b="1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30—60</a:t>
            </a:r>
            <a:r>
              <a:rPr sz="31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分钟测量一</a:t>
            </a:r>
            <a:r>
              <a:rPr sz="31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次血压，</a:t>
            </a:r>
            <a:r>
              <a:rPr sz="3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以密切观察病情变化，如有恶心、呕吐、头晕或 </a:t>
            </a:r>
            <a:r>
              <a:rPr sz="31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头痛，抽筋，胸闷、胸痛、冒冷汗，皮肤痒</a:t>
            </a:r>
            <a:r>
              <a:rPr sz="31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、腹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痛、背痛。及时告诉医务人员，以尽快给予处理</a:t>
            </a:r>
            <a:r>
              <a:rPr sz="3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。透析中，病人在透析过程中尽量</a:t>
            </a:r>
            <a:r>
              <a:rPr sz="3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不饮水进食，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3100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因为(1)在进食时或饮水</a:t>
            </a:r>
            <a:r>
              <a:rPr sz="31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时，容易使食物或水  </a:t>
            </a:r>
            <a:r>
              <a:rPr sz="3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呛人气管而发生呛咳、</a:t>
            </a:r>
            <a:endParaRPr lang="SimSun" altLang="SimSun" sz="3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69400" cy="6845300"/>
          </a:xfrm>
          <a:prstGeom prst="rect">
            <a:avLst/>
          </a:prstGeom>
        </p:spPr>
      </p:pic>
      <p:sp>
        <p:nvSpPr>
          <p:cNvPr id="38" name="textbox 38"/>
          <p:cNvSpPr/>
          <p:nvPr/>
        </p:nvSpPr>
        <p:spPr>
          <a:xfrm>
            <a:off x="101642" y="85130"/>
            <a:ext cx="8894444" cy="3013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85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3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r>
              <a:rPr sz="3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干体重的概念</a:t>
            </a:r>
            <a:endParaRPr lang="SimSun" altLang="SimSun" sz="3100"/>
          </a:p>
          <a:p>
            <a:pPr marL="12700" algn="l" rtl="0" eaLnBrk="0">
              <a:lnSpc>
                <a:spcPct val="83000"/>
              </a:lnSpc>
              <a:spcBef>
                <a:spcPts val="1290"/>
              </a:spcBef>
            </a:pPr>
            <a:r>
              <a:rPr sz="3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。血液透析患者的干体重</a:t>
            </a:r>
            <a:r>
              <a:rPr sz="3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就是指身体无多余水分潴</a:t>
            </a:r>
            <a:endParaRPr lang="SimSun" altLang="SimSun" sz="3100"/>
          </a:p>
          <a:p>
            <a:pPr marL="323215" indent="56514" algn="l" rtl="0" eaLnBrk="0">
              <a:lnSpc>
                <a:spcPct val="105000"/>
              </a:lnSpc>
              <a:spcBef>
                <a:spcPts val="14"/>
              </a:spcBef>
            </a:pPr>
            <a:r>
              <a:rPr sz="31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留，同时又不缺水时的体重，是</a:t>
            </a:r>
            <a:r>
              <a:rPr sz="31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血透治疗结束时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希望达到的理想体重。掌握</a:t>
            </a:r>
            <a:r>
              <a:rPr sz="31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干体重的目的是在透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析时掌握超滤水液的量，以免脱水过度</a:t>
            </a:r>
            <a:r>
              <a:rPr sz="31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或脱水不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足。</a:t>
            </a:r>
            <a:endParaRPr lang="SimSun" altLang="SimSun" sz="3100"/>
          </a:p>
        </p:txBody>
      </p:sp>
      <p:pic>
        <p:nvPicPr>
          <p:cNvPr id="40" name="picture 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060958" y="3746501"/>
            <a:ext cx="4108441" cy="305437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textbox 42"/>
          <p:cNvSpPr/>
          <p:nvPr/>
        </p:nvSpPr>
        <p:spPr>
          <a:xfrm>
            <a:off x="101642" y="67102"/>
            <a:ext cx="8881109" cy="36658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7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r>
              <a:rPr sz="30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手术后初期护理</a:t>
            </a:r>
            <a:endParaRPr lang="SimSun" altLang="SimSun" sz="3000"/>
          </a:p>
          <a:p>
            <a:pPr marL="386715" indent="-374015" algn="l" rtl="0" eaLnBrk="0">
              <a:lnSpc>
                <a:spcPct val="102000"/>
              </a:lnSpc>
              <a:spcBef>
                <a:spcPts val="1229"/>
              </a:spcBef>
            </a:pPr>
            <a:r>
              <a:rPr sz="30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。1、手术后每日观察伤口有无出血、发炎</a:t>
            </a:r>
            <a:r>
              <a:rPr sz="30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感染征</a:t>
            </a:r>
            <a:r>
              <a:rPr sz="3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30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象，伤口包扎不可过紧，以防压迫影响血流，</a:t>
            </a:r>
            <a:r>
              <a:rPr sz="3000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可</a:t>
            </a:r>
            <a:r>
              <a:rPr sz="3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以枕头抬高减轻肿胀</a:t>
            </a:r>
            <a:r>
              <a:rPr sz="3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3000"/>
          </a:p>
          <a:p>
            <a:pPr marL="12700" algn="l" rtl="0" eaLnBrk="0">
              <a:lnSpc>
                <a:spcPct val="96000"/>
              </a:lnSpc>
              <a:spcBef>
                <a:spcPts val="1194"/>
              </a:spcBef>
            </a:pPr>
            <a:r>
              <a:rPr sz="3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。2、手术后二至三天无出血可开始做握球运动。</a:t>
            </a:r>
            <a:endParaRPr lang="SimSun" altLang="SimSun" sz="3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386715" indent="-374015" algn="l" rtl="0" eaLnBrk="0">
              <a:lnSpc>
                <a:spcPct val="98000"/>
              </a:lnSpc>
              <a:spcBef>
                <a:spcPts val="4"/>
              </a:spcBef>
            </a:pPr>
            <a:r>
              <a:rPr sz="3000" kern="0" spc="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。3、每日检查瘘管是否有无静脉震颤音(沙沙</a:t>
            </a:r>
            <a:r>
              <a:rPr sz="3000" kern="0" spc="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声</a:t>
            </a:r>
            <a:r>
              <a:rPr sz="3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30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),若无则表示可能阻塞。</a:t>
            </a:r>
            <a:endParaRPr lang="SimSun" altLang="SimSun" sz="30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" name="textbox 44"/>
          <p:cNvSpPr/>
          <p:nvPr/>
        </p:nvSpPr>
        <p:spPr>
          <a:xfrm>
            <a:off x="101642" y="15147"/>
            <a:ext cx="8810625" cy="6240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1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0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r>
              <a:rPr sz="3000" b="1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日常生活如何照顾动静脉瘘管</a:t>
            </a:r>
            <a:endParaRPr lang="SimSun" altLang="SimSun" sz="3000"/>
          </a:p>
          <a:p>
            <a:pPr marL="361315" indent="-348615" algn="l" rtl="0" eaLnBrk="0">
              <a:lnSpc>
                <a:spcPct val="95000"/>
              </a:lnSpc>
              <a:spcBef>
                <a:spcPts val="875"/>
              </a:spcBef>
            </a:pPr>
            <a:r>
              <a:rPr sz="3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。1、动静脉瘘管之</a:t>
            </a:r>
            <a:r>
              <a:rPr sz="3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手禁作一切治疗，如：打针、</a:t>
            </a:r>
            <a:r>
              <a:rPr sz="3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3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量血压、抽血等。</a:t>
            </a:r>
            <a:endParaRPr lang="SimSun" altLang="SimSun" sz="3000"/>
          </a:p>
          <a:p>
            <a:pPr marL="361315" indent="-348615" algn="l" rtl="0" eaLnBrk="0">
              <a:lnSpc>
                <a:spcPct val="94000"/>
              </a:lnSpc>
              <a:spcBef>
                <a:spcPts val="862"/>
              </a:spcBef>
            </a:pPr>
            <a:r>
              <a:rPr sz="30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。2、动静脉瘘管之手不能当枕</a:t>
            </a:r>
            <a:r>
              <a:rPr sz="30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头及禁配饰物，提 </a:t>
            </a:r>
            <a:r>
              <a:rPr sz="30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重物，以免压迫动静脉瘘</a:t>
            </a:r>
            <a:r>
              <a:rPr sz="30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管造成阻塞。</a:t>
            </a:r>
            <a:endParaRPr lang="SimSun" altLang="SimSun" sz="3000"/>
          </a:p>
          <a:p>
            <a:pPr marL="361315" indent="-348615" algn="l" rtl="0" eaLnBrk="0">
              <a:lnSpc>
                <a:spcPct val="94000"/>
              </a:lnSpc>
              <a:spcBef>
                <a:spcPts val="954"/>
              </a:spcBef>
            </a:pPr>
            <a:r>
              <a:rPr sz="3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。3、每日观察动静</a:t>
            </a:r>
            <a:r>
              <a:rPr sz="3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脉瘘管是否出现红、肿、热、</a:t>
            </a:r>
            <a:r>
              <a:rPr sz="3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3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痛等感染征象。</a:t>
            </a:r>
            <a:endParaRPr lang="SimSun" altLang="SimSun" sz="3000"/>
          </a:p>
          <a:p>
            <a:pPr marL="361315" indent="-348615" algn="l" rtl="0" eaLnBrk="0">
              <a:lnSpc>
                <a:spcPct val="96000"/>
              </a:lnSpc>
              <a:spcBef>
                <a:spcPts val="857"/>
              </a:spcBef>
            </a:pPr>
            <a:r>
              <a:rPr sz="30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。4、血液透析结束后穿刺针拔</a:t>
            </a:r>
            <a:r>
              <a:rPr sz="30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掉，穿刺处用手加 </a:t>
            </a:r>
            <a:r>
              <a:rPr sz="30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压约10-15分，力量适中、不宜过重，注</a:t>
            </a:r>
            <a:r>
              <a:rPr sz="30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意有无</a:t>
            </a:r>
            <a:r>
              <a:rPr sz="3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3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出血或血肿情形。</a:t>
            </a:r>
            <a:endParaRPr lang="SimSun" altLang="SimSun" sz="3000"/>
          </a:p>
          <a:p>
            <a:pPr marL="361315" indent="-348615" algn="l" rtl="0" eaLnBrk="0">
              <a:lnSpc>
                <a:spcPct val="97000"/>
              </a:lnSpc>
              <a:spcBef>
                <a:spcPts val="725"/>
              </a:spcBef>
            </a:pPr>
            <a:r>
              <a:rPr sz="30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。5、透析后若有血肿现象，24小时内先冰敷以达 </a:t>
            </a:r>
            <a:r>
              <a:rPr sz="3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止血、止痛，24小时后再热敷以促进血液循环、 </a:t>
            </a:r>
            <a:r>
              <a:rPr sz="3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消肿作用。</a:t>
            </a:r>
            <a:endParaRPr lang="SimSun" altLang="SimSun" sz="3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" name="textbox 46"/>
          <p:cNvSpPr/>
          <p:nvPr/>
        </p:nvSpPr>
        <p:spPr>
          <a:xfrm>
            <a:off x="120623" y="72306"/>
            <a:ext cx="8856344" cy="6213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706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0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。6、</a:t>
            </a:r>
            <a:r>
              <a:rPr sz="3000" kern="0" spc="-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每天触摸注意动静脉瘘</a:t>
            </a:r>
            <a:r>
              <a:rPr sz="30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管是否有沙沙声，若</a:t>
            </a:r>
            <a:endParaRPr lang="SimSun" altLang="SimSun" sz="3000"/>
          </a:p>
          <a:p>
            <a:pPr marL="354329" algn="l" rtl="0" eaLnBrk="0">
              <a:lnSpc>
                <a:spcPts val="3871"/>
              </a:lnSpc>
            </a:pPr>
            <a:r>
              <a:rPr sz="30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无表示阻塞应尽快就医。</a:t>
            </a:r>
            <a:endParaRPr lang="SimSun" altLang="SimSun" sz="3000"/>
          </a:p>
          <a:p>
            <a:pPr marL="349250" indent="-336550" algn="l" rtl="0" eaLnBrk="0">
              <a:lnSpc>
                <a:spcPct val="101000"/>
              </a:lnSpc>
              <a:spcBef>
                <a:spcPts val="1625"/>
              </a:spcBef>
            </a:pPr>
            <a:r>
              <a:rPr sz="30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。7、平日可以护腕</a:t>
            </a:r>
            <a:r>
              <a:rPr sz="30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保护动静脉瘘管，避免割伤瘘</a:t>
            </a:r>
            <a:r>
              <a:rPr sz="3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30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管引起大出血。</a:t>
            </a:r>
            <a:endParaRPr lang="SimSun" altLang="SimSun" sz="3000"/>
          </a:p>
          <a:p>
            <a:pPr marL="12700" algn="l" rtl="0" eaLnBrk="0">
              <a:lnSpc>
                <a:spcPct val="96000"/>
              </a:lnSpc>
              <a:spcBef>
                <a:spcPts val="1194"/>
              </a:spcBef>
            </a:pPr>
            <a:r>
              <a:rPr sz="30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。8、控制好血压，</a:t>
            </a:r>
            <a:r>
              <a:rPr sz="30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避免血压过高或过低影响血流</a:t>
            </a:r>
            <a:endParaRPr lang="SimSun" altLang="SimSun" sz="3000"/>
          </a:p>
          <a:p>
            <a:pPr marL="349250" algn="l" rtl="0" eaLnBrk="0">
              <a:lnSpc>
                <a:spcPct val="82000"/>
              </a:lnSpc>
              <a:spcBef>
                <a:spcPts val="11"/>
              </a:spcBef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</a:t>
            </a:r>
            <a:endParaRPr lang="Arial" altLang="Arial" sz="8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909"/>
              </a:spcBef>
            </a:pPr>
            <a:r>
              <a:rPr sz="30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。9、平日保持瘘管的清洁，扎针前请先用肥皂清</a:t>
            </a:r>
            <a:endParaRPr lang="SimSun" altLang="SimSun" sz="3000"/>
          </a:p>
          <a:p>
            <a:pPr marL="343534" algn="l" rtl="0" eaLnBrk="0">
              <a:lnSpc>
                <a:spcPct val="93000"/>
              </a:lnSpc>
              <a:spcBef>
                <a:spcPts val="426"/>
              </a:spcBef>
            </a:pPr>
            <a:r>
              <a:rPr sz="3100" i="1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洗瘘管处。</a:t>
            </a:r>
            <a:endParaRPr lang="SimSun" altLang="SimSun" sz="3100"/>
          </a:p>
          <a:p>
            <a:pPr marL="349250" indent="-336550" algn="l" rtl="0" eaLnBrk="0">
              <a:lnSpc>
                <a:spcPct val="101000"/>
              </a:lnSpc>
              <a:spcBef>
                <a:spcPts val="1429"/>
              </a:spcBef>
            </a:pPr>
            <a:r>
              <a:rPr sz="3000" kern="0" spc="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。◎移植动静脉瘘管(人</a:t>
            </a:r>
            <a:r>
              <a:rPr sz="30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工血管)的护理和动静脉</a:t>
            </a:r>
            <a:r>
              <a:rPr sz="3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内瘘护理方法相同。若人工血管狭</a:t>
            </a:r>
            <a:r>
              <a:rPr sz="3000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窄或阻塞，宜</a:t>
            </a:r>
            <a:r>
              <a:rPr sz="3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早期接受血管扩张术</a:t>
            </a:r>
            <a:r>
              <a:rPr sz="30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或血管摄影，甚至需重新开</a:t>
            </a:r>
            <a:endParaRPr lang="SimSun" altLang="SimSun" sz="3000"/>
          </a:p>
          <a:p>
            <a:pPr marL="354329" algn="l" rtl="0" eaLnBrk="0">
              <a:lnSpc>
                <a:spcPct val="96000"/>
              </a:lnSpc>
              <a:spcBef>
                <a:spcPts val="201"/>
              </a:spcBef>
            </a:pPr>
            <a:r>
              <a:rPr sz="3000" b="1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刀再造一新的瘘管。</a:t>
            </a:r>
            <a:endParaRPr lang="SimSun" altLang="SimSun" sz="30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" name="textbox 48"/>
          <p:cNvSpPr/>
          <p:nvPr/>
        </p:nvSpPr>
        <p:spPr>
          <a:xfrm>
            <a:off x="101642" y="62490"/>
            <a:ext cx="8889365" cy="3580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3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r>
              <a:rPr sz="31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★握球运动</a:t>
            </a:r>
            <a:endParaRPr lang="SimSun" altLang="SimSun" sz="3100"/>
          </a:p>
          <a:p>
            <a:pPr marL="374015" indent="-361315" algn="l" rtl="0" eaLnBrk="0">
              <a:lnSpc>
                <a:spcPct val="99000"/>
              </a:lnSpc>
              <a:spcBef>
                <a:spcPts val="1222"/>
              </a:spcBef>
            </a:pPr>
            <a:r>
              <a:rPr sz="31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。1、手握软式网球，用力握球持续数秒(约五秒</a:t>
            </a:r>
            <a:r>
              <a:rPr sz="3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31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)之后手放松；握球和放松动作反覆数次，约15</a:t>
            </a:r>
            <a:r>
              <a:rPr sz="3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分钟，每天数次。</a:t>
            </a:r>
            <a:endParaRPr lang="SimSun" altLang="SimSun" sz="3100"/>
          </a:p>
          <a:p>
            <a:pPr algn="l" rtl="0" eaLnBrk="0">
              <a:lnSpc>
                <a:spcPct val="104000"/>
              </a:lnSpc>
            </a:pPr>
            <a:endParaRPr lang="Arial" altLang="Arial" sz="900"/>
          </a:p>
          <a:p>
            <a:pPr algn="l" rtl="0" eaLnBrk="0">
              <a:lnSpc>
                <a:spcPct val="7010"/>
              </a:lnSpc>
            </a:pPr>
            <a:endParaRPr lang="Arial" altLang="Arial" sz="100"/>
          </a:p>
          <a:p>
            <a:pPr marL="374015" indent="-361315" algn="l" rtl="0" eaLnBrk="0">
              <a:lnSpc>
                <a:spcPct val="99000"/>
              </a:lnSpc>
            </a:pPr>
            <a:r>
              <a:rPr sz="3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。2、年老、虚弱、</a:t>
            </a:r>
            <a:r>
              <a:rPr sz="3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手臂无力者，可协助在上臂加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3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压使血管扩张，或间歇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性使用止血带扎紧上臂，  加速静脉动脉化。</a:t>
            </a:r>
            <a:endParaRPr lang="SimSun" altLang="SimSun" sz="3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textbox 50"/>
          <p:cNvSpPr/>
          <p:nvPr/>
        </p:nvSpPr>
        <p:spPr>
          <a:xfrm>
            <a:off x="95223" y="60735"/>
            <a:ext cx="8674734" cy="4865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7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r>
              <a:rPr sz="30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★热敷原则</a:t>
            </a:r>
            <a:endParaRPr lang="SimSun" altLang="SimSun" sz="3000"/>
          </a:p>
          <a:p>
            <a:pPr marL="12700" algn="l" rtl="0" eaLnBrk="0">
              <a:lnSpc>
                <a:spcPct val="96000"/>
              </a:lnSpc>
              <a:spcBef>
                <a:spcPts val="1338"/>
              </a:spcBef>
            </a:pPr>
            <a:r>
              <a:rPr sz="30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。1、透析当日勿碰湿伤口，24小时后再热敷</a:t>
            </a:r>
            <a:r>
              <a:rPr sz="30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。若</a:t>
            </a:r>
            <a:endParaRPr lang="SimSun" altLang="SimSun" sz="3000"/>
          </a:p>
          <a:p>
            <a:pPr marL="367665" algn="l" rtl="0" eaLnBrk="0">
              <a:lnSpc>
                <a:spcPct val="96000"/>
              </a:lnSpc>
              <a:spcBef>
                <a:spcPts val="344"/>
              </a:spcBef>
            </a:pPr>
            <a:r>
              <a:rPr sz="3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有渗血或血肿需加压或冰敷。</a:t>
            </a:r>
            <a:endParaRPr lang="SimSun" altLang="SimSun" sz="3000"/>
          </a:p>
          <a:p>
            <a:pPr marL="12700" algn="l" rtl="0" eaLnBrk="0">
              <a:lnSpc>
                <a:spcPct val="96000"/>
              </a:lnSpc>
              <a:spcBef>
                <a:spcPts val="994"/>
              </a:spcBef>
            </a:pPr>
            <a:r>
              <a:rPr sz="3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。2、敷时以塑料袋</a:t>
            </a:r>
            <a:r>
              <a:rPr sz="3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包裹热毛巾使用。</a:t>
            </a:r>
            <a:endParaRPr lang="SimSun" altLang="SimSun" sz="3000"/>
          </a:p>
          <a:p>
            <a:pPr marL="12700" algn="l" rtl="0" eaLnBrk="0">
              <a:lnSpc>
                <a:spcPct val="96000"/>
              </a:lnSpc>
              <a:spcBef>
                <a:spcPts val="1295"/>
              </a:spcBef>
            </a:pPr>
            <a:r>
              <a:rPr sz="30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。3、热敷时注意水温勿太</a:t>
            </a:r>
            <a:r>
              <a:rPr sz="30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烫，温度在不超40度为</a:t>
            </a:r>
            <a:endParaRPr lang="SimSun" altLang="SimSun" sz="3000"/>
          </a:p>
          <a:p>
            <a:pPr marL="349250" algn="l" rtl="0" eaLnBrk="0">
              <a:lnSpc>
                <a:spcPct val="99000"/>
              </a:lnSpc>
              <a:spcBef>
                <a:spcPts val="414"/>
              </a:spcBef>
            </a:pPr>
            <a:r>
              <a:rPr sz="29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原则。</a:t>
            </a:r>
            <a:endParaRPr lang="SimSun" altLang="SimSun" sz="2900"/>
          </a:p>
          <a:p>
            <a:pPr marL="12700" algn="l" rtl="0" eaLnBrk="0">
              <a:lnSpc>
                <a:spcPct val="96000"/>
              </a:lnSpc>
              <a:spcBef>
                <a:spcPts val="1185"/>
              </a:spcBef>
            </a:pPr>
            <a:r>
              <a:rPr sz="30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。4、热敷面积应限于瘘管处及血管延伸走向部位</a:t>
            </a:r>
            <a:endParaRPr lang="SimSun" altLang="SimSun" sz="3000"/>
          </a:p>
          <a:p>
            <a:pPr marL="393065" algn="l" rtl="0" eaLnBrk="0">
              <a:lnSpc>
                <a:spcPct val="95000"/>
              </a:lnSpc>
              <a:spcBef>
                <a:spcPts val="238"/>
              </a:spcBef>
            </a:pPr>
            <a:r>
              <a:rPr sz="30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,避免整只肢体浸泡在热水中。</a:t>
            </a:r>
            <a:endParaRPr lang="SimSun" altLang="SimSun" sz="3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1"/>
              </a:spcBef>
            </a:pPr>
            <a:r>
              <a:rPr sz="3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。5、使用热电毯需谨慎控制温</a:t>
            </a:r>
            <a:r>
              <a:rPr sz="3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度避免烫伤。</a:t>
            </a:r>
            <a:endParaRPr lang="SimSun" altLang="SimSun" sz="30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textbox 52"/>
          <p:cNvSpPr/>
          <p:nvPr/>
        </p:nvSpPr>
        <p:spPr>
          <a:xfrm>
            <a:off x="88896" y="52223"/>
            <a:ext cx="9023350" cy="6842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97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。◎</a:t>
            </a:r>
            <a:r>
              <a:rPr sz="27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中心静脉导管</a:t>
            </a:r>
            <a:endParaRPr lang="SimSun" altLang="SimSun" sz="2700"/>
          </a:p>
          <a:p>
            <a:pPr marL="12700" algn="l" rtl="0" eaLnBrk="0">
              <a:lnSpc>
                <a:spcPct val="94000"/>
              </a:lnSpc>
              <a:spcBef>
                <a:spcPts val="1243"/>
              </a:spcBef>
            </a:pP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。肾衰竭患者在未接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受动静脉瘘管手术前，由颈部或股静</a:t>
            </a:r>
            <a:endParaRPr lang="SimSun" altLang="SimSun" sz="2700"/>
          </a:p>
          <a:p>
            <a:pPr marL="361950" algn="l" rtl="0" eaLnBrk="0">
              <a:lnSpc>
                <a:spcPct val="95000"/>
              </a:lnSpc>
              <a:spcBef>
                <a:spcPts val="91"/>
              </a:spcBef>
            </a:pP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脉放置一暂时性导管</a:t>
            </a:r>
            <a:r>
              <a:rPr sz="27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以作为血液透析之用。</a:t>
            </a:r>
            <a:endParaRPr lang="SimSun" altLang="SimSun" sz="2700"/>
          </a:p>
          <a:p>
            <a:pPr marL="12700" algn="l" rtl="0" eaLnBrk="0">
              <a:lnSpc>
                <a:spcPct val="94000"/>
              </a:lnSpc>
              <a:spcBef>
                <a:spcPts val="1036"/>
              </a:spcBef>
            </a:pPr>
            <a:r>
              <a:rPr sz="27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。1、每一至二天伤口换药，并维持伤口清洁干燥。</a:t>
            </a:r>
            <a:endParaRPr lang="SimSun" altLang="SimSun" sz="2700"/>
          </a:p>
          <a:p>
            <a:pPr marL="12700" algn="l" rtl="0" eaLnBrk="0">
              <a:lnSpc>
                <a:spcPct val="95000"/>
              </a:lnSpc>
              <a:spcBef>
                <a:spcPts val="991"/>
              </a:spcBef>
            </a:pP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。2、每天观察伤口有无分泌物，红、肿、热、痛等感染</a:t>
            </a:r>
            <a:endParaRPr lang="SimSun" altLang="SimSun" sz="2700"/>
          </a:p>
          <a:p>
            <a:pPr marL="361950" algn="l" rtl="0" eaLnBrk="0">
              <a:lnSpc>
                <a:spcPct val="98000"/>
              </a:lnSpc>
              <a:spcBef>
                <a:spcPts val="429"/>
              </a:spcBef>
            </a:pPr>
            <a:r>
              <a:rPr sz="26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征象。</a:t>
            </a:r>
            <a:endParaRPr lang="SimSun" altLang="SimSun" sz="2600"/>
          </a:p>
          <a:p>
            <a:pPr marL="12700" algn="l" rtl="0" eaLnBrk="0">
              <a:lnSpc>
                <a:spcPct val="94000"/>
              </a:lnSpc>
              <a:spcBef>
                <a:spcPts val="900"/>
              </a:spcBef>
            </a:pP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。3、每次透析结束护理人员会将导管以生理食盐水冲注</a:t>
            </a:r>
            <a:endParaRPr lang="SimSun" altLang="SimSun" sz="2700"/>
          </a:p>
          <a:p>
            <a:pPr marL="361950" algn="l" rtl="0" eaLnBrk="0">
              <a:lnSpc>
                <a:spcPct val="93000"/>
              </a:lnSpc>
              <a:spcBef>
                <a:spcPts val="223"/>
              </a:spcBef>
            </a:pP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,并以肝素封管，下次透析前再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将肝素抽出。</a:t>
            </a:r>
            <a:endParaRPr lang="SimSun" altLang="SimSun" sz="2700"/>
          </a:p>
          <a:p>
            <a:pPr marL="12700" algn="l" rtl="0" eaLnBrk="0">
              <a:lnSpc>
                <a:spcPct val="83000"/>
              </a:lnSpc>
              <a:spcBef>
                <a:spcPts val="1020"/>
              </a:spcBef>
            </a:pPr>
            <a:r>
              <a:rPr sz="27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。4、保持导管顺畅，避免造成管子折到或拉扯管子。</a:t>
            </a:r>
            <a:endParaRPr lang="SimSun" altLang="SimSun" sz="2700"/>
          </a:p>
          <a:p>
            <a:pPr marL="12700" algn="l" rtl="0" eaLnBrk="0">
              <a:lnSpc>
                <a:spcPts val="4000"/>
              </a:lnSpc>
            </a:pPr>
            <a:r>
              <a:rPr sz="27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。5、请随时注意导管夹子</a:t>
            </a:r>
            <a:r>
              <a:rPr sz="27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是否夹紧。</a:t>
            </a:r>
            <a:endParaRPr lang="SimSun" altLang="SimSun" sz="2700"/>
          </a:p>
          <a:p>
            <a:pPr marL="12700" algn="l" rtl="0" eaLnBrk="0">
              <a:lnSpc>
                <a:spcPct val="88000"/>
              </a:lnSpc>
              <a:spcBef>
                <a:spcPts val="1444"/>
              </a:spcBef>
            </a:pP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。6、若发现伤口出血先局部加压，若仍无法止血请尽速</a:t>
            </a:r>
            <a:endParaRPr lang="SimSun" altLang="SimSun" sz="2700"/>
          </a:p>
          <a:p>
            <a:pPr marL="361950" algn="l" rtl="0" eaLnBrk="0">
              <a:lnSpc>
                <a:spcPct val="95000"/>
              </a:lnSpc>
              <a:spcBef>
                <a:spcPts val="573"/>
              </a:spcBef>
            </a:pPr>
            <a:r>
              <a:rPr sz="27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就</a:t>
            </a:r>
            <a:r>
              <a:rPr sz="2700" u="sng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医</a:t>
            </a:r>
            <a:r>
              <a:rPr sz="27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</a:t>
            </a:r>
            <a:endParaRPr lang="SimSun" altLang="SimSun" sz="2700"/>
          </a:p>
        </p:txBody>
      </p:sp>
      <p:pic>
        <p:nvPicPr>
          <p:cNvPr id="54" name="picture 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39804" y="5314964"/>
            <a:ext cx="4356106" cy="150493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" name="textbox 56"/>
          <p:cNvSpPr/>
          <p:nvPr/>
        </p:nvSpPr>
        <p:spPr>
          <a:xfrm>
            <a:off x="95223" y="62490"/>
            <a:ext cx="8883650" cy="2621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3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r>
              <a:rPr sz="31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透析期间如何控制体重增长</a:t>
            </a:r>
            <a:endParaRPr lang="SimSun" altLang="SimSun" sz="3100"/>
          </a:p>
          <a:p>
            <a:pPr marL="374650" indent="-361950" algn="l" rtl="0" eaLnBrk="0">
              <a:lnSpc>
                <a:spcPct val="99000"/>
              </a:lnSpc>
              <a:spcBef>
                <a:spcPts val="1370"/>
              </a:spcBef>
            </a:pPr>
            <a:r>
              <a:rPr sz="3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。透析患者在家中应经常测量体重，并自我</a:t>
            </a:r>
            <a:r>
              <a:rPr sz="3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控制水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分的摄入。两次透析之</a:t>
            </a:r>
            <a:r>
              <a:rPr sz="31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间体重最好不超过干体重</a:t>
            </a:r>
            <a:r>
              <a:rPr sz="3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4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的5%:</a:t>
            </a:r>
            <a:endParaRPr lang="SimSun" altLang="SimSun" sz="31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5"/>
              </a:spcBef>
            </a:pPr>
            <a:r>
              <a:rPr sz="31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。附：允许体重增加上限参考值：</a:t>
            </a:r>
            <a:endParaRPr lang="SimSun" altLang="SimSun" sz="3100"/>
          </a:p>
        </p:txBody>
      </p:sp>
      <p:sp>
        <p:nvSpPr>
          <p:cNvPr id="58" name="textbox 58"/>
          <p:cNvSpPr/>
          <p:nvPr/>
        </p:nvSpPr>
        <p:spPr>
          <a:xfrm>
            <a:off x="3016227" y="2790700"/>
            <a:ext cx="3263900" cy="2245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3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容许增加体重量</a:t>
            </a:r>
            <a:endParaRPr lang="SimSun" altLang="SimSun" sz="3100"/>
          </a:p>
          <a:p>
            <a:pPr algn="r" rtl="0" eaLnBrk="0">
              <a:lnSpc>
                <a:spcPct val="83000"/>
              </a:lnSpc>
              <a:spcBef>
                <a:spcPts val="1172"/>
              </a:spcBef>
            </a:pPr>
            <a:r>
              <a:rPr sz="3100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3100" kern="0" spc="-7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3100" kern="0" spc="-8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5公斤/每天</a:t>
            </a:r>
            <a:endParaRPr lang="SimSun" altLang="SimSun" sz="3100"/>
          </a:p>
          <a:p>
            <a:pPr marL="406400" algn="l" rtl="0" eaLnBrk="0">
              <a:lnSpc>
                <a:spcPct val="130000"/>
              </a:lnSpc>
              <a:spcBef>
                <a:spcPts val="8"/>
              </a:spcBef>
            </a:pPr>
            <a:r>
              <a:rPr sz="3100" kern="0" spc="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3100" kern="0" spc="-7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3100" kern="0" spc="-8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0公斤/每天</a:t>
            </a:r>
            <a:r>
              <a:rPr sz="3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3100" kern="0" spc="-7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3100" kern="0" spc="-7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5公斤/每天</a:t>
            </a:r>
            <a:endParaRPr lang="SimSun" altLang="SimSun" sz="3100"/>
          </a:p>
        </p:txBody>
      </p:sp>
      <p:sp>
        <p:nvSpPr>
          <p:cNvPr id="60" name="textbox 60"/>
          <p:cNvSpPr/>
          <p:nvPr/>
        </p:nvSpPr>
        <p:spPr>
          <a:xfrm>
            <a:off x="95223" y="2790700"/>
            <a:ext cx="2597785" cy="2245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。透析次数</a:t>
            </a:r>
            <a:endParaRPr lang="SimSun" altLang="SimSun" sz="3100"/>
          </a:p>
          <a:p>
            <a:pPr marL="12700" algn="l" rtl="0" eaLnBrk="0">
              <a:lnSpc>
                <a:spcPct val="83000"/>
              </a:lnSpc>
              <a:spcBef>
                <a:spcPts val="1184"/>
              </a:spcBef>
            </a:pPr>
            <a:r>
              <a:rPr sz="3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。每周透析1次</a:t>
            </a:r>
            <a:endParaRPr lang="SimSun" altLang="SimSun" sz="3100"/>
          </a:p>
          <a:p>
            <a:pPr marL="12700" algn="l" rtl="0" eaLnBrk="0">
              <a:lnSpc>
                <a:spcPct val="130000"/>
              </a:lnSpc>
              <a:spcBef>
                <a:spcPts val="8"/>
              </a:spcBef>
            </a:pPr>
            <a:r>
              <a:rPr sz="3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。每周透析2次</a:t>
            </a:r>
            <a:r>
              <a:rPr sz="3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。每周透析3次</a:t>
            </a:r>
            <a:endParaRPr lang="SimSun" altLang="SimSun" sz="3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99400" cy="55753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https://d.book118.com/905110231310011114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SimSun</vt:lpstr>
      <vt:lpstr>SimHei</vt:lpstr>
      <vt:lpstr>KaiTi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2024-09-22T01:14:19.778</cp:lastPrinted>
  <dcterms:created xsi:type="dcterms:W3CDTF">2024-09-21T17:14:19Z</dcterms:created>
  <dcterms:modified xsi:type="dcterms:W3CDTF">2024-09-21T17:14:20Z</dcterms:modified>
</cp:coreProperties>
</file>