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  <a:ln>
            <a:solidFill>
              <a:srgbClr val="000000"/>
            </a:solidFill>
            <a:miter/>
          </a:ln>
        </p:spPr>
      </p:sp>
      <p:sp>
        <p:nvSpPr>
          <p:cNvPr id="2969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9699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indent="0" algn="r">
              <a:buChar char="•"/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>4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  <a:ln>
            <a:solidFill>
              <a:srgbClr val="000000"/>
            </a:solidFill>
            <a:miter/>
          </a:ln>
        </p:spPr>
      </p:sp>
      <p:sp>
        <p:nvSpPr>
          <p:cNvPr id="2969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9699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indent="0" algn="r">
              <a:buChar char="•"/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>5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  <a:ln>
            <a:solidFill>
              <a:srgbClr val="000000"/>
            </a:solidFill>
            <a:miter/>
          </a:ln>
        </p:spPr>
      </p:sp>
      <p:sp>
        <p:nvSpPr>
          <p:cNvPr id="2969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9699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indent="0" algn="r">
              <a:buChar char="•"/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>6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>
            <a:solidFill>
              <a:srgbClr val="000000"/>
            </a:solidFill>
            <a:miter/>
          </a:ln>
        </p:spPr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  <a:ln>
            <a:solidFill>
              <a:srgbClr val="000000"/>
            </a:solidFill>
            <a:miter/>
          </a:ln>
        </p:spPr>
      </p:sp>
      <p:sp>
        <p:nvSpPr>
          <p:cNvPr id="29698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9699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indent="0" algn="r">
              <a:buChar char="•"/>
            </a:pPr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>8</a:t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>
            <a:solidFill>
              <a:srgbClr val="000000"/>
            </a:solidFill>
            <a:miter/>
          </a:ln>
        </p:spPr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>
            <a:solidFill>
              <a:srgbClr val="000000"/>
            </a:solidFill>
            <a:miter/>
          </a:ln>
        </p:spPr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>
            <a:solidFill>
              <a:srgbClr val="000000"/>
            </a:solidFill>
            <a:miter/>
          </a:ln>
        </p:spPr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>
            <a:solidFill>
              <a:srgbClr val="000000"/>
            </a:solidFill>
            <a:miter/>
          </a:ln>
        </p:spPr>
      </p:sp>
      <p:sp>
        <p:nvSpPr>
          <p:cNvPr id="9218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921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B9215-5D65-455C-A87B-2A0D7025A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0CE59-2945-4C26-A6FD-AFAD4E4C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6E02B-ED0E-4ED4-9F3F-0F5283E1D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8EBFC-4EB7-4153-B31E-E85C7E2C3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DA7D41-5F14-45FE-8BFB-CC8A210E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F927E-43DD-4BDC-BE50-9FA7BCA9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1B009-EA92-4D9F-AFF8-B653597A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E605C-4ECA-4AEC-A381-B408A99BF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6F505-9E2F-44EC-8FC8-54C95D0DF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9C2DB-7B80-4E59-9094-14B9196B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C9580-DF96-42C8-88B2-EF9F8C48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221233693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6006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31FD5B72-9F48-4078-8653-38E768701E4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0F4CA41A-D1C2-4742-92B2-FEF30FB2B8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2080929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microsoft.com/office/2007/relationships/hdphoto" Target="../media/image4.wdp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microsoft.com/office/2007/relationships/hdphoto" Target="../media/image4.wdp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133310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 Box 3"/>
          <p:cNvSpPr txBox="1">
            <a:spLocks noChangeArrowheads="1"/>
          </p:cNvSpPr>
          <p:nvPr/>
        </p:nvSpPr>
        <p:spPr bwMode="auto">
          <a:xfrm>
            <a:off x="990600" y="2133600"/>
            <a:ext cx="7086600" cy="696595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 wrap="square" lIns="81641" tIns="40821" rIns="81641" bIns="4082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sz="4000" b="1">
                <a:ln w="12700">
                  <a:noFill/>
                  <a:prstDash val="solid"/>
                </a:ln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sz="4000" b="1">
                <a:ln w="12700">
                  <a:noFill/>
                  <a:prstDash val="solid"/>
                </a:ln>
                <a:latin typeface="微软雅黑" panose="020b0503020204020204" charset="-122"/>
                <a:ea typeface="微软雅黑" panose="020b0503020204020204" charset="-122"/>
              </a:rPr>
              <a:t>.</a:t>
            </a:r>
            <a:r>
              <a:rPr lang="en-US" sz="4000" b="1">
                <a:ln w="12700">
                  <a:noFill/>
                  <a:prstDash val="solid"/>
                </a:ln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sz="4000" b="1">
                <a:ln w="12700">
                  <a:noFill/>
                  <a:prstDash val="solid"/>
                </a:ln>
                <a:latin typeface="微软雅黑" panose="020b0503020204020204" charset="-122"/>
                <a:ea typeface="微软雅黑" panose="020b0503020204020204" charset="-122"/>
              </a:rPr>
              <a:t>.</a:t>
            </a:r>
            <a:r>
              <a:rPr lang="en-US" sz="4000" b="1">
                <a:ln w="12700">
                  <a:noFill/>
                  <a:prstDash val="solid"/>
                </a:ln>
                <a:latin typeface="微软雅黑" panose="020b0503020204020204" charset="-122"/>
                <a:ea typeface="微软雅黑" panose="020b0503020204020204" charset="-122"/>
              </a:rPr>
              <a:t>1 </a:t>
            </a:r>
            <a:r>
              <a:rPr lang="zh-CN" altLang="en-US" sz="4000" b="1">
                <a:ln w="12700">
                  <a:noFill/>
                  <a:prstDash val="solid"/>
                </a:ln>
                <a:latin typeface="微软雅黑" panose="020b0503020204020204" charset="-122"/>
                <a:ea typeface="微软雅黑" panose="020b0503020204020204" charset="-122"/>
              </a:rPr>
              <a:t>夯实法治基石</a:t>
            </a:r>
            <a:endParaRPr lang="zh-CN" altLang="en-US" sz="40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Box 2"/>
          <p:cNvSpPr txBox="1">
            <a:spLocks noChangeArrowheads="1"/>
          </p:cNvSpPr>
          <p:nvPr/>
        </p:nvSpPr>
        <p:spPr bwMode="auto">
          <a:xfrm>
            <a:off x="0" y="3429450"/>
            <a:ext cx="9144000" cy="4133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44796" tIns="22398" rIns="44796" bIns="22398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b="1">
                <a:ln w="12700">
                  <a:noFill/>
                  <a:prstDash val="solid"/>
                </a:ln>
                <a:solidFill>
                  <a:srgbClr val="7A0000"/>
                </a:solidFill>
                <a:latin typeface="微软雅黑" panose="020b0503020204020204" charset="-122"/>
                <a:ea typeface="微软雅黑" panose="020b0503020204020204" charset="-122"/>
              </a:rPr>
              <a:t>人教版九年级上册政治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文本框 4101"/>
          <p:cNvSpPr txBox="1">
            <a:spLocks noChangeArrowheads="1"/>
          </p:cNvSpPr>
          <p:nvPr/>
        </p:nvSpPr>
        <p:spPr bwMode="auto">
          <a:xfrm>
            <a:off x="892314" y="2215098"/>
            <a:ext cx="731520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lang="zh-CN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认识良法，理解法治的重要意义；了解我国改革开放后的法治进程，知道如何坚定不移地走中国特色社会主义法治道路</a:t>
            </a:r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zh-CN" sz="2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 2.</a:t>
            </a:r>
            <a:r>
              <a:rPr lang="zh-CN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梳理我国的法治进程，培养搜集整理的能力；总结出法治发展的规律，增强法治意识和法治能力</a:t>
            </a:r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zh-CN" sz="2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</a:t>
            </a:r>
            <a:r>
              <a:rPr lang="zh-CN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增强自己的法治意识</a:t>
            </a:r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zh-CN" altLang="zh-CN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自觉成为法治的忠实崇尚者、自觉遵守者和坚定捍卫者</a:t>
            </a:r>
            <a:r>
              <a:rPr lang="zh-CN" altLang="en-US" sz="20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zh-CN" altLang="zh-CN" sz="2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endParaRPr lang="zh-CN" altLang="en-US" sz="2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  <a:buFont typeface="Arial" pitchFamily="34" charset="0"/>
              <a:buNone/>
            </a:pPr>
            <a:endParaRPr sz="200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035" name="文本框 3"/>
          <p:cNvSpPr txBox="1">
            <a:spLocks noChangeArrowheads="1"/>
          </p:cNvSpPr>
          <p:nvPr/>
        </p:nvSpPr>
        <p:spPr bwMode="auto">
          <a:xfrm>
            <a:off x="1348048" y="1143000"/>
            <a:ext cx="14020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</a:t>
            </a:r>
            <a:r>
              <a:rPr sz="2400" b="1" err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</a:t>
            </a:r>
            <a:endParaRPr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97255" y="1130300"/>
            <a:ext cx="470535" cy="457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6" end="8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>
                                            <p:txEl>
                                              <p:charRg st="6" end="8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>
                                            <p:txEl>
                                              <p:charRg st="6" end="8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>
                                            <p:txEl>
                                              <p:charRg st="6" end="8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21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2">
                                            <p:txEl>
                                              <p:charRg st="21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2">
                                            <p:txEl>
                                              <p:charRg st="21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42">
                                            <p:txEl>
                                              <p:charRg st="21" end="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32" end="4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42">
                                            <p:txEl>
                                              <p:charRg st="32" end="4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2">
                                            <p:txEl>
                                              <p:charRg st="32" end="4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2">
                                            <p:txEl>
                                              <p:charRg st="32" end="4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9" name="Rectangle 12"/>
          <p:cNvSpPr/>
          <p:nvPr/>
        </p:nvSpPr>
        <p:spPr>
          <a:xfrm>
            <a:off x="718983" y="3859215"/>
            <a:ext cx="7499508" cy="193802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认真观察这些图片，想一想这些生活场景的背后有哪些默默付出的公职人员？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342900" indent="-342900" fontAlgn="auto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在这些公职人员辛勤付出的背后，究竟是什么保证社会生活安全、有序、自由？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？</a:t>
            </a:r>
            <a:endParaRPr lang="zh-CN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文本框 8"/>
          <p:cNvSpPr txBox="1">
            <a:spLocks noChangeArrowheads="1"/>
          </p:cNvSpPr>
          <p:nvPr/>
        </p:nvSpPr>
        <p:spPr bwMode="auto">
          <a:xfrm>
            <a:off x="1372983" y="1126374"/>
            <a:ext cx="306953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微软雅黑" panose="020b0503020204020204" charset="-122"/>
                <a:ea typeface="微软雅黑" panose="020b0503020204020204" charset="-122"/>
              </a:rPr>
              <a:t>情景导入</a:t>
            </a:r>
            <a:endParaRPr lang="zh-CN" altLang="zh-CN" sz="24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8921" t="50000" r="3597"/>
          <a:stretch>
            <a:fillRect/>
          </a:stretch>
        </p:blipFill>
        <p:spPr>
          <a:xfrm>
            <a:off x="6705600" y="2001289"/>
            <a:ext cx="2215665" cy="19566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48077" r="53957"/>
          <a:stretch>
            <a:fillRect/>
          </a:stretch>
        </p:blipFill>
        <p:spPr>
          <a:xfrm>
            <a:off x="2586333" y="1958413"/>
            <a:ext cx="1969027" cy="19003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55396" b="51923"/>
          <a:stretch>
            <a:fillRect/>
          </a:stretch>
        </p:blipFill>
        <p:spPr>
          <a:xfrm>
            <a:off x="265642" y="1989886"/>
            <a:ext cx="2362200" cy="1905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8921" b="48077"/>
          <a:stretch>
            <a:fillRect/>
          </a:stretch>
        </p:blipFill>
        <p:spPr>
          <a:xfrm>
            <a:off x="4472049" y="1950938"/>
            <a:ext cx="2359908" cy="205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云形标注 6"/>
          <p:cNvSpPr/>
          <p:nvPr/>
        </p:nvSpPr>
        <p:spPr>
          <a:xfrm>
            <a:off x="3750561" y="2033361"/>
            <a:ext cx="3071750" cy="2465358"/>
          </a:xfrm>
          <a:prstGeom prst="cloudCallout">
            <a:avLst>
              <a:gd name="adj1" fmla="val -91955"/>
              <a:gd name="adj2" fmla="val 4878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法治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97255" y="1130300"/>
            <a:ext cx="470535" cy="457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55396" b="51923"/>
          <a:stretch>
            <a:fillRect/>
          </a:stretch>
        </p:blipFill>
        <p:spPr>
          <a:xfrm>
            <a:off x="379946" y="1958609"/>
            <a:ext cx="2782358" cy="1884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48077" r="53957"/>
          <a:stretch>
            <a:fillRect/>
          </a:stretch>
        </p:blipFill>
        <p:spPr>
          <a:xfrm>
            <a:off x="580464" y="3831336"/>
            <a:ext cx="2514600" cy="22037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8921" b="48077"/>
          <a:stretch>
            <a:fillRect/>
          </a:stretch>
        </p:blipFill>
        <p:spPr>
          <a:xfrm>
            <a:off x="3095064" y="1944767"/>
            <a:ext cx="2704042" cy="205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8921" t="50000" r="3597"/>
          <a:stretch>
            <a:fillRect/>
          </a:stretch>
        </p:blipFill>
        <p:spPr>
          <a:xfrm>
            <a:off x="3162304" y="3892757"/>
            <a:ext cx="2667000" cy="2080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云形标注 13"/>
          <p:cNvSpPr/>
          <p:nvPr/>
        </p:nvSpPr>
        <p:spPr>
          <a:xfrm>
            <a:off x="4648200" y="2001404"/>
            <a:ext cx="4174896" cy="2597858"/>
          </a:xfrm>
          <a:prstGeom prst="cloudCallout">
            <a:avLst>
              <a:gd name="adj1" fmla="val -67436"/>
              <a:gd name="adj2" fmla="val 5360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结合图片概括法治对我们的生活产生了什么影响？</a:t>
            </a:r>
          </a:p>
        </p:txBody>
      </p:sp>
      <p:sp>
        <p:nvSpPr>
          <p:cNvPr id="15" name="文本框 14"/>
          <p:cNvSpPr txBox="1">
            <a:spLocks noChangeArrowheads="1"/>
          </p:cNvSpPr>
          <p:nvPr/>
        </p:nvSpPr>
        <p:spPr bwMode="auto">
          <a:xfrm>
            <a:off x="1447800" y="1143000"/>
            <a:ext cx="306953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选择法治道路</a:t>
            </a:r>
            <a:endParaRPr lang="zh-CN" altLang="zh-CN" sz="28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897255" y="1130300"/>
            <a:ext cx="470535" cy="4572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r="55396" b="51923"/>
          <a:stretch>
            <a:fillRect/>
          </a:stretch>
        </p:blipFill>
        <p:spPr>
          <a:xfrm>
            <a:off x="379946" y="1958609"/>
            <a:ext cx="2782358" cy="1884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48077" r="53957"/>
          <a:stretch>
            <a:fillRect/>
          </a:stretch>
        </p:blipFill>
        <p:spPr>
          <a:xfrm>
            <a:off x="580464" y="3831336"/>
            <a:ext cx="2514600" cy="22037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8921" b="48077"/>
          <a:stretch>
            <a:fillRect/>
          </a:stretch>
        </p:blipFill>
        <p:spPr>
          <a:xfrm>
            <a:off x="3095064" y="1944767"/>
            <a:ext cx="2704042" cy="2057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8921" t="50000" r="3597"/>
          <a:stretch>
            <a:fillRect/>
          </a:stretch>
        </p:blipFill>
        <p:spPr>
          <a:xfrm>
            <a:off x="3162304" y="3892757"/>
            <a:ext cx="2667000" cy="2080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云形标注 13"/>
          <p:cNvSpPr/>
          <p:nvPr/>
        </p:nvSpPr>
        <p:spPr>
          <a:xfrm>
            <a:off x="4648200" y="2001404"/>
            <a:ext cx="4174896" cy="2597858"/>
          </a:xfrm>
          <a:prstGeom prst="cloudCallout">
            <a:avLst>
              <a:gd name="adj1" fmla="val -67436"/>
              <a:gd name="adj2" fmla="val 5360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结合图片概括法治对我们的生活产生了什么影响？</a:t>
            </a:r>
          </a:p>
        </p:txBody>
      </p:sp>
      <p:sp>
        <p:nvSpPr>
          <p:cNvPr id="11" name="文本框 8"/>
          <p:cNvSpPr txBox="1">
            <a:spLocks noChangeArrowheads="1"/>
          </p:cNvSpPr>
          <p:nvPr/>
        </p:nvSpPr>
        <p:spPr bwMode="auto">
          <a:xfrm>
            <a:off x="685800" y="1219200"/>
            <a:ext cx="26670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法治的意义</a:t>
            </a:r>
            <a:endParaRPr lang="zh-CN" altLang="zh-CN" sz="28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8"/>
          <p:cNvSpPr txBox="1">
            <a:spLocks noChangeArrowheads="1"/>
          </p:cNvSpPr>
          <p:nvPr/>
        </p:nvSpPr>
        <p:spPr bwMode="auto">
          <a:xfrm>
            <a:off x="3276600" y="1219200"/>
            <a:ext cx="25908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法治的意义</a:t>
            </a:r>
            <a:endParaRPr lang="zh-CN" altLang="zh-CN" sz="28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066800" y="2209800"/>
            <a:ext cx="722122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提示：</a:t>
            </a:r>
            <a:endParaRPr lang="en-US" altLang="zh-CN" sz="24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      （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）法治能够为人们提供良好的生活秩序，让人们能够建立起一个基本、稳定、持续的生活预期，保障人们在社会各个领域依法享有广泛的权利和自由，使人们安全、有尊严地生活。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762000" y="2190750"/>
            <a:ext cx="7705090" cy="3124200"/>
          </a:xfrm>
          <a:prstGeom prst="roundRect">
            <a:avLst/>
          </a:prstGeom>
          <a:noFill/>
          <a:ln w="28575">
            <a:prstDash val="lgDashDot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矩形 2"/>
          <p:cNvSpPr/>
          <p:nvPr/>
        </p:nvSpPr>
        <p:spPr>
          <a:xfrm>
            <a:off x="811173" y="1826677"/>
            <a:ext cx="7597854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“为了保障人民民主，必须加强法制。必须使民主制度化、法律化，使这种制度和法律不因领导人的改变而改变，不因领导人的看法和注意力的改变而改变。”                                                     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---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邓小平</a:t>
            </a:r>
            <a:endParaRPr lang="en-US" altLang="zh-CN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/>
              <a:t>      “</a:t>
            </a:r>
            <a:r>
              <a:rPr lang="zh-CN" altLang="en-US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无常强，无常弱。奉法者强则国强，奉法者弱则国弱。”我们必须把依法治国摆在更加突出的位置，把党和国家工作纳入法治化轨道。”坚持在法制轨道上统筹社会力量、平衡社会利益、调解社会关系、规范社会行为，依靠法治解决各种社会矛盾何和问题，确保我国社会在深刻变革在既生机勃勃又井然有序。                   </a:t>
            </a:r>
            <a:r>
              <a:rPr lang="en-US" altLang="zh-CN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----</a:t>
            </a:r>
            <a:r>
              <a:rPr lang="zh-CN" altLang="en-US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习近平</a:t>
            </a:r>
            <a:endParaRPr lang="en-US" altLang="zh-CN" b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1828800" y="1191469"/>
            <a:ext cx="5562600" cy="5334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法治的意义</a:t>
            </a:r>
          </a:p>
        </p:txBody>
      </p:sp>
      <p:sp>
        <p:nvSpPr>
          <p:cNvPr id="7" name="Rectangle 12"/>
          <p:cNvSpPr/>
          <p:nvPr/>
        </p:nvSpPr>
        <p:spPr>
          <a:xfrm>
            <a:off x="811173" y="5164684"/>
            <a:ext cx="7499508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品读这些话，你从中明白了什么道理？</a:t>
            </a:r>
            <a:endParaRPr lang="en-US" altLang="zh-CN" sz="24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2" descr="http://img5.imgtn.bdimg.com/it/u=3308993194,900348043&amp;fm=27&amp;gp=0.jpg"/>
          <p:cNvSpPr>
            <a:spLocks noChangeAspect="1" noChangeArrowheads="1"/>
          </p:cNvSpPr>
          <p:nvPr/>
        </p:nvSpPr>
        <p:spPr bwMode="auto">
          <a:xfrm>
            <a:off x="155575" y="71278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圆角矩形 10"/>
          <p:cNvSpPr/>
          <p:nvPr/>
        </p:nvSpPr>
        <p:spPr>
          <a:xfrm rot="20073221">
            <a:off x="236062" y="1252249"/>
            <a:ext cx="1370161" cy="53340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</a:rPr>
              <a:t>探究分享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8"/>
          <p:cNvSpPr txBox="1">
            <a:spLocks noChangeArrowheads="1"/>
          </p:cNvSpPr>
          <p:nvPr/>
        </p:nvSpPr>
        <p:spPr bwMode="auto">
          <a:xfrm>
            <a:off x="3276600" y="1219200"/>
            <a:ext cx="29718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法治的意义</a:t>
            </a:r>
            <a:endParaRPr lang="zh-CN" altLang="zh-CN" sz="28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066800" y="2209800"/>
            <a:ext cx="7221220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提示：</a:t>
            </a:r>
            <a:endParaRPr lang="en-US" altLang="zh-CN" sz="24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      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en-US" altLang="zh-CN" sz="2400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zh-CN" sz="2400">
                <a:latin typeface="微软雅黑" panose="020b0503020204020204" charset="-122"/>
                <a:ea typeface="微软雅黑" panose="020b0503020204020204" charset="-122"/>
              </a:rPr>
              <a:t>法治是现代政治文明的核心，是发展市场经济、实现强国富民的基本保障，是解决社会矛盾、维护社会稳定、实现社会正义的有效方式。走法治道路是实现中华民族伟大复兴的必然选择。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594166" y="2057400"/>
            <a:ext cx="8092633" cy="3276600"/>
          </a:xfrm>
          <a:prstGeom prst="roundRect">
            <a:avLst/>
          </a:prstGeom>
          <a:noFill/>
          <a:ln w="28575">
            <a:prstDash val="lgDashDot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矩形 2"/>
          <p:cNvSpPr/>
          <p:nvPr/>
        </p:nvSpPr>
        <p:spPr>
          <a:xfrm>
            <a:off x="1015732" y="1820793"/>
            <a:ext cx="7597854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立善防恶谓之礼，禁非立是谓之法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                                              ---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傅玄（晋）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法律就是秩序，有好的法律才有好的秩序。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                                                     ---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亚里士多德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法律的力量应当跟随者公民。就像影子跟随着身体。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                                                    --</a:t>
            </a:r>
            <a:r>
              <a:rPr lang="zh-CN" altLang="en-US" sz="2000"/>
              <a:t>    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贝卡利亚（意）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Rectangle 12"/>
          <p:cNvSpPr/>
          <p:nvPr/>
        </p:nvSpPr>
        <p:spPr>
          <a:xfrm>
            <a:off x="914400" y="4801186"/>
            <a:ext cx="7499508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品读这些话，你从中感悟到了什么？</a:t>
            </a:r>
            <a:endParaRPr lang="en-US" altLang="zh-CN" sz="2400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2" descr="http://img5.imgtn.bdimg.com/it/u=3308993194,900348043&amp;fm=27&amp;gp=0.jpg"/>
          <p:cNvSpPr>
            <a:spLocks noChangeAspect="1" noChangeArrowheads="1"/>
          </p:cNvSpPr>
          <p:nvPr/>
        </p:nvSpPr>
        <p:spPr bwMode="auto">
          <a:xfrm>
            <a:off x="155575" y="71278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云形标注 8"/>
          <p:cNvSpPr/>
          <p:nvPr/>
        </p:nvSpPr>
        <p:spPr>
          <a:xfrm>
            <a:off x="5029200" y="3657600"/>
            <a:ext cx="2667000" cy="1246462"/>
          </a:xfrm>
          <a:prstGeom prst="cloudCallout">
            <a:avLst>
              <a:gd name="adj1" fmla="val -67436"/>
              <a:gd name="adj2" fmla="val 5360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法治的意义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AutoShape 2" descr="http://img5.imgtn.bdimg.com/it/u=3308993194,900348043&amp;fm=27&amp;gp=0.jpg"/>
          <p:cNvSpPr>
            <a:spLocks noChangeAspect="1" noChangeArrowheads="1"/>
          </p:cNvSpPr>
          <p:nvPr/>
        </p:nvSpPr>
        <p:spPr bwMode="auto">
          <a:xfrm>
            <a:off x="155575" y="71278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838200" y="2087427"/>
            <a:ext cx="7746159" cy="5530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阅读第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46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页“阅读感悟”，比较人治和法治的不同及其优劣。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600" y="2949609"/>
            <a:ext cx="5095875" cy="2219325"/>
          </a:xfrm>
          <a:prstGeom prst="rect">
            <a:avLst/>
          </a:prstGeom>
        </p:spPr>
      </p:pic>
      <p:sp>
        <p:nvSpPr>
          <p:cNvPr id="9" name="圆角矩形 8"/>
          <p:cNvSpPr/>
          <p:nvPr/>
        </p:nvSpPr>
        <p:spPr>
          <a:xfrm>
            <a:off x="1981200" y="1343869"/>
            <a:ext cx="5562600" cy="5334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</a:t>
            </a:r>
            <a:r>
              <a:rPr lang="zh-CN" altLang="en-US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、选择法治道路的原因</a:t>
            </a:r>
          </a:p>
        </p:txBody>
      </p:sp>
      <p:sp>
        <p:nvSpPr>
          <p:cNvPr id="7" name="云形标注 6"/>
          <p:cNvSpPr/>
          <p:nvPr/>
        </p:nvSpPr>
        <p:spPr>
          <a:xfrm>
            <a:off x="5181600" y="3276600"/>
            <a:ext cx="2895600" cy="1676400"/>
          </a:xfrm>
          <a:prstGeom prst="cloudCallout">
            <a:avLst>
              <a:gd name="adj1" fmla="val 23248"/>
              <a:gd name="adj2" fmla="val -9123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感悟：</a:t>
            </a:r>
            <a:r>
              <a:rPr lang="zh-CN" altLang="en-US" sz="20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坚定不移地走中国特色社会主义法治道路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AutoShape 2" descr="http://img5.imgtn.bdimg.com/it/u=3308993194,900348043&amp;fm=27&amp;gp=0.jpg"/>
          <p:cNvSpPr>
            <a:spLocks noChangeAspect="1" noChangeArrowheads="1"/>
          </p:cNvSpPr>
          <p:nvPr/>
        </p:nvSpPr>
        <p:spPr bwMode="auto">
          <a:xfrm>
            <a:off x="155575" y="71278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838200" y="2087427"/>
            <a:ext cx="7746159" cy="3322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）法治能够为人们提供良好的生活秩序，让人们能够建立起一个基本、稳定、持续的生活预期，保障人们在社会各个领域依法享有广泛的权利和自由，使人们安全、有尊严地生活。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zh-CN" sz="2000">
                <a:latin typeface="微软雅黑" panose="020b0503020204020204" charset="-122"/>
                <a:ea typeface="微软雅黑" panose="020b0503020204020204" charset="-122"/>
              </a:rPr>
              <a:t>法治是现代政治文明的核心，是发展市场经济、实现强国富民的基本保障，是解决社会矛盾、维护社会稳定、实现社会正义的有效方式。走法治道路是实现中华民族伟大复兴的必然选择。</a:t>
            </a:r>
          </a:p>
          <a:p>
            <a:pPr fontAlgn="auto">
              <a:lnSpc>
                <a:spcPct val="150000"/>
              </a:lnSpc>
            </a:pPr>
            <a:endParaRPr lang="zh-CN" alt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1981200" y="1343869"/>
            <a:ext cx="5562600" cy="5334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</a:t>
            </a:r>
            <a:r>
              <a:rPr lang="zh-CN" altLang="en-US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、选择法治道路的原因</a:t>
            </a:r>
          </a:p>
        </p:txBody>
      </p:sp>
      <p:sp>
        <p:nvSpPr>
          <p:cNvPr id="4" name="左弧形箭头 3"/>
          <p:cNvSpPr/>
          <p:nvPr/>
        </p:nvSpPr>
        <p:spPr>
          <a:xfrm>
            <a:off x="1295400" y="1832223"/>
            <a:ext cx="1219200" cy="3654177"/>
          </a:xfrm>
          <a:prstGeom prst="curved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文本框 8"/>
          <p:cNvSpPr txBox="1">
            <a:spLocks noChangeArrowheads="1"/>
          </p:cNvSpPr>
          <p:nvPr/>
        </p:nvSpPr>
        <p:spPr bwMode="auto">
          <a:xfrm>
            <a:off x="2781300" y="5043978"/>
            <a:ext cx="323850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</a:rPr>
              <a:t>即：法治的意义</a:t>
            </a:r>
            <a:endParaRPr lang="zh-CN" altLang="zh-CN" sz="2800" b="1">
              <a:solidFill>
                <a:srgbClr val="C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圆角矩形 12"/>
          <p:cNvSpPr/>
          <p:nvPr/>
        </p:nvSpPr>
        <p:spPr>
          <a:xfrm rot="20034769">
            <a:off x="236417" y="1252942"/>
            <a:ext cx="1370533" cy="53340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</a:rPr>
              <a:t>归纳总结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矩形 2"/>
          <p:cNvSpPr/>
          <p:nvPr/>
        </p:nvSpPr>
        <p:spPr>
          <a:xfrm>
            <a:off x="980188" y="2011168"/>
            <a:ext cx="7597854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商鞅提出</a:t>
            </a: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“法令者、民之命也</a:t>
            </a:r>
            <a:r>
              <a:rPr lang="en-US" altLang="zh-CN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,</a:t>
            </a:r>
            <a:r>
              <a:rPr lang="zh-CN" altLang="en-US" sz="24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为治之本也</a:t>
            </a:r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endParaRPr lang="en-US" altLang="zh-CN" sz="240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1828800" y="1191469"/>
            <a:ext cx="5562600" cy="5334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2</a:t>
            </a:r>
            <a:r>
              <a:rPr lang="zh-CN" altLang="en-US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、法治的要求</a:t>
            </a:r>
            <a:r>
              <a:rPr lang="en-US" altLang="zh-CN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-----</a:t>
            </a:r>
            <a:r>
              <a:rPr lang="zh-CN" altLang="en-US" sz="2800">
                <a:solidFill>
                  <a:srgbClr val="C00000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实行良法之治</a:t>
            </a:r>
          </a:p>
        </p:txBody>
      </p:sp>
      <p:sp>
        <p:nvSpPr>
          <p:cNvPr id="5" name="AutoShape 2" descr="http://img5.imgtn.bdimg.com/it/u=3308993194,900348043&amp;fm=27&amp;gp=0.jpg"/>
          <p:cNvSpPr>
            <a:spLocks noChangeAspect="1" noChangeArrowheads="1"/>
          </p:cNvSpPr>
          <p:nvPr/>
        </p:nvSpPr>
        <p:spPr bwMode="auto">
          <a:xfrm>
            <a:off x="155575" y="71278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143000" y="3109281"/>
            <a:ext cx="6248400" cy="7067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000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意思是</a:t>
            </a:r>
            <a:r>
              <a:rPr lang="zh-CN" altLang="en-US" sz="20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：法律条例，是人民生活的根本，是治理国家的根本。强调法治对于国家的重要性</a:t>
            </a:r>
          </a:p>
        </p:txBody>
      </p:sp>
      <p:sp>
        <p:nvSpPr>
          <p:cNvPr id="3" name="左弧形箭头 2"/>
          <p:cNvSpPr/>
          <p:nvPr/>
        </p:nvSpPr>
        <p:spPr>
          <a:xfrm>
            <a:off x="654551" y="2283858"/>
            <a:ext cx="408027" cy="1066800"/>
          </a:xfrm>
          <a:prstGeom prst="curved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右弧形箭头 3"/>
          <p:cNvSpPr/>
          <p:nvPr/>
        </p:nvSpPr>
        <p:spPr>
          <a:xfrm>
            <a:off x="7281322" y="3362973"/>
            <a:ext cx="381000" cy="1077254"/>
          </a:xfrm>
          <a:prstGeom prst="curvedLef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276600" y="4214231"/>
            <a:ext cx="3886200" cy="4603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实行法治的前提：要有法</a:t>
            </a:r>
          </a:p>
        </p:txBody>
      </p:sp>
      <p:sp>
        <p:nvSpPr>
          <p:cNvPr id="11" name="左弧形箭头 10"/>
          <p:cNvSpPr/>
          <p:nvPr/>
        </p:nvSpPr>
        <p:spPr>
          <a:xfrm>
            <a:off x="858564" y="4334223"/>
            <a:ext cx="408027" cy="1066800"/>
          </a:xfrm>
          <a:prstGeom prst="curved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600200" y="4971616"/>
            <a:ext cx="5681122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法治要求之一：实行良法之治</a:t>
            </a:r>
          </a:p>
        </p:txBody>
      </p:sp>
      <p:sp>
        <p:nvSpPr>
          <p:cNvPr id="14" name="圆角矩形 13"/>
          <p:cNvSpPr/>
          <p:nvPr/>
        </p:nvSpPr>
        <p:spPr>
          <a:xfrm rot="20073221">
            <a:off x="236062" y="1252249"/>
            <a:ext cx="1370161" cy="53340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</a:rPr>
              <a:t>探究分享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https://d.book118.com/905133310042011123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Calibri Light</vt:lpstr>
      <vt:lpstr>Microsoft YaHei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2024-09-26T23:40:35.469</cp:lastPrinted>
  <dcterms:created xsi:type="dcterms:W3CDTF">2024-09-26T15:40:35Z</dcterms:created>
  <dcterms:modified xsi:type="dcterms:W3CDTF">2024-09-26T15:40:36Z</dcterms:modified>
</cp:coreProperties>
</file>