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embeddedFontLst>
    <p:embeddedFont>
      <p:font typeface="USSASK+MS-UIGothic"/>
      <p:regular r:id="rId23"/>
    </p:embeddedFont>
    <p:embeddedFont>
      <p:font typeface="SDONOT+CPFMDK+ArialMT"/>
      <p:regular r:id="rId24"/>
    </p:embeddedFont>
    <p:embeddedFont>
      <p:font typeface="QPJOVR+HJOBOE+MicrosoftYaHei-Bold"/>
      <p:regular r:id="rId25"/>
    </p:embeddedFont>
    <p:embeddedFont>
      <p:font typeface="AJSCPK+DWVLGO+MicrosoftYaHei"/>
      <p:regular r:id="rId26"/>
    </p:embeddedFont>
  </p:embeddedFontLst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font" Target="fonts/font1.fntdata" /><Relationship Id="rId24" Type="http://schemas.openxmlformats.org/officeDocument/2006/relationships/font" Target="fonts/font2.fntdata" /><Relationship Id="rId25" Type="http://schemas.openxmlformats.org/officeDocument/2006/relationships/font" Target="fonts/font3.fntdata" /><Relationship Id="rId26" Type="http://schemas.openxmlformats.org/officeDocument/2006/relationships/font" Target="fonts/font4.fntdata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39E44-7589-4A90-A884-1D22607D8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34D91-59AC-4E58-AF84-EBB433B87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9FC8D-A63D-4362-A9EC-9BAB86EE9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FF65E-BCDA-4B99-BC94-CF993464B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CC4B83-8BBC-47E6-B9C7-6CB44A3A9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AA76D3-17D7-4733-A6E7-5CA67BDF7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C53BDB-5E67-4A3C-A32D-35DB9D5FE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AC1FD-C866-437F-8644-35DE8433D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DEB25-27F1-42CC-836D-1AF0EE204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804A8-EBA6-4E12-B47D-982DC9BF0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A7594-EF92-4DB0-A098-A4264EB06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20421210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38425" y="2395104"/>
            <a:ext cx="7952422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USSASK+MS-UIGothic"/>
                <a:cs typeface="USSASK+MS-UIGothic"/>
              </a:rPr>
              <a:t>某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项</a:t>
            </a:r>
            <a:r>
              <a:rPr sz="4950">
                <a:solidFill>
                  <a:srgbClr val="CB3600"/>
                </a:solidFill>
                <a:latin typeface="USSASK+MS-UIGothic"/>
                <a:cs typeface="USSASK+MS-UIGothic"/>
              </a:rPr>
              <a:t>目整合推广策略建</a:t>
            </a: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议</a:t>
            </a:r>
          </a:p>
          <a:p>
            <a:pPr marL="3143250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CB3600"/>
                </a:solidFill>
                <a:latin typeface="SimSun"/>
                <a:cs typeface="SimSun"/>
              </a:rPr>
              <a:t>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99514" y="95041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CB3600"/>
                </a:solidFill>
                <a:latin typeface="USSASK+MS-UIGothic"/>
                <a:cs typeface="USSASK+MS-UIGothic"/>
              </a:rPr>
              <a:t>目</a:t>
            </a:r>
            <a:r>
              <a:rPr sz="5700">
                <a:solidFill>
                  <a:srgbClr val="CB36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92979" y="123399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SDONOT+CPFMDK+ArialMT"/>
                <a:cs typeface="SDONOT+CPFMDK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8C1610"/>
                </a:solidFill>
                <a:latin typeface="USSASK+MS-UIGothic"/>
                <a:cs typeface="USSASK+MS-UIGothic"/>
              </a:rPr>
              <a:t>目背景介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92979" y="1830260"/>
            <a:ext cx="3738821" cy="25724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SDONOT+CPFMDK+ArialMT"/>
                <a:cs typeface="SDONOT+CPFMDK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8C1610"/>
                </a:solidFill>
                <a:latin typeface="USSASK+MS-UIGothic"/>
                <a:cs typeface="USSASK+MS-UIGothic"/>
              </a:rPr>
              <a:t>目整合推广策略制定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SDONOT+CPFMDK+ArialMT"/>
                <a:cs typeface="SDONOT+CPFMDK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USSASK+MS-UIGothic"/>
                <a:cs typeface="USSASK+MS-UIGothic"/>
              </a:rPr>
              <a:t>品牌建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8C1610"/>
                </a:solidFill>
                <a:latin typeface="USSASK+MS-UIGothic"/>
                <a:cs typeface="USSASK+MS-UIGothic"/>
              </a:rPr>
              <a:t>与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8C1610"/>
                </a:solidFill>
                <a:latin typeface="USSASK+MS-UIGothic"/>
                <a:cs typeface="USSASK+MS-UIGothic"/>
              </a:rPr>
              <a:t>播策略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SDONOT+CPFMDK+ArialMT"/>
                <a:cs typeface="SDONOT+CPFMDK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USSASK+MS-UIGothic"/>
                <a:cs typeface="USSASK+MS-UIGothic"/>
              </a:rPr>
              <a:t>社交媒体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营销</a:t>
            </a:r>
            <a:r>
              <a:rPr sz="2400">
                <a:solidFill>
                  <a:srgbClr val="8C1610"/>
                </a:solidFill>
                <a:latin typeface="USSASK+MS-UIGothic"/>
                <a:cs typeface="USSASK+MS-UIGothic"/>
              </a:rPr>
              <a:t>策略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C1610"/>
                </a:solidFill>
                <a:latin typeface="SDONOT+CPFMDK+ArialMT"/>
                <a:cs typeface="SDONOT+CPFMDK+ArialMT"/>
              </a:rPr>
              <a:t>•</a:t>
            </a:r>
            <a:r>
              <a:rPr sz="2450" spc="128">
                <a:solidFill>
                  <a:srgbClr val="8C161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1610"/>
                </a:solidFill>
                <a:latin typeface="SimSun"/>
                <a:cs typeface="SimSun"/>
              </a:rPr>
              <a:t>线</a:t>
            </a:r>
            <a:r>
              <a:rPr sz="2400">
                <a:solidFill>
                  <a:srgbClr val="8C1610"/>
                </a:solidFill>
                <a:latin typeface="USSASK+MS-UIGothic"/>
                <a:cs typeface="USSASK+MS-UIGothic"/>
              </a:rPr>
              <a:t>下推广策略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QPJOVR+HJOBOE+MicrosoftYaHei-Bold"/>
                <a:cs typeface="QPJOVR+HJOBO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项</a:t>
            </a:r>
            <a:r>
              <a:rPr sz="4500">
                <a:solidFill>
                  <a:srgbClr val="982900"/>
                </a:solidFill>
                <a:latin typeface="USSASK+MS-UIGothic"/>
                <a:cs typeface="USSASK+MS-UIGothic"/>
              </a:rPr>
              <a:t>目背景介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 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目概述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JSCPK+DWVLGO+MicrosoftYaHei"/>
                <a:cs typeface="AJSCPK+DWVLGO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JSCPK+DWVLGO+MicrosoftYaHei"/>
                <a:cs typeface="AJSCPK+DWVLGO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JSCPK+DWVLGO+MicrosoftYaHei"/>
                <a:cs typeface="AJSCPK+DWVLGO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JSCPK+DWVLGO+MicrosoftYaHei"/>
                <a:cs typeface="AJSCPK+DWVLGO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56385" y="5190342"/>
            <a:ext cx="1289447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目名称：</a:t>
            </a:r>
            <a:r>
              <a:rPr sz="1350">
                <a:solidFill>
                  <a:srgbClr val="000000"/>
                </a:solidFill>
                <a:latin typeface="AJSCPK+DWVLGO+MicrosoftYaHei"/>
                <a:cs typeface="AJSCPK+DWVLGO+MicrosoftYaHei"/>
              </a:rPr>
              <a:t>xxx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34815" y="5190342"/>
            <a:ext cx="1289447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目性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：</a:t>
            </a:r>
            <a:r>
              <a:rPr sz="1350">
                <a:solidFill>
                  <a:srgbClr val="000000"/>
                </a:solidFill>
                <a:latin typeface="AJSCPK+DWVLGO+MicrosoftYaHei"/>
                <a:cs typeface="AJSCPK+DWVLGO+MicrosoftYaHei"/>
              </a:rPr>
              <a:t>xxx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591040" y="5190342"/>
            <a:ext cx="1289447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目特点：</a:t>
            </a:r>
            <a:r>
              <a:rPr sz="1350">
                <a:solidFill>
                  <a:srgbClr val="000000"/>
                </a:solidFill>
                <a:latin typeface="AJSCPK+DWVLGO+MicrosoftYaHei"/>
                <a:cs typeface="AJSCPK+DWVLGO+MicrosoftYaHei"/>
              </a:rPr>
              <a:t>xxx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913244" y="5490062"/>
            <a:ext cx="1289447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目定位：</a:t>
            </a:r>
            <a:r>
              <a:rPr sz="1350">
                <a:solidFill>
                  <a:srgbClr val="000000"/>
                </a:solidFill>
                <a:latin typeface="AJSCPK+DWVLGO+MicrosoftYaHei"/>
                <a:cs typeface="AJSCPK+DWVLGO+MicrosoftYaHei"/>
              </a:rPr>
              <a:t>xxx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目市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场环</a:t>
            </a: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境分析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9169" y="1521833"/>
            <a:ext cx="1813719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观经济环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境：</a:t>
            </a:r>
            <a:r>
              <a:rPr sz="1500">
                <a:solidFill>
                  <a:srgbClr val="000000"/>
                </a:solidFill>
                <a:latin typeface="AJSCPK+DWVLGO+MicrosoftYaHei"/>
                <a:cs typeface="AJSCPK+DWVLGO+MicrosoftYaHei"/>
              </a:rPr>
              <a:t>xxx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68465" y="1521833"/>
            <a:ext cx="1813719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业发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：</a:t>
            </a:r>
            <a:r>
              <a:rPr sz="1500">
                <a:solidFill>
                  <a:srgbClr val="000000"/>
                </a:solidFill>
                <a:latin typeface="AJSCPK+DWVLGO+MicrosoftYaHei"/>
                <a:cs typeface="AJSCPK+DWVLGO+MicrosoftYaHei"/>
              </a:rPr>
              <a:t>xxx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3610" y="2647053"/>
            <a:ext cx="1813719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定位：</a:t>
            </a:r>
            <a:r>
              <a:rPr sz="1500">
                <a:solidFill>
                  <a:srgbClr val="000000"/>
                </a:solidFill>
                <a:latin typeface="AJSCPK+DWVLGO+MicrosoftYaHei"/>
                <a:cs typeface="AJSCPK+DWVLGO+MicrosoftYaHei"/>
              </a:rPr>
              <a:t>xxx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48144" y="2647053"/>
            <a:ext cx="2004219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者行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分析：</a:t>
            </a:r>
            <a:r>
              <a:rPr sz="1500">
                <a:solidFill>
                  <a:srgbClr val="000000"/>
                </a:solidFill>
                <a:latin typeface="AJSCPK+DWVLGO+MicrosoftYaHei"/>
                <a:cs typeface="AJSCPK+DWVLGO+MicrosoftYaHei"/>
              </a:rPr>
              <a:t>xxx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目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争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态势</a:t>
            </a: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1740" y="1939458"/>
            <a:ext cx="1041539" cy="43473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QPJOVR+HJOBOE+MicrosoftYaHei-Bold"/>
                <a:cs typeface="QPJOVR+HJOBOE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5779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QPJOVR+HJOBOE+MicrosoftYaHei-Bold"/>
                <a:cs typeface="QPJOVR+HJOBOE+MicrosoftYaHei-Bold"/>
              </a:rPr>
              <a:t>02</a:t>
            </a:r>
          </a:p>
          <a:p>
            <a:pPr marL="0" marR="0">
              <a:lnSpc>
                <a:spcPts val="3125"/>
              </a:lnSpc>
              <a:spcBef>
                <a:spcPts val="5784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QPJOVR+HJOBOE+MicrosoftYaHei-Bold"/>
                <a:cs typeface="QPJOVR+HJOBOE+MicrosoftYaHei-Bold"/>
              </a:rPr>
              <a:t>03</a:t>
            </a:r>
          </a:p>
          <a:p>
            <a:pPr marL="0" marR="0">
              <a:lnSpc>
                <a:spcPts val="3125"/>
              </a:lnSpc>
              <a:spcBef>
                <a:spcPts val="5714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QPJOVR+HJOBOE+MicrosoftYaHei-Bold"/>
                <a:cs typeface="QPJOVR+HJOBOE+MicrosoftYaHei-Bold"/>
              </a:rPr>
              <a:t>04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85355" y="2029948"/>
            <a:ext cx="2172951" cy="38177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7175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主要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手：</a:t>
            </a:r>
            <a:r>
              <a:rPr sz="1350">
                <a:solidFill>
                  <a:srgbClr val="000000"/>
                </a:solidFill>
                <a:latin typeface="AJSCPK+DWVLGO+MicrosoftYaHei"/>
                <a:cs typeface="AJSCPK+DWVLGO+MicrosoftYaHei"/>
              </a:rPr>
              <a:t>xxx</a:t>
            </a:r>
          </a:p>
          <a:p>
            <a:pPr marL="85725" marR="0">
              <a:lnSpc>
                <a:spcPts val="1406"/>
              </a:lnSpc>
              <a:spcBef>
                <a:spcPts val="7518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策略：</a:t>
            </a:r>
            <a:r>
              <a:rPr sz="1350">
                <a:solidFill>
                  <a:srgbClr val="000000"/>
                </a:solidFill>
                <a:latin typeface="AJSCPK+DWVLGO+MicrosoftYaHei"/>
                <a:cs typeface="AJSCPK+DWVLGO+MicrosoftYaHei"/>
              </a:rPr>
              <a:t>xxx</a:t>
            </a:r>
          </a:p>
          <a:p>
            <a:pPr marL="0" marR="0">
              <a:lnSpc>
                <a:spcPts val="1406"/>
              </a:lnSpc>
              <a:spcBef>
                <a:spcPts val="748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与劣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分析：</a:t>
            </a:r>
            <a:r>
              <a:rPr sz="1350">
                <a:solidFill>
                  <a:srgbClr val="000000"/>
                </a:solidFill>
                <a:latin typeface="AJSCPK+DWVLGO+MicrosoftYaHei"/>
                <a:cs typeface="AJSCPK+DWVLGO+MicrosoftYaHei"/>
              </a:rPr>
              <a:t>xxx</a:t>
            </a:r>
          </a:p>
          <a:p>
            <a:pPr marL="0" marR="0">
              <a:lnSpc>
                <a:spcPts val="1406"/>
              </a:lnSpc>
              <a:spcBef>
                <a:spcPts val="7428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机会与挑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分析：</a:t>
            </a:r>
            <a:r>
              <a:rPr sz="1350">
                <a:solidFill>
                  <a:srgbClr val="000000"/>
                </a:solidFill>
                <a:latin typeface="AJSCPK+DWVLGO+MicrosoftYaHei"/>
                <a:cs typeface="AJSCPK+DWVLGO+MicrosoftYaHei"/>
              </a:rPr>
              <a:t>xxx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QPJOVR+HJOBOE+MicrosoftYaHei-Bold"/>
                <a:cs typeface="QPJOVR+HJOBO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项</a:t>
            </a:r>
            <a:r>
              <a:rPr sz="4500">
                <a:solidFill>
                  <a:srgbClr val="982900"/>
                </a:solidFill>
                <a:latin typeface="USSASK+MS-UIGothic"/>
                <a:cs typeface="USSASK+MS-UIGothic"/>
              </a:rPr>
              <a:t>目整合推广策略制定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确定目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客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群体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USSASK+MS-UIGothic"/>
                <a:cs typeface="USSASK+MS-UIGothic"/>
              </a:rPr>
              <a:t>目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EB554D"/>
                </a:solidFill>
                <a:latin typeface="USSASK+MS-UIGothic"/>
                <a:cs typeface="USSASK+MS-UIGothic"/>
              </a:rPr>
              <a:t>客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EB554D"/>
                </a:solidFill>
                <a:latin typeface="USSASK+MS-UIGothic"/>
                <a:cs typeface="USSASK+MS-UIGothic"/>
              </a:rPr>
              <a:t>群体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目特点，确定目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群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体，包括年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、性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、收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入等特征。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USSASK+MS-UIGothic"/>
                <a:cs typeface="USSASK+MS-UIGothic"/>
              </a:rPr>
              <a:t>客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EB554D"/>
                </a:solidFill>
                <a:latin typeface="USSASK+MS-UIGothic"/>
                <a:cs typeface="USSASK+MS-UIGothic"/>
              </a:rPr>
              <a:t>需求分析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91276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了解目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群体的需求和偏好，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以便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策略制定提供依据。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品定位与差异化策略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产</a:t>
            </a:r>
            <a:r>
              <a:rPr sz="1550" spc="25">
                <a:solidFill>
                  <a:srgbClr val="EB554D"/>
                </a:solidFill>
                <a:latin typeface="USSASK+MS-UIGothic"/>
                <a:cs typeface="USSASK+MS-UIGothic"/>
              </a:rPr>
              <a:t>品定位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目特点和目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群体，确定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品的核心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卖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点，以及在市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中的定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SSASK+MS-UIGothic"/>
                <a:cs typeface="USSASK+MS-UIGothic"/>
              </a:rPr>
              <a:t>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USSASK+MS-UIGothic"/>
                <a:cs typeface="USSASK+MS-UIGothic"/>
              </a:rPr>
              <a:t>差异化策略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313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独特的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、功能、服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等方面，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品在市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中具有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争力，吸引目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整合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营销传</a:t>
            </a: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播策略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96414" y="423227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USSASK+MS-UIGothic"/>
                <a:cs typeface="USSASK+MS-UIGothic"/>
              </a:rPr>
              <a:t>品牌形象塑造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19750" y="423227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USSASK+MS-UIGothic"/>
                <a:cs typeface="USSASK+MS-UIGothic"/>
              </a:rPr>
              <a:t>多渠道宣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79255" y="423227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USSASK+MS-UIGothic"/>
                <a:cs typeface="USSASK+MS-UIGothic"/>
              </a:rPr>
              <a:t>社交媒体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营销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990" y="4703933"/>
            <a:ext cx="374464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建立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目的品牌形象，包括品牌理念、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标识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口号等，以提升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目的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知度和美誉度。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431665" y="4703933"/>
            <a:ext cx="3613710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利用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上、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下多种渠道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目宣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，包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括广告、公关、活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、口碑等。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164830" y="4703933"/>
            <a:ext cx="3679946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运用社交媒体平台，如微信、微博、抖音等，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行内容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和互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动营销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，提高用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粘性和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化率。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制定推广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时间</a:t>
            </a:r>
            <a:r>
              <a:rPr sz="2300" spc="23">
                <a:solidFill>
                  <a:srgbClr val="EB554D"/>
                </a:solidFill>
                <a:latin typeface="USSASK+MS-UIGothic"/>
                <a:cs typeface="USSASK+MS-UIGothic"/>
              </a:rPr>
              <a:t>表制定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度和推广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划，制定合理的推广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表，确保各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段推广活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阶</a:t>
            </a:r>
            <a:r>
              <a:rPr sz="2300" spc="25">
                <a:solidFill>
                  <a:srgbClr val="EB554D"/>
                </a:solidFill>
                <a:latin typeface="USSASK+MS-UIGothic"/>
                <a:cs typeface="USSASK+MS-UIGothic"/>
              </a:rPr>
              <a:t>段目</a:t>
            </a:r>
            <a:r>
              <a:rPr sz="2300" spc="23">
                <a:solidFill>
                  <a:srgbClr val="EB554D"/>
                </a:solidFill>
                <a:latin typeface="SimSun"/>
                <a:cs typeface="SimSun"/>
              </a:rPr>
              <a:t>标设</a:t>
            </a:r>
            <a:r>
              <a:rPr sz="2300">
                <a:solidFill>
                  <a:srgbClr val="EB554D"/>
                </a:solidFill>
                <a:latin typeface="USSASK+MS-UIGothic"/>
                <a:cs typeface="USSASK+MS-UIGothic"/>
              </a:rPr>
              <a:t>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每个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定具体的推广目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，如曝光量、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化率等，以衡量推广效果和确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定是否需要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整策略。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QPJOVR+HJOBOE+MicrosoftYaHei-Bold"/>
                <a:cs typeface="QPJOVR+HJOBOE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USSASK+MS-UIGothic"/>
                <a:cs typeface="USSASK+MS-UIGothic"/>
              </a:rPr>
              <a:t>品牌建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设</a:t>
            </a:r>
            <a:r>
              <a:rPr sz="4500">
                <a:solidFill>
                  <a:srgbClr val="982900"/>
                </a:solidFill>
                <a:latin typeface="USSASK+MS-UIGothic"/>
                <a:cs typeface="USSASK+MS-UIGothic"/>
              </a:rPr>
              <a:t>与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传</a:t>
            </a:r>
            <a:r>
              <a:rPr sz="4500">
                <a:solidFill>
                  <a:srgbClr val="982900"/>
                </a:solidFill>
                <a:latin typeface="USSASK+MS-UIGothic"/>
                <a:cs typeface="USSASK+MS-UIGothic"/>
              </a:rPr>
              <a:t>播策略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品牌定位与核心价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USSASK+MS-UIGothic"/>
                <a:cs typeface="USSASK+MS-UIGothic"/>
              </a:rPr>
              <a:t>品牌定位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在目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中，根据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态势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和消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者需求，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品牌确定一个合适的位置，使品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牌在消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者心中占据独特的地位。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USSASK+MS-UIGothic"/>
                <a:cs typeface="USSASK+MS-UIGothic"/>
              </a:rPr>
              <a:t>核心价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品牌所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达的核心价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和独特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种价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吸引和留住目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者，使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品牌在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争中脱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颖</a:t>
            </a:r>
            <a:r>
              <a:rPr sz="1350">
                <a:solidFill>
                  <a:srgbClr val="FFFFFF"/>
                </a:solidFill>
                <a:latin typeface="USSASK+MS-UIGothic"/>
                <a:cs typeface="USSASK+MS-UIGothic"/>
              </a:rPr>
              <a:t>而出。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品牌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播渠道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PJOVR+HJOBOE+MicrosoftYaHei-Bold"/>
                <a:cs typeface="QPJOVR+HJOBO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PJOVR+HJOBOE+MicrosoftYaHei-Bold"/>
                <a:cs typeface="QPJOVR+HJOBO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PJOVR+HJOBOE+MicrosoftYaHei-Bold"/>
                <a:cs typeface="QPJOVR+HJOBO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传统</a:t>
            </a:r>
            <a:r>
              <a:rPr sz="2000" spc="25">
                <a:solidFill>
                  <a:srgbClr val="EB554D"/>
                </a:solidFill>
                <a:latin typeface="USSASK+MS-UIGothic"/>
                <a:cs typeface="USSASK+MS-UIGothic"/>
              </a:rPr>
              <a:t>媒体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USSASK+MS-UIGothic"/>
                <a:cs typeface="USSASK+MS-UIGothic"/>
              </a:rPr>
              <a:t>网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络</a:t>
            </a:r>
            <a:r>
              <a:rPr sz="2000" spc="25">
                <a:solidFill>
                  <a:srgbClr val="EB554D"/>
                </a:solidFill>
                <a:latin typeface="USSASK+MS-UIGothic"/>
                <a:cs typeface="USSASK+MS-UIGothic"/>
              </a:rPr>
              <a:t>媒体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线</a:t>
            </a:r>
            <a:r>
              <a:rPr sz="2000" spc="25">
                <a:solidFill>
                  <a:srgbClr val="EB554D"/>
                </a:solidFill>
                <a:latin typeface="USSASK+MS-UIGothic"/>
                <a:cs typeface="USSASK+MS-UIGothic"/>
              </a:rPr>
              <a:t>下活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利用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报纸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志、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广播等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媒体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行品牌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播，提高品牌的知名度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和曝光率。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运用社交媒体、微博、博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客等网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媒体，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行口碑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大品牌影响力。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览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、活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、会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形式，与目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品牌的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知度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和美誉度。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品牌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播内容策划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USSASK+MS-UIGothic"/>
                <a:cs typeface="USSASK+MS-UIGothic"/>
              </a:rPr>
              <a:t>品牌故事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USSASK+MS-UIGothic"/>
                <a:cs typeface="USSASK+MS-UIGothic"/>
              </a:rPr>
              <a:t>品牌形象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产</a:t>
            </a:r>
            <a:r>
              <a:rPr sz="2300" spc="25">
                <a:solidFill>
                  <a:srgbClr val="EB554D"/>
                </a:solidFill>
                <a:latin typeface="USSASK+MS-UIGothic"/>
                <a:cs typeface="USSASK+MS-UIGothic"/>
              </a:rPr>
              <a:t>品展示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过讲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述品牌的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史、文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化和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展，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品牌的价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和理念，增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品牌的信任和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过统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形象和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，塑造品牌的独特形象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和品牌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格，提高品牌的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展示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品的特点和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，突出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品的差异化，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提高消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对产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000000"/>
                </a:solidFill>
                <a:latin typeface="USSASK+MS-UIGothic"/>
                <a:cs typeface="USSASK+MS-UIGothic"/>
              </a:rPr>
              <a:t>意愿。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品牌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播效果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03979" y="170878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35735"/>
                </a:solidFill>
                <a:latin typeface="USSASK+MS-UIGothic"/>
                <a:cs typeface="USSASK+MS-UIGothic"/>
              </a:rPr>
              <a:t>美誉度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78925" y="170878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7185"/>
                </a:solidFill>
                <a:latin typeface="USSASK+MS-UIGothic"/>
                <a:cs typeface="USSASK+MS-UIGothic"/>
              </a:rPr>
              <a:t>市</a:t>
            </a:r>
            <a:r>
              <a:rPr sz="1550" spc="25">
                <a:solidFill>
                  <a:srgbClr val="FF7185"/>
                </a:solidFill>
                <a:latin typeface="SimSun"/>
                <a:cs typeface="SimSun"/>
              </a:rPr>
              <a:t>场</a:t>
            </a:r>
            <a:r>
              <a:rPr sz="1550" spc="25">
                <a:solidFill>
                  <a:srgbClr val="FF7185"/>
                </a:solidFill>
                <a:latin typeface="USSASK+MS-UIGothic"/>
                <a:cs typeface="USSASK+MS-UIGothic"/>
              </a:rPr>
              <a:t>占有率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03979" y="2163298"/>
            <a:ext cx="2760345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估消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者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品牌的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价和信任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程度，包括消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者的口碑、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意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度和忠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度等方面。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33534" y="2163298"/>
            <a:ext cx="2760345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估品牌在市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中的地位和市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份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，反映品牌的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争力和市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影响力。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60525" y="3680976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QPJOVR+HJOBOE+MicrosoftYaHei-Bold"/>
                <a:cs typeface="QPJOVR+HJOBOE+MicrosoftYaHei-Bold"/>
              </a:rPr>
              <a:t>01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45304" y="3680340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QPJOVR+HJOBOE+MicrosoftYaHei-Bold"/>
                <a:cs typeface="QPJOVR+HJOBOE+MicrosoftYaHei-Bold"/>
              </a:rPr>
              <a:t>02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30084" y="3680340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QPJOVR+HJOBOE+MicrosoftYaHei-Bold"/>
                <a:cs typeface="QPJOVR+HJOBOE+MicrosoftYaHei-Bold"/>
              </a:rPr>
              <a:t>03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14865" y="3679706"/>
            <a:ext cx="833231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FFFEFE"/>
                </a:solidFill>
                <a:latin typeface="QPJOVR+HJOBOE+MicrosoftYaHei-Bold"/>
                <a:cs typeface="QPJOVR+HJOBOE+MicrosoftYaHei-Bold"/>
              </a:rPr>
              <a:t>04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193164" y="429704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USSASK+MS-UIGothic"/>
                <a:cs typeface="USSASK+MS-UIGothic"/>
              </a:rPr>
              <a:t>知名度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494145" y="429704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B3600"/>
                </a:solidFill>
                <a:latin typeface="SimSun"/>
                <a:cs typeface="SimSun"/>
              </a:rPr>
              <a:t>购买</a:t>
            </a:r>
            <a:r>
              <a:rPr sz="1550" spc="25">
                <a:solidFill>
                  <a:srgbClr val="CB3600"/>
                </a:solidFill>
                <a:latin typeface="USSASK+MS-UIGothic"/>
                <a:cs typeface="USSASK+MS-UIGothic"/>
              </a:rPr>
              <a:t>意愿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1188085" y="4722348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估消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者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品牌的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知程度，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包括品牌的印象、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记忆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和辨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度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等方面。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525894" y="4722348"/>
            <a:ext cx="2760345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估消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者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购买该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品牌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品的意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愿和可能性，反映品牌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消</a:t>
            </a: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者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20000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20000"/>
                </a:solidFill>
                <a:latin typeface="USSASK+MS-UIGothic"/>
                <a:cs typeface="USSASK+MS-UIGothic"/>
              </a:rPr>
              <a:t>决策的影响力。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89366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B3600"/>
                </a:solidFill>
                <a:latin typeface="QPJOVR+HJOBOE+MicrosoftYaHei-Bold"/>
                <a:cs typeface="QPJOVR+HJOBOE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6689" y="337436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982900"/>
                </a:solidFill>
                <a:latin typeface="USSASK+MS-UIGothic"/>
                <a:cs typeface="USSASK+MS-UIGothic"/>
              </a:rPr>
              <a:t>社交媒体</a:t>
            </a:r>
            <a:r>
              <a:rPr sz="4500">
                <a:solidFill>
                  <a:srgbClr val="982900"/>
                </a:solidFill>
                <a:latin typeface="SimSun"/>
                <a:cs typeface="SimSun"/>
              </a:rPr>
              <a:t>营销</a:t>
            </a:r>
            <a:r>
              <a:rPr sz="4500">
                <a:solidFill>
                  <a:srgbClr val="982900"/>
                </a:solidFill>
                <a:latin typeface="USSASK+MS-UIGothic"/>
                <a:cs typeface="USSASK+MS-UIGothic"/>
              </a:rPr>
              <a:t>策略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USSASK+MS-UIGothic"/>
                <a:cs typeface="USSASK+MS-UIGothic"/>
              </a:rPr>
              <a:t>社交媒体平台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USSASK+MS-UIGothic"/>
                <a:cs typeface="USSASK+MS-UIGothic"/>
              </a:rPr>
              <a:t>高流量、目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USSASK+MS-UIGothic"/>
                <a:cs typeface="USSASK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FFF"/>
                </a:solidFill>
                <a:latin typeface="USSASK+MS-UIGothic"/>
                <a:cs typeface="USSASK+MS-UIGothic"/>
              </a:rPr>
              <a:t>集中的平台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EB554D"/>
                </a:solidFill>
                <a:latin typeface="USSASK+MS-UIGothic"/>
                <a:cs typeface="USSASK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293101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根据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目特点和目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用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画像，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适合的社交媒体平台。例如，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年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用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，可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抖音、微博、微信等平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台；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中老年用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，可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微信公众号、新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闻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客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端等平台。同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，需关注平台的流量和用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活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跃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度，确保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投入能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够获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得足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的回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8C1610"/>
                </a:solidFill>
                <a:latin typeface="USSASK+MS-UIGothic"/>
                <a:cs typeface="USSAS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https://d.book118.com/905204212100011114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USSASK+MS-UIGothic</vt:lpstr>
      <vt:lpstr>SimSun</vt:lpstr>
      <vt:lpstr>SDONOT+CPFMDK+ArialMT</vt:lpstr>
      <vt:lpstr>Times New Roman</vt:lpstr>
      <vt:lpstr>QPJOVR+HJOBOE+MicrosoftYaHei-Bold</vt:lpstr>
      <vt:lpstr>AJSCPK+DWVLGO+MicrosoftYaHei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2024-09-21T06:54:38.228</cp:lastPrinted>
  <dcterms:created xsi:type="dcterms:W3CDTF">2024-09-20T22:54:38Z</dcterms:created>
  <dcterms:modified xsi:type="dcterms:W3CDTF">2024-09-20T22:54:39Z</dcterms:modified>
</cp:coreProperties>
</file>