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5D66B6B-41E7-4358-A6FA-C8F190CF4D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8F9EA3F-1A91-4558-A8BD-BCC25D02DB5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956E53F-8344-4CF7-949A-7FC3676DC4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C76A78B-954B-405B-98AA-5204110EBAF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146D5A8-2FDD-4B54-B6EE-4F1878B0385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52AE9C0-2697-4872-8C27-7AEE2377648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2E6C11D-894B-4BEE-B027-8F8D1935FBC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D82728D-59A9-4955-9D89-05D9D1350F0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E1C540B-CF46-44CA-96DC-7DF3648996F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61FD476-B8B0-4922-8825-E27A223E12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1BB839B-B684-408D-BEDB-5B1B4AC1D27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0521401104201111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9545" y="3623969"/>
            <a:ext cx="8219058"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lumMod val="95000"/>
                    <a:lumOff val="5000"/>
                  </a:schemeClr>
                </a:solidFill>
                <a:latin typeface="Arial"/>
                <a:ea typeface="Arial"/>
                <a:cs typeface="Arial"/>
              </a:rPr>
              <a:t>网络语言的坏处</a:t>
            </a:r>
          </a:p>
        </p:txBody>
      </p:sp>
      <p:sp>
        <p:nvSpPr>
          <p:cNvPr id="3" name="TextBox 3"/>
          <p:cNvSpPr txBox="1"/>
          <p:nvPr/>
        </p:nvSpPr>
        <p:spPr>
          <a:xfrm>
            <a:off x="9537462" y="5117274"/>
            <a:ext cx="1750777" cy="3120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1500">
                <a:solidFill>
                  <a:srgbClr val="FFFFFF"/>
                </a:solidFill>
                <a:latin typeface="Arial"/>
                <a:ea typeface="Arial"/>
                <a:cs typeface="Arial"/>
              </a:rPr>
              <a:t>汇报人：</a:t>
            </a:r>
          </a:p>
        </p:txBody>
      </p:sp>
      <p:sp>
        <p:nvSpPr>
          <p:cNvPr id="4" name="TextBox 4"/>
          <p:cNvSpPr txBox="1"/>
          <p:nvPr/>
        </p:nvSpPr>
        <p:spPr>
          <a:xfrm>
            <a:off x="9525270" y="5572213"/>
            <a:ext cx="2181295" cy="348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1500">
                <a:solidFill>
                  <a:srgbClr val="FFFFFF"/>
                </a:solidFill>
                <a:latin typeface="Arial"/>
                <a:ea typeface="Arial"/>
                <a:cs typeface="Arial"/>
              </a:rPr>
              <a:t>日期: </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文字的坏处</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语言的坏处</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社交的坏处</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健康的坏处</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安全的坏处</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文化教育的坏处</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solidFill>
                <a:latin typeface="Microsoft Yahei"/>
                <a:ea typeface="Microsoft Yahei"/>
                <a:cs typeface="Microsoft Yahei"/>
              </a:rPr>
              <a:t>目</a:t>
            </a:r>
          </a:p>
          <a:p>
            <a:pPr algn="ctr">
              <a:lnSpc>
                <a:spcPct val="125000"/>
              </a:lnSpc>
            </a:pPr>
            <a:r>
              <a:rPr lang="en-US" sz="7650" b="1">
                <a:solidFill>
                  <a:srgbClr val="FFFFFF"/>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solidFill>
                <a:latin typeface="Arial"/>
                <a:ea typeface="Arial"/>
                <a:cs typeface="Arial"/>
              </a:rPr>
              <a:t>文字的坏处</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错别字影响文字的准确性</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错别字的存在使得文字的表述出现偏差，甚至产生歧义，影响交流和理解。</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错别字影响文字的可读性</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大量的错别字会降低文字的可读性，使读者难以理解文字的意图，浪费时间和精力。</a:t>
            </a:r>
          </a:p>
        </p:txBody>
      </p:sp>
      <p:sp>
        <p:nvSpPr>
          <p:cNvPr id="6" name="AutoShape 6"/>
          <p:cNvSpPr/>
          <p:nvPr/>
        </p:nvSpPr>
        <p:spPr>
          <a:xfrm>
            <a:off x="88440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280" r="228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错别字</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pic>
        <p:nvPicPr>
          <p:cNvPr id="4" name="Picture 4"/>
          <p:cNvPicPr>
            <a:picLocks noChangeAspect="1"/>
          </p:cNvPicPr>
          <p:nvPr/>
        </p:nvPicPr>
        <p:blipFill>
          <a:blip r:embed="rId2">
            <a:alphaModFix/>
          </a:blip>
          <a:srcRect l="9496" r="949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语法错误影响语句的流畅性</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语法错误会导致语句不流畅，影响读者的阅读体验。</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语法错误影响信息的准确性</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语法错误可能会导致信息的误传，使得信息的准确性受到影响。</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语法错误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4667" r="14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表达不清使得沟通变得困难，导致误解和沟通效率低下。</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表达不清影响沟通效果</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表达不清使得信息难以准确传达，甚至可能导致信息的丢失或误解。</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表达不清影响信息的传递</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表达不清</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solidFill>
                <a:latin typeface="Arial"/>
                <a:ea typeface="Arial"/>
                <a:cs typeface="Arial"/>
              </a:rPr>
              <a:t>语言的坏处</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solidFill>
                <a:latin typeface="Arial"/>
                <a:ea typeface="Arial"/>
                <a:cs typeface="Arial"/>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4385648" y="3298301"/>
            <a:ext cx="7773409" cy="0"/>
          </a:xfrm>
          <a:prstGeom prst="line">
            <a:avLst/>
          </a:prstGeom>
          <a:ln w="14288">
            <a:solidFill>
              <a:schemeClr val="accent2">
                <a:lumMod val="60000"/>
                <a:lumOff val="40000"/>
              </a:schemeClr>
            </a:solidFill>
            <a:prstDash val="dash"/>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3684179" y="3236263"/>
            <a:ext cx="701468" cy="122998"/>
          </a:xfrm>
          <a:prstGeom prst="rect">
            <a:avLst/>
          </a:prstGeom>
          <a:solidFill>
            <a:schemeClr val="accent2">
              <a:lumMod val="60000"/>
              <a:lumOff val="4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 name="AutoShape 4"/>
          <p:cNvSpPr/>
          <p:nvPr/>
        </p:nvSpPr>
        <p:spPr>
          <a:xfrm>
            <a:off x="3631268" y="3236263"/>
            <a:ext cx="122998" cy="122998"/>
          </a:xfrm>
          <a:prstGeom prst="ellipse">
            <a:avLst/>
          </a:prstGeom>
          <a:solidFill>
            <a:schemeClr val="accent2">
              <a:lumMod val="60000"/>
              <a:lumOff val="4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5" name="AutoShape 5"/>
          <p:cNvSpPr/>
          <p:nvPr/>
        </p:nvSpPr>
        <p:spPr>
          <a:xfrm>
            <a:off x="4314020" y="3236263"/>
            <a:ext cx="122998" cy="122998"/>
          </a:xfrm>
          <a:prstGeom prst="ellipse">
            <a:avLst/>
          </a:prstGeom>
          <a:solidFill>
            <a:schemeClr val="accent2">
              <a:lumMod val="60000"/>
              <a:lumOff val="4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6" name="AutoShape 6"/>
          <p:cNvSpPr/>
          <p:nvPr/>
        </p:nvSpPr>
        <p:spPr>
          <a:xfrm>
            <a:off x="1236382" y="5823339"/>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7" name="AutoShape 7"/>
          <p:cNvSpPr/>
          <p:nvPr/>
        </p:nvSpPr>
        <p:spPr>
          <a:xfrm>
            <a:off x="1183471" y="582333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8" name="AutoShape 8"/>
          <p:cNvSpPr/>
          <p:nvPr/>
        </p:nvSpPr>
        <p:spPr>
          <a:xfrm>
            <a:off x="1866223" y="582333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cxnSp>
        <p:nvCxnSpPr>
          <p:cNvPr id="9" name="Connector 9"/>
          <p:cNvCxnSpPr/>
          <p:nvPr/>
        </p:nvCxnSpPr>
        <p:spPr>
          <a:xfrm>
            <a:off x="1937851" y="5897569"/>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0" name="TextBox 10"/>
          <p:cNvSpPr txBox="1"/>
          <p:nvPr/>
        </p:nvSpPr>
        <p:spPr>
          <a:xfrm>
            <a:off x="3560911" y="1781514"/>
            <a:ext cx="77724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粗鲁语言是指使用不礼貌、不文明、侮辱性的语言，这种语言可能会伤害到别人的感情和尊严。在网络语言中，粗鲁语言的使用可能会更加普遍和频繁，因为网络空间的匿名性和距离感可能会减少人们对语言行为的责任感和约束感。</a:t>
            </a:r>
          </a:p>
        </p:txBody>
      </p:sp>
      <p:sp>
        <p:nvSpPr>
          <p:cNvPr id="11" name="TextBox 11"/>
          <p:cNvSpPr txBox="1"/>
          <p:nvPr/>
        </p:nvSpPr>
        <p:spPr>
          <a:xfrm>
            <a:off x="1183471" y="4329642"/>
            <a:ext cx="78105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在网络语言中，粗鲁语言的使用往往表现在一些贬低、侮辱、谩骂他人的言辞中。例如，“SB”、“SB”、“NMSL”等都是粗鲁语言的典型例子。这些言辞不仅会伤害到被攻击者的感情，还可能会引起其他人的反感和不满。</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粗鲁语言</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287219"/>
          </a:xfrm>
          <a:prstGeom prst="round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 name="TextBox 3"/>
          <p:cNvSpPr txBox="1"/>
          <p:nvPr/>
        </p:nvSpPr>
        <p:spPr>
          <a:xfrm>
            <a:off x="1304547" y="1787738"/>
            <a:ext cx="958290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不文明用语是指使用不文雅、不恰当、不规范的语言。这种语言可能会让人感到不舒服或尴尬，但不一定有攻击性。在网络语言中，不文明用语的使用也较为常见，但与粗鲁语言不同的是，不文明用语不一定具有侮辱性或攻击性，但仍然可能会引起他人的不满和反感。</a:t>
            </a:r>
          </a:p>
        </p:txBody>
      </p:sp>
      <p:sp>
        <p:nvSpPr>
          <p:cNvPr id="4" name="AutoShape 4"/>
          <p:cNvSpPr/>
          <p:nvPr/>
        </p:nvSpPr>
        <p:spPr>
          <a:xfrm>
            <a:off x="866575" y="3830586"/>
            <a:ext cx="10458850" cy="2286677"/>
          </a:xfrm>
          <a:prstGeom prst="roundRect">
            <a:avLst/>
          </a:prstGeom>
          <a:solidFill>
            <a:schemeClr val="accent1">
              <a:alpha val="15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5" name="TextBox 5"/>
          <p:cNvSpPr txBox="1"/>
          <p:nvPr/>
        </p:nvSpPr>
        <p:spPr>
          <a:xfrm>
            <a:off x="1218874" y="4371944"/>
            <a:ext cx="958215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solidFill>
                <a:latin typeface="Microsoft Yahei"/>
                <a:ea typeface="Microsoft Yahei"/>
                <a:cs typeface="Microsoft Yahei"/>
              </a:rPr>
              <a:t>在网络语言中，不文明用语的表现形式多种多样，例如使用粗俗的俚语、涉及性或性别歧视的言辞、或是一些带有贬低或侮辱性的外号等。这些言辞可能会让人们感到不舒服或尴尬，但不一定有攻击性。</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不文明用语</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1">
              <a:alpha val="15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 name="AutoShape 4"/>
          <p:cNvSpPr/>
          <p:nvPr/>
        </p:nvSpPr>
        <p:spPr>
          <a:xfrm>
            <a:off x="4552349" y="2452189"/>
            <a:ext cx="3087301" cy="3087301"/>
          </a:xfrm>
          <a:prstGeom prst="ellipse">
            <a:avLst/>
          </a:prstGeom>
          <a:solidFill>
            <a:schemeClr val="lt1">
              <a:alpha val="48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6" name="TextBox 6"/>
          <p:cNvSpPr txBox="1"/>
          <p:nvPr/>
        </p:nvSpPr>
        <p:spPr>
          <a:xfrm>
            <a:off x="4969025"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solidFill>
                <a:latin typeface="Microsoft Yahei"/>
                <a:ea typeface="Microsoft Yahei"/>
                <a:cs typeface="Microsoft Yahei"/>
              </a:rPr>
              <a:t>VS</a:t>
            </a:r>
          </a:p>
        </p:txBody>
      </p:sp>
      <p:sp>
        <p:nvSpPr>
          <p:cNvPr id="7" name="TextBox 7"/>
          <p:cNvSpPr txBox="1"/>
          <p:nvPr/>
        </p:nvSpPr>
        <p:spPr>
          <a:xfrm>
            <a:off x="1094226" y="2244504"/>
            <a:ext cx="3267075" cy="3248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solidFill>
                <a:latin typeface="Microsoft Yahei"/>
                <a:ea typeface="Microsoft Yahei"/>
                <a:cs typeface="Microsoft Yahei"/>
              </a:rPr>
              <a:t>攻击性语言是指使用针对个人或群体的侮辱性、贬低性、挑衅性的言辞。这种语言可能会引发他人的愤怒和不满，甚至可能会导致网络欺凌等不良行为。在网络语言中，攻击性语言的使用是较为普遍的，但也是最为危险和有害的一种语言行为。</a:t>
            </a:r>
          </a:p>
        </p:txBody>
      </p:sp>
      <p:sp>
        <p:nvSpPr>
          <p:cNvPr id="8" name="TextBox 8"/>
          <p:cNvSpPr txBox="1"/>
          <p:nvPr/>
        </p:nvSpPr>
        <p:spPr>
          <a:xfrm>
            <a:off x="7808528" y="2244504"/>
            <a:ext cx="3286125" cy="3248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solidFill>
                <a:latin typeface="Microsoft Yahei"/>
                <a:ea typeface="Microsoft Yahei"/>
                <a:cs typeface="Microsoft Yahei"/>
              </a:rPr>
              <a:t>在网络语言中，攻击性语言的表现形式非常多，例如针对个人或群体的侮辱、贬低、嘲讽、挑衅等言辞。这些言辞可能会引发他人的愤怒和不满，甚至可能会导致网络欺凌等不良行为。例如，“废物”、“垃圾”、“废物”等都是攻击性语言的典型例子。</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攻击性语言</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solidFill>
                <a:latin typeface="Arial"/>
                <a:ea typeface="Arial"/>
                <a:cs typeface="Arial"/>
              </a:rPr>
              <a:t>社交的坏处</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solidFill>
                <a:latin typeface="Arial"/>
                <a:ea typeface="Arial"/>
                <a:cs typeface="Arial"/>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网络上的陌生人交流往往缺乏真实世界的社交线索，如面部表情、肢体语言等，使得建立信任更加困难。</a:t>
            </a:r>
          </a:p>
        </p:txBody>
      </p:sp>
      <p:pic>
        <p:nvPicPr>
          <p:cNvPr id="6" name="Picture 6"/>
          <p:cNvPicPr>
            <a:picLocks noChangeAspect="1"/>
          </p:cNvPicPr>
          <p:nvPr/>
        </p:nvPicPr>
        <p:blipFill>
          <a:blip r:embed="rId2"/>
          <a:srcRect l="10958" r="10958"/>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solidFill>
                <a:latin typeface="Microsoft Yahei"/>
                <a:ea typeface="Microsoft Yahei"/>
                <a:cs typeface="Microsoft Yahei"/>
              </a:rPr>
              <a:t>难以建立信任</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由于缺乏面对面交流的实时反馈，网络上的沟通更容易产生误解和冲突。</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容易产生误解</a:t>
            </a:r>
          </a:p>
        </p:txBody>
      </p:sp>
      <p:pic>
        <p:nvPicPr>
          <p:cNvPr id="10" name="Picture 10"/>
          <p:cNvPicPr>
            <a:picLocks noChangeAspect="1"/>
          </p:cNvPicPr>
          <p:nvPr/>
        </p:nvPicPr>
        <p:blipFill>
          <a:blip r:embed="rId3"/>
          <a:srcRect l="11250" r="1125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3042" r="13042"/>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过度依赖网络社交可能导致在真实世界的社交能力退化，包括口头表达、非语言沟通等方面。</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社交能力退化</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陌生人交流</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1413" r="21413"/>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2173" r="22173"/>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1041" r="31041"/>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7" name="AutoShape 7"/>
          <p:cNvSpPr/>
          <p:nvPr/>
        </p:nvSpPr>
        <p:spPr>
          <a:xfrm>
            <a:off x="8406414" y="24226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过度使用网络语言可能导致家庭成员、朋友之间的人际关系疏远。</a:t>
            </a:r>
            <a:endParaRPr lang="en-US" sz="1100"/>
          </a:p>
        </p:txBody>
      </p:sp>
      <p:sp>
        <p:nvSpPr>
          <p:cNvPr id="8" name="AutoShape 8"/>
          <p:cNvSpPr/>
          <p:nvPr/>
        </p:nvSpPr>
        <p:spPr>
          <a:xfrm>
            <a:off x="8901714" y="1901965"/>
            <a:ext cx="2084387" cy="46037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疏远人际关系</a:t>
            </a:r>
            <a:endParaRPr lang="en-US" sz="1100"/>
          </a:p>
        </p:txBody>
      </p:sp>
      <p:sp>
        <p:nvSpPr>
          <p:cNvPr id="9" name="AutoShape 9"/>
          <p:cNvSpPr/>
          <p:nvPr/>
        </p:nvSpPr>
        <p:spPr>
          <a:xfrm>
            <a:off x="8406414" y="45259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过度依赖网络语言可能导致忽视面对面沟通的重要性，忽视面对面沟通所能带来的深度交流和情感连接。</a:t>
            </a:r>
            <a:endParaRPr lang="en-US" sz="1100"/>
          </a:p>
        </p:txBody>
      </p:sp>
      <p:sp>
        <p:nvSpPr>
          <p:cNvPr id="10" name="AutoShape 10"/>
          <p:cNvSpPr/>
          <p:nvPr/>
        </p:nvSpPr>
        <p:spPr>
          <a:xfrm>
            <a:off x="8901714" y="4005263"/>
            <a:ext cx="2084387" cy="46037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忽视面对面沟通</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缺乏面对面交流</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https://d.book118.com/905214011042011113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2024-09-19T20:41:00.510</cp:lastPrinted>
  <dcterms:created xsi:type="dcterms:W3CDTF">2024-09-19T12:41:00Z</dcterms:created>
  <dcterms:modified xsi:type="dcterms:W3CDTF">2024-09-19T12:41:02Z</dcterms:modified>
</cp:coreProperties>
</file>