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embeddedFontLst>
    <p:embeddedFont>
      <p:font typeface="FARVKN+MS-UIGothic"/>
      <p:regular r:id="rId17"/>
    </p:embeddedFont>
    <p:embeddedFont>
      <p:font typeface="HMDDML+JCHOFL+ArialMT"/>
      <p:regular r:id="rId18"/>
    </p:embeddedFont>
    <p:embeddedFont>
      <p:font typeface="NPQPVN+VPVOFC+MicrosoftYaHei-Bold"/>
      <p:regular r:id="rId19"/>
    </p:embeddedFont>
    <p:embeddedFont>
      <p:font typeface="AGGKUI+TPRVHK+Arial-BoldMT"/>
      <p:regular r:id="rId20"/>
    </p:embeddedFont>
  </p:embeddedFontLst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4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D2A6B5-A4A3-4AB7-9B77-8ABC27EA68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FDF60B-63B9-4372-87A7-2F1611FA8F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9BF396-7C63-4EE2-B999-0DABCA9905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647D80-15D8-43FF-A494-FF26386201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AD99C7-0BA6-4772-8428-BF60F47D0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759942A-5F23-429E-A327-CD1F7F7CB5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83CBE9-736C-4480-A21A-A38F87D548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EAFD74-1BE9-476D-94B2-0E1A281EB6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02DCAA-0459-4968-ADB5-0946700B43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4438C1-BE5F-48F3-87B3-1A0360CD8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F2A577-1C75-477B-80CE-0FEC1404C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0530011221101111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3725" y="3832760"/>
            <a:ext cx="5578392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0D0D0D"/>
                </a:solidFill>
                <a:latin typeface="FARVKN+MS-UIGothic"/>
                <a:cs typeface="FARVKN+MS-UIGothic"/>
              </a:rPr>
              <a:t>安全管理成果告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99859" y="1395920"/>
            <a:ext cx="3738821" cy="29781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HMDDML+JCHOFL+ArialMT"/>
                <a:cs typeface="HMDDML+JCHOFL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FARVKN+MS-UIGothic"/>
                <a:cs typeface="FARVKN+MS-UIGothic"/>
              </a:rPr>
              <a:t>安全管理体系介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绍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HMDDML+JCHOFL+ArialMT"/>
                <a:cs typeface="HMDDML+JCHOFL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FARVKN+MS-UIGothic"/>
                <a:cs typeface="FARVKN+MS-UIGothic"/>
              </a:rPr>
              <a:t>安全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风险评</a:t>
            </a:r>
            <a:r>
              <a:rPr sz="2400">
                <a:solidFill>
                  <a:srgbClr val="3045FD"/>
                </a:solidFill>
                <a:latin typeface="FARVKN+MS-UIGothic"/>
                <a:cs typeface="FARVKN+MS-UIGothic"/>
              </a:rPr>
              <a:t>估与控制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HMDDML+JCHOFL+ArialMT"/>
                <a:cs typeface="HMDDML+JCHOFL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FARVKN+MS-UIGothic"/>
                <a:cs typeface="FARVKN+MS-UIGothic"/>
              </a:rPr>
              <a:t>安全事故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预</a:t>
            </a:r>
            <a:r>
              <a:rPr sz="2400">
                <a:solidFill>
                  <a:srgbClr val="3045FD"/>
                </a:solidFill>
                <a:latin typeface="FARVKN+MS-UIGothic"/>
                <a:cs typeface="FARVKN+MS-UIGothic"/>
              </a:rPr>
              <a:t>防与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应对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HMDDML+JCHOFL+ArialMT"/>
                <a:cs typeface="HMDDML+JCHOFL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FARVKN+MS-UIGothic"/>
                <a:cs typeface="FARVKN+MS-UIGothic"/>
              </a:rPr>
              <a:t>安全管理成果</a:t>
            </a:r>
            <a:r>
              <a:rPr sz="2400">
                <a:solidFill>
                  <a:srgbClr val="3045FD"/>
                </a:solidFill>
                <a:latin typeface="SimSun"/>
                <a:cs typeface="SimSun"/>
              </a:rPr>
              <a:t>总结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3045FD"/>
                </a:solidFill>
                <a:latin typeface="HMDDML+JCHOFL+ArialMT"/>
                <a:cs typeface="HMDDML+JCHOFL+ArialMT"/>
              </a:rPr>
              <a:t>•</a:t>
            </a:r>
            <a:r>
              <a:rPr sz="2450" spc="128">
                <a:solidFill>
                  <a:srgbClr val="3045FD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3045FD"/>
                </a:solidFill>
                <a:latin typeface="FARVKN+MS-UIGothic"/>
                <a:cs typeface="FARVKN+MS-UIGothic"/>
              </a:rPr>
              <a:t>未来安全管理工作展望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56229" y="3066002"/>
            <a:ext cx="4092905" cy="292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200"/>
              </a:lnSpc>
              <a:spcBef>
                <a:spcPct val="0"/>
              </a:spcBef>
              <a:spcAft>
                <a:spcPct val="0"/>
              </a:spcAft>
            </a:pPr>
            <a:r>
              <a:rPr sz="9200" spc="28">
                <a:solidFill>
                  <a:srgbClr val="3045FD"/>
                </a:solidFill>
                <a:latin typeface="FARVKN+MS-UIGothic"/>
                <a:cs typeface="FARVKN+MS-UIGothic"/>
              </a:rPr>
              <a:t>目</a:t>
            </a:r>
            <a:r>
              <a:rPr sz="9200">
                <a:solidFill>
                  <a:srgbClr val="3045FD"/>
                </a:solidFill>
                <a:latin typeface="SimSun"/>
                <a:cs typeface="SimSun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6959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安全管理体系的定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义</a:t>
            </a: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与重要性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5905" y="1494059"/>
            <a:ext cx="892047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3045FD"/>
                </a:solidFill>
                <a:latin typeface="FARVKN+MS-UIGothic"/>
                <a:cs typeface="FARVKN+MS-UIGothic"/>
              </a:rPr>
              <a:t>定</a:t>
            </a:r>
            <a:r>
              <a:rPr sz="2000">
                <a:solidFill>
                  <a:srgbClr val="3045FD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29244" y="2175883"/>
            <a:ext cx="3431604" cy="150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安全管理体系是一套系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化、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构化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的管理方法，用于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识别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估和控制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内部的安全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，以确保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工和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资产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的安全。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75905" y="3919759"/>
            <a:ext cx="11493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3045FD"/>
                </a:solidFill>
                <a:latin typeface="FARVKN+MS-UIGothic"/>
                <a:cs typeface="FARVKN+MS-UIGothic"/>
              </a:rPr>
              <a:t>重要性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29244" y="4772397"/>
            <a:ext cx="3431604" cy="1162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安全管理体系能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减少事故和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损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失，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提高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的社会声誉和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经济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效益，是</a:t>
            </a:r>
          </a:p>
          <a:p>
            <a:pPr marL="0" marR="0">
              <a:lnSpc>
                <a:spcPts val="1500"/>
              </a:lnSpc>
              <a:spcBef>
                <a:spcPts val="119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续发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展的基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础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保障。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8196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安全管理体系的构成要素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9750" y="2105655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组织结</a:t>
            </a:r>
            <a:r>
              <a:rPr sz="1550" spc="25">
                <a:solidFill>
                  <a:srgbClr val="3045FD"/>
                </a:solidFill>
                <a:latin typeface="FARVKN+MS-UIGothic"/>
                <a:cs typeface="FARVKN+MS-UIGothic"/>
              </a:rPr>
              <a:t>构与</a:t>
            </a: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职责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FARVKN+MS-UIGothic"/>
                <a:cs typeface="FARVKN+MS-UIGothic"/>
              </a:rPr>
              <a:t>法律法</a:t>
            </a: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规</a:t>
            </a:r>
            <a:r>
              <a:rPr sz="1550" spc="25">
                <a:solidFill>
                  <a:srgbClr val="3045FD"/>
                </a:solidFill>
                <a:latin typeface="FARVKN+MS-UIGothic"/>
                <a:cs typeface="FARVKN+MS-UIGothic"/>
              </a:rPr>
              <a:t>与制度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1075" y="2537948"/>
            <a:ext cx="2694109" cy="1045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明确安全管理工作的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架构、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职责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权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限，确保安全管理的</a:t>
            </a:r>
          </a:p>
          <a:p>
            <a:pPr marL="154305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有效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施。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63659" y="2537948"/>
            <a:ext cx="2563177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确保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遵守相关法律法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63659" y="2846558"/>
            <a:ext cx="2825040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准，建立完善的安全管理制度。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风险</a:t>
            </a:r>
            <a:r>
              <a:rPr sz="1550" spc="25">
                <a:solidFill>
                  <a:srgbClr val="3045FD"/>
                </a:solidFill>
                <a:latin typeface="FARVKN+MS-UIGothic"/>
                <a:cs typeface="FARVKN+MS-UIGothic"/>
              </a:rPr>
              <a:t>管理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307194" y="4764401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FARVKN+MS-UIGothic"/>
                <a:cs typeface="FARVKN+MS-UIGothic"/>
              </a:rPr>
              <a:t>培</a:t>
            </a: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训</a:t>
            </a:r>
            <a:r>
              <a:rPr sz="1550" spc="25">
                <a:solidFill>
                  <a:srgbClr val="3045FD"/>
                </a:solidFill>
                <a:latin typeface="FARVKN+MS-UIGothic"/>
                <a:cs typeface="FARVKN+MS-UIGothic"/>
              </a:rPr>
              <a:t>与意</a:t>
            </a:r>
            <a:r>
              <a:rPr sz="1550">
                <a:solidFill>
                  <a:srgbClr val="3045FD"/>
                </a:solidFill>
                <a:latin typeface="SimSun"/>
                <a:cs typeface="SimSun"/>
              </a:rPr>
              <a:t>识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32000" y="5183992"/>
            <a:ext cx="2496941" cy="921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过识别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估和控制安全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</a:t>
            </a:r>
          </a:p>
          <a:p>
            <a:pPr marL="0" marR="0">
              <a:lnSpc>
                <a:spcPts val="1350"/>
              </a:lnSpc>
              <a:spcBef>
                <a:spcPts val="59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险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，降低事故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发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生的概率和影</a:t>
            </a:r>
          </a:p>
          <a:p>
            <a:pPr marL="0" marR="0">
              <a:lnSpc>
                <a:spcPts val="1350"/>
              </a:lnSpc>
              <a:spcBef>
                <a:spcPts val="53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响程度。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046719" y="5248762"/>
            <a:ext cx="2496941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提高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工的安全意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和技能，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046719" y="5557373"/>
            <a:ext cx="2694109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确保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员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工能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够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遵守安全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定和</a:t>
            </a:r>
          </a:p>
          <a:p>
            <a:pPr marL="154305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操作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规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程。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安全管理体系的建立与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实</a:t>
            </a: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90189" y="208260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FARVKN+MS-UIGothic"/>
                <a:cs typeface="FARVKN+MS-UIGothic"/>
              </a:rPr>
              <a:t>策划与准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备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60384" y="2082601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实</a:t>
            </a:r>
            <a:r>
              <a:rPr sz="2300" spc="25">
                <a:solidFill>
                  <a:srgbClr val="3045FD"/>
                </a:solidFill>
                <a:latin typeface="FARVKN+MS-UIGothic"/>
                <a:cs typeface="FARVKN+MS-UIGothic"/>
              </a:rPr>
              <a:t>施与运行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18310" y="2521958"/>
            <a:ext cx="401523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明确安全管理体系的方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针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、目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标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、范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围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资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93890" y="2521958"/>
            <a:ext cx="4234308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建立安全管理体系文件，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实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施安全管理工作，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147060" y="2796278"/>
            <a:ext cx="983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源需求。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946390" y="2796278"/>
            <a:ext cx="2126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确保体系的有效运行。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790189" y="4898826"/>
            <a:ext cx="1911210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监</a:t>
            </a:r>
            <a:r>
              <a:rPr sz="2300" spc="25">
                <a:solidFill>
                  <a:srgbClr val="3045FD"/>
                </a:solidFill>
                <a:latin typeface="FARVKN+MS-UIGothic"/>
                <a:cs typeface="FARVKN+MS-UIGothic"/>
              </a:rPr>
              <a:t>控与改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进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308340" y="4898826"/>
            <a:ext cx="1616188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FARVKN+MS-UIGothic"/>
                <a:cs typeface="FARVKN+MS-UIGothic"/>
              </a:rPr>
              <a:t>持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续</a:t>
            </a:r>
            <a:r>
              <a:rPr sz="2300" spc="25">
                <a:solidFill>
                  <a:srgbClr val="3045FD"/>
                </a:solidFill>
                <a:latin typeface="FARVKN+MS-UIGothic"/>
                <a:cs typeface="FARVKN+MS-UIGothic"/>
              </a:rPr>
              <a:t>改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进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718310" y="5338183"/>
            <a:ext cx="4162425" cy="750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定期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安全管理体系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行内部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核和管理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</a:p>
          <a:p>
            <a:pPr marL="762000" marR="0">
              <a:lnSpc>
                <a:spcPts val="1500"/>
              </a:lnSpc>
              <a:spcBef>
                <a:spcPts val="659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审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发现问题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及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时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改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进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089140" y="5338183"/>
            <a:ext cx="4088829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根据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内外部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环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境的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变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化，持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续优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化和完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136890" y="5612503"/>
            <a:ext cx="174575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善安全管理体系。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安全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风险识别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3045FD"/>
                </a:solidFill>
                <a:latin typeface="FARVKN+MS-UIGothic"/>
                <a:cs typeface="FARVKN+MS-UIGothic"/>
              </a:rPr>
              <a:t>安全</a:t>
            </a:r>
            <a:r>
              <a:rPr sz="1550" spc="25">
                <a:solidFill>
                  <a:srgbClr val="3045FD"/>
                </a:solidFill>
                <a:latin typeface="SimSun"/>
                <a:cs typeface="SimSun"/>
              </a:rPr>
              <a:t>风险识别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5319" y="1960098"/>
            <a:ext cx="3088444" cy="1354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通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系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统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的方法，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识别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出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营过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程中可能面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临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的各种安全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，包括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但不限于技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术风险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、市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场风险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、操作</a:t>
            </a:r>
          </a:p>
          <a:p>
            <a:pPr marL="0" marR="0">
              <a:lnSpc>
                <a:spcPts val="1350"/>
              </a:lnSpc>
              <a:spcBef>
                <a:spcPts val="103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等。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044946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识别</a:t>
            </a:r>
            <a:r>
              <a:rPr sz="1550" spc="25">
                <a:solidFill>
                  <a:srgbClr val="FFFFFF"/>
                </a:solidFill>
                <a:latin typeface="FARVKN+MS-UIGothic"/>
                <a:cs typeface="FARVKN+MS-UIGothic"/>
              </a:rPr>
              <a:t>方法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4451838"/>
            <a:ext cx="3022208" cy="1045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采用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问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卷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调查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专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访谈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、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历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史数据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分析等多种方法，确保全面、准确地</a:t>
            </a:r>
          </a:p>
          <a:p>
            <a:pPr marL="0" marR="0">
              <a:lnSpc>
                <a:spcPts val="1350"/>
              </a:lnSpc>
              <a:spcBef>
                <a:spcPts val="102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识别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出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临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的安全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。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2857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安全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风险评</a:t>
            </a: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30" y="1757481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FARVKN+MS-UIGothic"/>
                <a:cs typeface="FARVKN+MS-UIGothic"/>
              </a:rPr>
              <a:t>安全</a:t>
            </a: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风险评</a:t>
            </a:r>
            <a:r>
              <a:rPr sz="2300">
                <a:solidFill>
                  <a:srgbClr val="3045FD"/>
                </a:solidFill>
                <a:latin typeface="FARVKN+MS-UIGothic"/>
                <a:cs typeface="FARVKN+MS-UIGothic"/>
              </a:rPr>
              <a:t>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7730" y="2317488"/>
            <a:ext cx="7082283" cy="476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对识别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出的安全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风险进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行量化和定性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估，确定各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的大小和影响程度。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435" y="429176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SimSun"/>
                <a:cs typeface="SimSun"/>
              </a:rPr>
              <a:t>评</a:t>
            </a:r>
            <a:r>
              <a:rPr sz="2300" spc="25">
                <a:solidFill>
                  <a:srgbClr val="3045FD"/>
                </a:solidFill>
                <a:latin typeface="FARVKN+MS-UIGothic"/>
                <a:cs typeface="FARVKN+MS-UIGothic"/>
              </a:rPr>
              <a:t>估方法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3435" y="4870188"/>
            <a:ext cx="7154167" cy="819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采用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矩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阵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、敏感性分析、蒙特卡洛模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拟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等方法，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对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安全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风险进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行全面、客</a:t>
            </a:r>
          </a:p>
          <a:p>
            <a:pPr marL="0" marR="0">
              <a:lnSpc>
                <a:spcPts val="1500"/>
              </a:lnSpc>
              <a:spcBef>
                <a:spcPts val="1200"/>
              </a:spcBef>
              <a:spcAft>
                <a:spcPct val="0"/>
              </a:spcAft>
            </a:pP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观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的</a:t>
            </a:r>
            <a:r>
              <a:rPr sz="1500">
                <a:solidFill>
                  <a:srgbClr val="000000"/>
                </a:solidFill>
                <a:latin typeface="SimSun"/>
                <a:cs typeface="SimSun"/>
              </a:rPr>
              <a:t>评</a:t>
            </a:r>
            <a:r>
              <a:rPr sz="1500">
                <a:solidFill>
                  <a:srgbClr val="000000"/>
                </a:solidFill>
                <a:latin typeface="FARVKN+MS-UIGothic"/>
                <a:cs typeface="FARVKN+MS-UIGothic"/>
              </a:rPr>
              <a:t>估。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619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安全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风险</a:t>
            </a: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控制措施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8240" y="1680011"/>
            <a:ext cx="279714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FARVKN+MS-UIGothic"/>
                <a:cs typeface="FARVKN+MS-UIGothic"/>
              </a:rPr>
              <a:t>安全</a:t>
            </a:r>
            <a:r>
              <a:rPr sz="2300" spc="23">
                <a:solidFill>
                  <a:srgbClr val="3045FD"/>
                </a:solidFill>
                <a:latin typeface="SimSun"/>
                <a:cs typeface="SimSun"/>
              </a:rPr>
              <a:t>风险</a:t>
            </a:r>
            <a:r>
              <a:rPr sz="2300" spc="25">
                <a:solidFill>
                  <a:srgbClr val="3045FD"/>
                </a:solidFill>
                <a:latin typeface="FARVKN+MS-UIGothic"/>
                <a:cs typeface="FARVKN+MS-UIGothic"/>
              </a:rPr>
              <a:t>控制措施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98240" y="2127103"/>
            <a:ext cx="6110652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根据安全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风险评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估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果，制定相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的控制措施，以降低或消除安全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20800" y="4228266"/>
            <a:ext cx="2206523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3045FD"/>
                </a:solidFill>
                <a:latin typeface="FARVKN+MS-UIGothic"/>
                <a:cs typeface="FARVKN+MS-UIGothic"/>
              </a:rPr>
              <a:t>控制措施分</a:t>
            </a:r>
            <a:r>
              <a:rPr sz="2300">
                <a:solidFill>
                  <a:srgbClr val="3045FD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20800" y="4675358"/>
            <a:ext cx="8673829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包括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防性控制措施、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纠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正性控制措施和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应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急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预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案等，确保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组织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运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营过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程中的安全</a:t>
            </a:r>
            <a:r>
              <a:rPr sz="1350">
                <a:solidFill>
                  <a:srgbClr val="000000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000000"/>
                </a:solidFill>
                <a:latin typeface="FARVKN+MS-UIGothic"/>
                <a:cs typeface="FARVKN+MS-UIGothic"/>
              </a:rPr>
              <a:t>得到有效控制。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安全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风险</a:t>
            </a: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控制效果</a:t>
            </a:r>
            <a:r>
              <a:rPr sz="3000">
                <a:solidFill>
                  <a:srgbClr val="3045FD"/>
                </a:solidFill>
                <a:latin typeface="SimSun"/>
                <a:cs typeface="SimSun"/>
              </a:rPr>
              <a:t>评</a:t>
            </a:r>
            <a:r>
              <a:rPr sz="3000">
                <a:solidFill>
                  <a:srgbClr val="3045FD"/>
                </a:solidFill>
                <a:latin typeface="FARVKN+MS-UIGothic"/>
                <a:cs typeface="FARVKN+MS-UIGothic"/>
              </a:rPr>
              <a:t>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8704" y="1984176"/>
            <a:ext cx="339206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FARVKN+MS-UIGothic"/>
                <a:cs typeface="FARVKN+MS-UIGothic"/>
              </a:rPr>
              <a:t>安全</a:t>
            </a:r>
            <a:r>
              <a:rPr sz="2300" spc="23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2300" spc="25">
                <a:solidFill>
                  <a:srgbClr val="FFFFFF"/>
                </a:solidFill>
                <a:latin typeface="FARVKN+MS-UIGothic"/>
                <a:cs typeface="FARVKN+MS-UIGothic"/>
              </a:rPr>
              <a:t>控制效果</a:t>
            </a: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2300">
                <a:solidFill>
                  <a:srgbClr val="FFFFFF"/>
                </a:solidFill>
                <a:latin typeface="FARVKN+MS-UIGothic"/>
                <a:cs typeface="FARVKN+MS-UIGothic"/>
              </a:rPr>
              <a:t>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78704" y="2517628"/>
            <a:ext cx="6834626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定期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安全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控制措施的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实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施效果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估，以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检验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控制措施的有效性和适用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8704" y="2826238"/>
            <a:ext cx="54247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性。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8704" y="4040306"/>
            <a:ext cx="1616189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2300" spc="25">
                <a:solidFill>
                  <a:srgbClr val="FFFFFF"/>
                </a:solidFill>
                <a:latin typeface="FARVKN+MS-UIGothic"/>
                <a:cs typeface="FARVKN+MS-UIGothic"/>
              </a:rPr>
              <a:t>估方法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78704" y="4650592"/>
            <a:ext cx="6702154" cy="737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采用定期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审计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、关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键绩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效指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标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分析、安全事件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统计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分析等方法，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对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安全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风险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控制</a:t>
            </a:r>
          </a:p>
          <a:p>
            <a:pPr marL="0" marR="0">
              <a:lnSpc>
                <a:spcPts val="1350"/>
              </a:lnSpc>
              <a:spcBef>
                <a:spcPts val="108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效果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进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行全面、客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观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的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350">
                <a:solidFill>
                  <a:srgbClr val="FFFFFF"/>
                </a:solidFill>
                <a:latin typeface="FARVKN+MS-UIGothic"/>
                <a:cs typeface="FARVKN+MS-UIGothic"/>
              </a:rPr>
              <a:t>估。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https://d.book118.com/905300112211011114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0">
      <vt:lpstr>Arial</vt:lpstr>
      <vt:lpstr>Calibri</vt:lpstr>
      <vt:lpstr>FARVKN+MS-UIGothic</vt:lpstr>
      <vt:lpstr>HMDDML+JCHOFL+ArialMT</vt:lpstr>
      <vt:lpstr>Times New Roman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2024-09-21T16:39:46.907</cp:lastPrinted>
  <dcterms:created xsi:type="dcterms:W3CDTF">2024-09-21T08:39:46Z</dcterms:created>
  <dcterms:modified xsi:type="dcterms:W3CDTF">2024-09-21T08:39:48Z</dcterms:modified>
</cp:coreProperties>
</file>