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22360-94C3-4663-A04A-669510BA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7B177-96FF-4178-86D4-FC456C870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44CE0-79BC-4E7D-9EEA-11377CD6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588CC-67DE-4916-85E2-1A498E3D6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CCC9F-6CD9-40F2-94AD-DF2E2B54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FAA98-1349-4AE8-B18A-84DF28F2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B71B7-B1DC-46DB-A9F0-AB8059D5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6ABD7-7C0C-487B-93B4-02BD5D91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FE4C2-D3C5-45A9-B7B3-FF3E5949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8BA60-93B3-4E50-B927-61E57EBDF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CA171-2078-46D1-A9B8-6D8054C1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1001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某艺术集团公司手册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发展规划与战略合作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公司长期致力于艺术产业的创新与发展，为国内外艺术机构和艺术家提供全方位的服务和支持。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公司成立于1990年，总部位于北京市，是国内最早成立的综合性艺术集团公司之一。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公司前身为某艺术研究院，拥有悠久的历史和深厚的艺术底蕴。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成为全球领先的艺术产业综合服务商。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传承和弘扬中华优秀传统文化，推动艺术创新与跨界融合，提升人类精神生活品质。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负责公司战略决策、重大事项审批和监督管理层执行情况。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职能部门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包括人力资源部、财务部、市场部、项目部、艺术交流部等，负责各自领域的具体工作。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总经理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负责公司日常经营管理工作，组织实施董事会决议，制定公司年度经营计划和预算方案等。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子公司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包括艺术品投资公司、文化传媒公司、艺术教育公司等，负责拓展公司业务领域和市场。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包括国内外知名艺术家的个展、群展，以及主题性、学术性的展览。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策划各类艺术展览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提供专业的展览场地租赁服务，并负责展览布置、展品陈列等工作。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展览场地租赁与布置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通过多种渠道进行展览宣传，吸引观众参观，提高展览的知名度和影响力。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展览宣传与推广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策划与展览主题相关的活动，如讲座、研讨会、工作坊等，丰富观众的参观体验。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展览活动组织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艺术展览策划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艺术品销售服务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提供线上和线下的艺术品销售服务，满足不同客户的需求。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艺术金融服务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提供与艺术品相关的金融服务，如艺术品贷款、艺术品保险等。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艺术品投资咨询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为客户提供艺术品投资的专业建议和咨询服务，帮助他们实现艺术品的保值与增值。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艺术品鉴定与评估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对各类艺术品进行专业鉴定和价值评估，确保所售艺术品的真实性和价值。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艺术品销售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42" r="19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根据不同年龄段和兴趣爱好的学员，设计各类艺术教育课程。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艺术教育课程开发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艺术教育师资培训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艺术教育活动组织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艺术教育合作与交流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为艺术教育师资提供专业培训，提高他们的教学水平和能力。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组织各类艺术教育活动，如艺术夏令营、艺术工作坊等，激发学员的艺术兴趣和创造力。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与其他艺术教育机构、学校等进行合作与交流，共同推动艺术教育事业的发展。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艺术教育推广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建立专业的艺术媒体平台，提供艺术资讯、评论、访谈等内容。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艺术媒体平台建设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制作各类艺术媒体内容，如文章、视频、音频等，满足不同受众的需求。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艺术媒体内容制作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与其他品牌、企业进行广告合作，提高艺术媒体平台的知名度和影响力。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艺术媒体广告合作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对艺术媒体平台的用户数据进行分析，了解用户需求和行为习惯，优化平台内容和功能。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艺术媒体数据分析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艺术媒体运营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追求卓越品质，为客户提供最优质的艺术产品和服务。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坚守诚信原则，树立企业良好形象。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鼓励员工勇于尝试，不断探索新的艺术形式和表现手法。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倡导团队协作，鼓励员工相互支持，共同成长。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尊重他人，营造和谐的工作氛围。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勤奋工作，不断提高自身能力和业绩。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保持廉洁自律，不谋取私利。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坚持正直原则，不做违法违规之事。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员工行为准则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59251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69823"/>
            <a:ext cx="2267763" cy="1218088"/>
            <a:chOff x="763829" y="2569823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698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注重环保，采取可持续的生产方式，减少对环境的负面影响。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63829" y="2079489"/>
            <a:ext cx="2267763" cy="490334"/>
            <a:chOff x="763829" y="2079489"/>
            <a:chExt cx="2267763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763829" y="20794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864089" y="5221258"/>
            <a:ext cx="2267763" cy="1218088"/>
            <a:chOff x="2864089" y="5221258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2864089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公平竞争，遵守行业规则和法律法规。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2864089" y="4730924"/>
            <a:ext cx="2267763" cy="490334"/>
            <a:chOff x="2864089" y="4730924"/>
            <a:chExt cx="2267763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2864089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822697" y="5221258"/>
            <a:ext cx="2267763" cy="1218088"/>
            <a:chOff x="6822697" y="5221258"/>
            <a:chExt cx="2267763" cy="1218088"/>
          </a:xfrm>
        </p:grpSpPr>
        <p:sp>
          <p:nvSpPr>
            <p:cNvPr id="34" name="TextBox 34"/>
            <p:cNvSpPr txBox="1"/>
            <p:nvPr/>
          </p:nvSpPr>
          <p:spPr>
            <a:xfrm>
              <a:off x="6822697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重视员工和客户的安全，采取必要的安全措施。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822697" y="4730924"/>
            <a:ext cx="2267763" cy="490334"/>
            <a:chOff x="6822697" y="4730924"/>
            <a:chExt cx="226776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6822697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972595" y="2785723"/>
            <a:ext cx="2267763" cy="1218088"/>
            <a:chOff x="8972595" y="2785723"/>
            <a:chExt cx="2267763" cy="1218088"/>
          </a:xfrm>
        </p:grpSpPr>
        <p:sp>
          <p:nvSpPr>
            <p:cNvPr id="38" name="TextBox 38"/>
            <p:cNvSpPr txBox="1"/>
            <p:nvPr/>
          </p:nvSpPr>
          <p:spPr>
            <a:xfrm>
              <a:off x="8972595" y="27857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积极参与公益事业，回馈社会。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8972595" y="2295389"/>
            <a:ext cx="2267763" cy="490334"/>
            <a:chOff x="8972595" y="2295389"/>
            <a:chExt cx="226776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8972595" y="22953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</a:t>
              </a:r>
            </a:p>
          </p:txBody>
        </p:sp>
      </p:grpSp>
      <p:sp>
        <p:nvSpPr>
          <p:cNvPr id="41" name="Freeform 41"/>
          <p:cNvSpPr/>
          <p:nvPr/>
        </p:nvSpPr>
        <p:spPr>
          <a:xfrm>
            <a:off x="3096623" y="2700021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187548" y="1104984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5686896" y="2660051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186254" y="1513484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803631" y="2055449"/>
            <a:ext cx="461677" cy="550831"/>
            <a:chOff x="7803631" y="2055449"/>
            <a:chExt cx="461677" cy="550831"/>
          </a:xfrm>
        </p:grpSpPr>
        <p:sp>
          <p:nvSpPr>
            <p:cNvPr id="46" name="Freeform 46"/>
            <p:cNvSpPr/>
            <p:nvPr/>
          </p:nvSpPr>
          <p:spPr>
            <a:xfrm>
              <a:off x="7969842" y="2161366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803631" y="2055449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3615463" y="3242807"/>
            <a:ext cx="664559" cy="579787"/>
            <a:chOff x="3615463" y="3242807"/>
            <a:chExt cx="664559" cy="579787"/>
          </a:xfrm>
        </p:grpSpPr>
        <p:sp>
          <p:nvSpPr>
            <p:cNvPr id="49" name="Freeform 49"/>
            <p:cNvSpPr/>
            <p:nvPr/>
          </p:nvSpPr>
          <p:spPr>
            <a:xfrm>
              <a:off x="3615463" y="3382158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961125" y="3242807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1" name="Group 51"/>
          <p:cNvGrpSpPr/>
          <p:nvPr/>
        </p:nvGrpSpPr>
        <p:grpSpPr>
          <a:xfrm>
            <a:off x="6456418" y="3388259"/>
            <a:ext cx="577690" cy="614458"/>
            <a:chOff x="6456418" y="3388259"/>
            <a:chExt cx="577690" cy="614458"/>
          </a:xfrm>
        </p:grpSpPr>
        <p:sp>
          <p:nvSpPr>
            <p:cNvPr id="52" name="Freeform 52"/>
            <p:cNvSpPr/>
            <p:nvPr/>
          </p:nvSpPr>
          <p:spPr>
            <a:xfrm>
              <a:off x="6794364" y="3388259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6456418" y="3573425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6595864" y="3689344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6703972" y="3639147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5010292" y="1832578"/>
            <a:ext cx="559445" cy="701972"/>
            <a:chOff x="5010292" y="1832578"/>
            <a:chExt cx="559445" cy="701972"/>
          </a:xfrm>
        </p:grpSpPr>
        <p:sp>
          <p:nvSpPr>
            <p:cNvPr id="57" name="Freeform 57"/>
            <p:cNvSpPr/>
            <p:nvPr/>
          </p:nvSpPr>
          <p:spPr>
            <a:xfrm>
              <a:off x="5401504" y="1832578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5183885" y="1928296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010292" y="2189448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人力资源政策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https://d.book118.com/905310014321011042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2024-09-04T08:20:49.932</cp:lastPrinted>
  <dcterms:created xsi:type="dcterms:W3CDTF">2024-09-04T00:20:49Z</dcterms:created>
  <dcterms:modified xsi:type="dcterms:W3CDTF">2024-09-04T00:20:52Z</dcterms:modified>
</cp:coreProperties>
</file>