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5CFCE4-149A-4B2C-A30D-A0BD8AB8AD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42D18A-1054-4013-BD5C-BD68F0404E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506DC3-4230-4077-B57E-5D9D797D9B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7CD75D8-C2E1-4099-9F4E-66747EB2EC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437E154-6654-4746-852A-347E95B8AE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670EBFE-D023-4FF4-9A33-3E9A0987D0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E517825-85FB-4A88-9B23-0406214BEE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52B93FA-7B66-430E-95C9-8000CDEB38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420A50A-AEAA-47C6-9925-64D51CA7A6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D1C6EE-58C0-4DB1-A094-A27595E719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56E75E-3873-4D73-AAE1-0DA7E09E3F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571500" y="2606765"/>
            <a:ext cx="5506636" cy="1200329"/>
          </a:xfrm>
        </p:spPr>
        <p:txBody>
          <a:bodyPr wrap="none" anchor="t">
            <a:spAutoFit/>
          </a:bodyPr>
          <a:lstStyle>
            <a:lvl1pPr algn="l">
              <a:defRPr sz="8000" b="1" i="0" spc="3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71500" y="3984896"/>
            <a:ext cx="3070071" cy="397032"/>
          </a:xfrm>
        </p:spPr>
        <p:txBody>
          <a:bodyPr wrap="none">
            <a:spAutoFit/>
          </a:bodyPr>
          <a:lstStyle>
            <a:lvl1pPr marL="0" indent="0" algn="l">
              <a:buNone/>
              <a:defRPr sz="2200" b="0" i="0" spc="3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71500" y="1406436"/>
            <a:ext cx="5506636" cy="1200329"/>
          </a:xfrm>
        </p:spPr>
        <p:txBody>
          <a:bodyPr wrap="none" anchor="b">
            <a:spAutoFit/>
          </a:bodyPr>
          <a:lstStyle>
            <a:lvl1pPr marL="0" indent="0">
              <a:buNone/>
              <a:defRPr sz="8000" b="0" i="0" spc="300">
                <a:solidFill>
                  <a:schemeClr val="accent1">
                    <a:lumMod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3" name=""/>
        <p:cNvGrpSpPr/>
        <p:nvPr/>
      </p:nvGrpSpPr>
      <p:grpSpPr>
        <a:xfrm>
          <a:off x="0" y="0"/>
          <a:ext cx="0" cy="0"/>
        </a:xfrm>
      </p:grpSpPr>
      <p:sp>
        <p:nvSpPr>
          <p:cNvPr id="24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6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pic>
        <p:nvPicPr>
          <p:cNvPr id="2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0533031104401111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服务标准培训课件\n## 1.服务标准的基本概念与重要性\n### 1.1什么是服务标准及其分类\n### 1.2服务标准在企业管理中的作用\n### 1.3服务标准对客户体验的影响\n## 2.服务标准的制定与实施\n### 2.1服务标准的制定原则与方法\n### 2.2服务标准的实施与监控\n### 2.3服务标准的持续改进与优化\n## 3.服务标准培训计划与实施\n### 3.1服务标准培训的目标与内容\n### 3.2服务标准培训的方法与技巧\n### 3.3服务标准培训的效果评估与反馈\n## 4.服务标准在各部门的落实与执行\n### 4.1如何将服务标准融入各部门工作\n### 4.2部门内部服务标准的制定与实施\n### 4.3部门间协同与服务标准的一致性\n## 5.服务标准与员工激励及绩效评估\n### 5.1服务标准与员工激励的关系\n### 5.2如何通过服务标准进行员工绩效评估\n### 5.3提高员工满意度与服务质量\n## 6.服务标准培训案例分享与讨论\n### 6.1成功服务标准培训案例分享\n### 6.2服务标准培训中的问题与挑战\n### 6.3服务标准培训的实践经验与建议\n&quot;,&quot;templateId&quot;:&quot;ujpcqsuz1ifzxno4qckwkhkbi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571500" y="2606765"/>
            <a:ext cx="11055350" cy="11874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/>
              <a:t>服务标准培训课件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71500" y="3984896"/>
            <a:ext cx="5581650" cy="400050"/>
          </a:xfrm>
        </p:spPr>
        <p:txBody>
          <a:bodyPr/>
          <a:lstStyle/>
          <a:p>
            <a:r>
              <a:rPr lang="en-US"/>
              <a:t> </a:t>
            </a:r>
            <a:endParaRPr/>
          </a:p>
        </p:txBody>
      </p:sp>
      <p:cxnSp>
        <p:nvCxnSpPr>
          <p:cNvPr id="4" name="直线连接符 4"/>
          <p:cNvCxnSpPr/>
          <p:nvPr/>
        </p:nvCxnSpPr>
        <p:spPr>
          <a:xfrm>
            <a:off x="660400" y="6014027"/>
            <a:ext cx="825500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20"/>
          <p:cNvSpPr txBox="1"/>
          <p:nvPr/>
        </p:nvSpPr>
        <p:spPr>
          <a:xfrm>
            <a:off x="571499" y="6129521"/>
            <a:ext cx="2093843" cy="37555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z="1400" spc="8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6" name="文本占位符 20"/>
          <p:cNvSpPr txBox="1"/>
          <p:nvPr/>
        </p:nvSpPr>
        <p:spPr>
          <a:xfrm>
            <a:off x="9937347" y="6129521"/>
            <a:ext cx="1683154" cy="377411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1400" spc="80">
                <a:solidFill>
                  <a:schemeClr val="accent1">
                    <a:lumMod val="50000"/>
                  </a:schemeClr>
                </a:solidFill>
                <a:effectLst/>
              </a:rPr>
              <a:t> </a:t>
            </a:r>
            <a:endParaRPr kumimoji="1" lang="en-US" altLang="zh-CN" sz="1400" spc="8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5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6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服务标准的基本概念与重要性</a:t>
            </a:r>
            <a:endParaRPr/>
          </a:p>
        </p:txBody>
      </p:sp>
      <p:sp>
        <p:nvSpPr>
          <p:cNvPr id="127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128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2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2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2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服务标准是指企业为提供优质服务而制定的规范</a:t>
                </a:r>
                <a:endParaRPr/>
              </a:p>
            </p:txBody>
          </p:sp>
          <p:sp>
            <p:nvSpPr>
              <p:cNvPr id="22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服务质量标准：衡量服务水平的指标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服务流程标准：规定服务过程的流程和步骤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服务态度标准：规定员工服务过程中的态度和行为</a:t>
                </a:r>
                <a:endParaRPr/>
              </a:p>
            </p:txBody>
          </p:sp>
          <p:sp>
            <p:nvSpPr>
              <p:cNvPr id="22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3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3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服务标准的分类</a:t>
                </a:r>
                <a:endParaRPr/>
              </a:p>
            </p:txBody>
          </p:sp>
          <p:sp>
            <p:nvSpPr>
              <p:cNvPr id="23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按行业分类：如餐饮、酒店、金融等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按企业规模分类：如大型企业、中小型企业等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按服务内容分类：如售前服务、售后服务等</a:t>
                </a:r>
                <a:endParaRPr/>
              </a:p>
            </p:txBody>
          </p:sp>
          <p:sp>
            <p:nvSpPr>
              <p:cNvPr id="23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3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什么是服务标准及其分类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9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240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241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24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提高服务质量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43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规范服务流程，减少服务失误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提高员工服务水平，提升客户满意度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降低客户投诉，提高客户忠诚度</a:t>
                </a:r>
                <a:endParaRPr/>
              </a:p>
            </p:txBody>
          </p:sp>
          <p:sp>
            <p:nvSpPr>
              <p:cNvPr id="244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45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24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优化企业管理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47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明确部门职责，提高工作效率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降低管理成本，提高企业盈利能力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增强企业竞争力，扩大市场份额</a:t>
                </a:r>
                <a:endParaRPr/>
              </a:p>
            </p:txBody>
          </p:sp>
          <p:sp>
            <p:nvSpPr>
              <p:cNvPr id="248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49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25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提升企业形象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51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建立企业品牌，提高企业知名度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传递企业价值观，赢得客户信任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展示企业实力，吸引优秀人才</a:t>
                </a:r>
                <a:endParaRPr/>
              </a:p>
            </p:txBody>
          </p:sp>
          <p:sp>
            <p:nvSpPr>
              <p:cNvPr id="252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5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服务标准在企业管理中的作用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55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56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257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25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提供标准化服务，满足客户期望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个性化服务，满足客户特殊需求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持续改进服务，提升客户满意度</a:t>
                </a:r>
                <a:endParaRPr/>
              </a:p>
            </p:txBody>
          </p:sp>
          <p:sp>
            <p:nvSpPr>
              <p:cNvPr id="25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提高客户满意度</a:t>
                </a:r>
                <a:endParaRPr/>
              </a:p>
            </p:txBody>
          </p:sp>
        </p:grpSp>
        <p:grpSp>
          <p:nvGrpSpPr>
            <p:cNvPr id="260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26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透明的服务流程，让客户放心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专业的服务态度，让客户信任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高水平的服务质量，让客户满意</a:t>
                </a:r>
                <a:endParaRPr/>
              </a:p>
            </p:txBody>
          </p:sp>
          <p:sp>
            <p:nvSpPr>
              <p:cNvPr id="262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增强客户信任</a:t>
                </a:r>
                <a:endParaRPr/>
              </a:p>
            </p:txBody>
          </p:sp>
        </p:grpSp>
        <p:grpSp>
          <p:nvGrpSpPr>
            <p:cNvPr id="263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264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优质的服务体验，让客户留恋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良好的客户关系，让客户愿意回头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个性化的服务，让客户推荐给朋友</a:t>
                </a:r>
                <a:endParaRPr/>
              </a:p>
            </p:txBody>
          </p:sp>
          <p:sp>
            <p:nvSpPr>
              <p:cNvPr id="265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提升客户忠诚度</a:t>
                </a:r>
                <a:endParaRPr/>
              </a:p>
            </p:txBody>
          </p:sp>
        </p:grpSp>
      </p:grpSp>
      <p:pic>
        <p:nvPicPr>
          <p:cNvPr id="266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267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68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69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27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服务标准对客户体验的影响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72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服务标准的制定与实施</a:t>
            </a:r>
            <a:endParaRPr/>
          </a:p>
        </p:txBody>
      </p:sp>
      <p:sp>
        <p:nvSpPr>
          <p:cNvPr id="273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274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7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服务标准的制定原则与方法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7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78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7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制定原则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以客户为中心，满足客户需求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结合企业实际，确保可行性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持续改进，追求卓越</a:t>
                </a:r>
                <a:endParaRPr/>
              </a:p>
            </p:txBody>
          </p:sp>
          <p:pic>
            <p:nvPicPr>
              <p:cNvPr id="28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83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8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制定方法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参考行业标准和优秀企业的经验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结合企业战略和目标，明确服务标准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广泛征求意见，确保全员参与</a:t>
                </a:r>
                <a:endParaRPr/>
              </a:p>
            </p:txBody>
          </p:sp>
          <p:pic>
            <p:nvPicPr>
              <p:cNvPr id="28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8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9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9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9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实施方法</a:t>
                </a:r>
                <a:endParaRPr/>
              </a:p>
            </p:txBody>
          </p:sp>
          <p:sp>
            <p:nvSpPr>
              <p:cNvPr id="29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培训员工，确保标准深入人心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制定实施细则，确保标准落地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监控服务过程，确保标准执行</a:t>
                </a:r>
                <a:endParaRPr/>
              </a:p>
            </p:txBody>
          </p:sp>
          <p:sp>
            <p:nvSpPr>
              <p:cNvPr id="29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9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9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9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监控方法</a:t>
                </a:r>
                <a:endParaRPr/>
              </a:p>
            </p:txBody>
          </p:sp>
          <p:sp>
            <p:nvSpPr>
              <p:cNvPr id="30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建立监控机制，定期检查服务标准执行情况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收集客户反馈，了解服务标准是否符合客户需求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评估服务标准执行效果，为持续改进提供依据</a:t>
                </a:r>
                <a:endParaRPr/>
              </a:p>
            </p:txBody>
          </p:sp>
          <p:sp>
            <p:nvSpPr>
              <p:cNvPr id="30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0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0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服务标准的实施与监控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0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0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服务标准的持续改进与优化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30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309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31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持续改进方法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定期评估服务标准，发现问题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分析问题原因，制定改进措施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实施改进措施，持续优化服务标准</a:t>
                </a:r>
                <a:endParaRPr/>
              </a:p>
            </p:txBody>
          </p:sp>
          <p:pic>
            <p:nvPicPr>
              <p:cNvPr id="31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14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1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优化方法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借鉴行业最佳实践，提高服务标准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结合企业发展战略，调整服务标准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倾听客户声音，满足客户不断变化的需求</a:t>
                </a:r>
                <a:endParaRPr/>
              </a:p>
            </p:txBody>
          </p:sp>
          <p:pic>
            <p:nvPicPr>
              <p:cNvPr id="31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服务标准培训计划与实施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10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培训目标</a:t>
                </a:r>
                <a:endParaRPr/>
              </a:p>
            </p:txBody>
          </p:sp>
          <p:sp>
            <p:nvSpPr>
              <p:cNvPr id="1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提高员工服务水平，提升客户满意度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增强员工服务意识，提高服务质量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降低客户投诉，提高客户忠诚度</a:t>
                </a:r>
                <a:endParaRPr/>
              </a:p>
            </p:txBody>
          </p:sp>
          <p:sp>
            <p:nvSpPr>
              <p:cNvPr id="1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培训内容</a:t>
                </a:r>
                <a:endParaRPr/>
              </a:p>
            </p:txBody>
          </p:sp>
          <p:sp>
            <p:nvSpPr>
              <p:cNvPr id="2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服务质量标准与流程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服务态度与行为规范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客户关系管理与沟通技巧</a:t>
                </a:r>
                <a:endParaRPr/>
              </a:p>
            </p:txBody>
          </p:sp>
          <p:sp>
            <p:nvSpPr>
              <p:cNvPr id="2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服务标准培训的目标与内容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服务标准培训的方法与技巧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3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32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3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培训方法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理论讲解：阐述服务标准的重要性和具体内容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实际操作：模拟服务场景，让员工实际操作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案例分析：分享成功案例和失败教训，引导员工思考</a:t>
                </a:r>
                <a:endParaRPr/>
              </a:p>
            </p:txBody>
          </p:sp>
          <p:pic>
            <p:nvPicPr>
              <p:cNvPr id="3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7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培训技巧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激发员工学习兴趣，提高培训效果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针对员工水平，制定合适的培训计划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提供反馈和建议，帮助员工改进</a:t>
                </a:r>
                <a:endParaRPr/>
              </a:p>
            </p:txBody>
          </p:sp>
          <p:pic>
            <p:nvPicPr>
              <p:cNvPr id="4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4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44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45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4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效果评估方法</a:t>
                </a:r>
                <a:endParaRPr/>
              </a:p>
            </p:txBody>
          </p:sp>
          <p:sp>
            <p:nvSpPr>
              <p:cNvPr id="4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培训前后对比，评估培训效果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收集员工反馈，了解培训满意度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观察员工工作表现，了解培训成果</a:t>
                </a:r>
                <a:endParaRPr/>
              </a:p>
            </p:txBody>
          </p:sp>
          <p:sp>
            <p:nvSpPr>
              <p:cNvPr id="48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9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0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1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52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5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反馈方法</a:t>
                </a:r>
                <a:endParaRPr/>
              </a:p>
            </p:txBody>
          </p:sp>
          <p:sp>
            <p:nvSpPr>
              <p:cNvPr id="5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及时给予反馈，帮助员工改进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分析培训问题，为下次培训提供依据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推广优秀经验，提高整体服务水平</a:t>
                </a:r>
                <a:endParaRPr/>
              </a:p>
            </p:txBody>
          </p:sp>
          <p:sp>
            <p:nvSpPr>
              <p:cNvPr id="55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7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8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5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服务标准培训的效果评估与反馈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https://d.book118.com/905330311044011113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ray_blue">
      <a:dk1>
        <a:srgbClr val="000000"/>
      </a:dk1>
      <a:lt1>
        <a:srgbClr val="FFFFFF"/>
      </a:lt1>
      <a:dk2>
        <a:srgbClr val="0A102F"/>
      </a:dk2>
      <a:lt2>
        <a:srgbClr val="DEEFF8"/>
      </a:lt2>
      <a:accent1>
        <a:srgbClr val="2A68D2"/>
      </a:accent1>
      <a:accent2>
        <a:srgbClr val="70AEE1"/>
      </a:accent2>
      <a:accent3>
        <a:srgbClr val="2B4FAD"/>
      </a:accent3>
      <a:accent4>
        <a:srgbClr val="F4796D"/>
      </a:accent4>
      <a:accent5>
        <a:srgbClr val="B53F55"/>
      </a:accent5>
      <a:accent6>
        <a:srgbClr val="7D2F61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服务标准培训课件</vt:lpstr>
      <vt:lpstr>服务标准的基本概念与重要性</vt:lpstr>
      <vt:lpstr>PowerPoint Presentation</vt:lpstr>
      <vt:lpstr>PowerPoint Presentation</vt:lpstr>
      <vt:lpstr>PowerPoint Presentation</vt:lpstr>
      <vt:lpstr>服务标准的制定与实施</vt:lpstr>
      <vt:lpstr>PowerPoint Presentation</vt:lpstr>
      <vt:lpstr>PowerPoint Presentation</vt:lpstr>
      <vt:lpstr>PowerPoint Presentation</vt:lpstr>
      <vt:lpstr>服务标准培训计划与实施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2024-09-19T21:42:29.794</cp:lastPrinted>
  <dcterms:created xsi:type="dcterms:W3CDTF">2024-09-19T13:42:29Z</dcterms:created>
  <dcterms:modified xsi:type="dcterms:W3CDTF">2024-09-19T13:42:31Z</dcterms:modified>
</cp:coreProperties>
</file>