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8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05F854-8B7E-4EA1-AC1F-57DAFABEB6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F0FA55-A145-4D41-8ECF-561776E1B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2B6125-7160-4E83-BBE2-ADA7E4D74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CB260-51DB-4722-A3EF-92C9A40C5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0E3E25-BD57-47AF-89B2-26D7C0A11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690AAC-1797-4E4C-8E0B-E4FC7F6029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5FCDF-6A1D-4F2C-8B45-6C60BCF37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08DD12-9521-4159-99C2-57F6571F9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69853D-9191-4C63-B4E2-2BA11349E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3FDBB-872A-4CB4-B732-3A593A449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BAEB3-A55C-4638-A76E-B63F3370C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14" Type="http://schemas.openxmlformats.org/officeDocument/2006/relationships/tags" Target="../tags/tag215.xml" /><Relationship Id="rId15" Type="http://schemas.openxmlformats.org/officeDocument/2006/relationships/tags" Target="../tags/tag216.xml" /><Relationship Id="rId16" Type="http://schemas.openxmlformats.org/officeDocument/2006/relationships/tags" Target="../tags/tag217.xml" /><Relationship Id="rId17" Type="http://schemas.openxmlformats.org/officeDocument/2006/relationships/tags" Target="../tags/tag218.xml" /><Relationship Id="rId18" Type="http://schemas.openxmlformats.org/officeDocument/2006/relationships/tags" Target="../tags/tag219.xml" /><Relationship Id="rId19" Type="http://schemas.openxmlformats.org/officeDocument/2006/relationships/tags" Target="../tags/tag220.xml" /><Relationship Id="rId2" Type="http://schemas.openxmlformats.org/officeDocument/2006/relationships/tags" Target="../tags/tag203.xml" /><Relationship Id="rId20" Type="http://schemas.openxmlformats.org/officeDocument/2006/relationships/tags" Target="../tags/tag221.xml" /><Relationship Id="rId21" Type="http://schemas.openxmlformats.org/officeDocument/2006/relationships/tags" Target="../tags/tag222.xml" /><Relationship Id="rId22" Type="http://schemas.openxmlformats.org/officeDocument/2006/relationships/tags" Target="../tags/tag223.xml" /><Relationship Id="rId23" Type="http://schemas.openxmlformats.org/officeDocument/2006/relationships/tags" Target="../tags/tag224.xml" /><Relationship Id="rId24" Type="http://schemas.openxmlformats.org/officeDocument/2006/relationships/tags" Target="../tags/tag225.xml" /><Relationship Id="rId25" Type="http://schemas.openxmlformats.org/officeDocument/2006/relationships/tags" Target="../tags/tag226.xml" /><Relationship Id="rId26" Type="http://schemas.openxmlformats.org/officeDocument/2006/relationships/tags" Target="../tags/tag227.xml" /><Relationship Id="rId27" Type="http://schemas.openxmlformats.org/officeDocument/2006/relationships/tags" Target="../tags/tag228.xml" /><Relationship Id="rId28" Type="http://schemas.openxmlformats.org/officeDocument/2006/relationships/tags" Target="../tags/tag229.xml" /><Relationship Id="rId29" Type="http://schemas.openxmlformats.org/officeDocument/2006/relationships/tags" Target="../tags/tag230.xml" /><Relationship Id="rId3" Type="http://schemas.openxmlformats.org/officeDocument/2006/relationships/tags" Target="../tags/tag204.xml" /><Relationship Id="rId30" Type="http://schemas.openxmlformats.org/officeDocument/2006/relationships/tags" Target="../tags/tag231.xml" /><Relationship Id="rId31" Type="http://schemas.openxmlformats.org/officeDocument/2006/relationships/tags" Target="../tags/tag232.xml" /><Relationship Id="rId32" Type="http://schemas.openxmlformats.org/officeDocument/2006/relationships/tags" Target="../tags/tag233.xml" /><Relationship Id="rId33" Type="http://schemas.openxmlformats.org/officeDocument/2006/relationships/tags" Target="../tags/tag234.xml" /><Relationship Id="rId34" Type="http://schemas.openxmlformats.org/officeDocument/2006/relationships/tags" Target="../tags/tag235.xml" /><Relationship Id="rId35" Type="http://schemas.openxmlformats.org/officeDocument/2006/relationships/tags" Target="../tags/tag236.xml" /><Relationship Id="rId36" Type="http://schemas.openxmlformats.org/officeDocument/2006/relationships/tags" Target="../tags/tag237.xml" /><Relationship Id="rId37" Type="http://schemas.openxmlformats.org/officeDocument/2006/relationships/tags" Target="../tags/tag238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14" Type="http://schemas.openxmlformats.org/officeDocument/2006/relationships/tags" Target="../tags/tag251.xml" /><Relationship Id="rId15" Type="http://schemas.openxmlformats.org/officeDocument/2006/relationships/tags" Target="../tags/tag252.xml" /><Relationship Id="rId16" Type="http://schemas.openxmlformats.org/officeDocument/2006/relationships/tags" Target="../tags/tag253.xml" /><Relationship Id="rId17" Type="http://schemas.openxmlformats.org/officeDocument/2006/relationships/tags" Target="../tags/tag254.xml" /><Relationship Id="rId18" Type="http://schemas.openxmlformats.org/officeDocument/2006/relationships/tags" Target="../tags/tag255.xml" /><Relationship Id="rId19" Type="http://schemas.openxmlformats.org/officeDocument/2006/relationships/tags" Target="../tags/tag256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7.xml" /><Relationship Id="rId3" Type="http://schemas.openxmlformats.org/officeDocument/2006/relationships/tags" Target="../tags/tag258.xml" /><Relationship Id="rId4" Type="http://schemas.openxmlformats.org/officeDocument/2006/relationships/tags" Target="../tags/tag25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8.xml" /><Relationship Id="rId11" Type="http://schemas.openxmlformats.org/officeDocument/2006/relationships/tags" Target="../tags/tag269.xml" /><Relationship Id="rId12" Type="http://schemas.openxmlformats.org/officeDocument/2006/relationships/tags" Target="../tags/tag270.xml" /><Relationship Id="rId13" Type="http://schemas.openxmlformats.org/officeDocument/2006/relationships/tags" Target="../tags/tag271.xml" /><Relationship Id="rId14" Type="http://schemas.openxmlformats.org/officeDocument/2006/relationships/tags" Target="../tags/tag272.xml" /><Relationship Id="rId15" Type="http://schemas.openxmlformats.org/officeDocument/2006/relationships/tags" Target="../tags/tag273.xml" /><Relationship Id="rId16" Type="http://schemas.openxmlformats.org/officeDocument/2006/relationships/tags" Target="../tags/tag274.xml" /><Relationship Id="rId17" Type="http://schemas.openxmlformats.org/officeDocument/2006/relationships/tags" Target="../tags/tag275.xml" /><Relationship Id="rId18" Type="http://schemas.openxmlformats.org/officeDocument/2006/relationships/tags" Target="../tags/tag276.xml" /><Relationship Id="rId19" Type="http://schemas.openxmlformats.org/officeDocument/2006/relationships/tags" Target="../tags/tag277.xml" /><Relationship Id="rId2" Type="http://schemas.openxmlformats.org/officeDocument/2006/relationships/tags" Target="../tags/tag260.xml" /><Relationship Id="rId20" Type="http://schemas.openxmlformats.org/officeDocument/2006/relationships/tags" Target="../tags/tag278.xml" /><Relationship Id="rId21" Type="http://schemas.openxmlformats.org/officeDocument/2006/relationships/tags" Target="../tags/tag279.xml" /><Relationship Id="rId22" Type="http://schemas.openxmlformats.org/officeDocument/2006/relationships/tags" Target="../tags/tag280.xml" /><Relationship Id="rId23" Type="http://schemas.openxmlformats.org/officeDocument/2006/relationships/tags" Target="../tags/tag281.xml" /><Relationship Id="rId24" Type="http://schemas.openxmlformats.org/officeDocument/2006/relationships/tags" Target="../tags/tag282.xml" /><Relationship Id="rId25" Type="http://schemas.openxmlformats.org/officeDocument/2006/relationships/tags" Target="../tags/tag283.xml" /><Relationship Id="rId26" Type="http://schemas.openxmlformats.org/officeDocument/2006/relationships/tags" Target="../tags/tag284.xml" /><Relationship Id="rId27" Type="http://schemas.openxmlformats.org/officeDocument/2006/relationships/tags" Target="../tags/tag285.xml" /><Relationship Id="rId28" Type="http://schemas.openxmlformats.org/officeDocument/2006/relationships/tags" Target="../tags/tag286.xml" /><Relationship Id="rId29" Type="http://schemas.openxmlformats.org/officeDocument/2006/relationships/tags" Target="../tags/tag287.xml" /><Relationship Id="rId3" Type="http://schemas.openxmlformats.org/officeDocument/2006/relationships/tags" Target="../tags/tag261.xml" /><Relationship Id="rId30" Type="http://schemas.openxmlformats.org/officeDocument/2006/relationships/tags" Target="../tags/tag288.xml" /><Relationship Id="rId31" Type="http://schemas.openxmlformats.org/officeDocument/2006/relationships/tags" Target="../tags/tag289.xml" /><Relationship Id="rId32" Type="http://schemas.openxmlformats.org/officeDocument/2006/relationships/tags" Target="../tags/tag290.xml" /><Relationship Id="rId33" Type="http://schemas.openxmlformats.org/officeDocument/2006/relationships/tags" Target="../tags/tag291.xml" /><Relationship Id="rId34" Type="http://schemas.openxmlformats.org/officeDocument/2006/relationships/tags" Target="../tags/tag292.xml" /><Relationship Id="rId35" Type="http://schemas.openxmlformats.org/officeDocument/2006/relationships/tags" Target="../tags/tag293.xml" /><Relationship Id="rId36" Type="http://schemas.openxmlformats.org/officeDocument/2006/relationships/tags" Target="../tags/tag294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tags" Target="../tags/tag265.xml" /><Relationship Id="rId8" Type="http://schemas.openxmlformats.org/officeDocument/2006/relationships/tags" Target="../tags/tag266.xml" /><Relationship Id="rId9" Type="http://schemas.openxmlformats.org/officeDocument/2006/relationships/tags" Target="../tags/tag26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3.xml" /><Relationship Id="rId11" Type="http://schemas.openxmlformats.org/officeDocument/2006/relationships/tags" Target="../tags/tag304.xml" /><Relationship Id="rId12" Type="http://schemas.openxmlformats.org/officeDocument/2006/relationships/tags" Target="../tags/tag305.xml" /><Relationship Id="rId13" Type="http://schemas.openxmlformats.org/officeDocument/2006/relationships/tags" Target="../tags/tag306.xml" /><Relationship Id="rId14" Type="http://schemas.openxmlformats.org/officeDocument/2006/relationships/tags" Target="../tags/tag307.xml" /><Relationship Id="rId15" Type="http://schemas.openxmlformats.org/officeDocument/2006/relationships/tags" Target="../tags/tag308.xml" /><Relationship Id="rId2" Type="http://schemas.openxmlformats.org/officeDocument/2006/relationships/tags" Target="../tags/tag295.xml" /><Relationship Id="rId3" Type="http://schemas.openxmlformats.org/officeDocument/2006/relationships/tags" Target="../tags/tag296.xml" /><Relationship Id="rId4" Type="http://schemas.openxmlformats.org/officeDocument/2006/relationships/tags" Target="../tags/tag297.xml" /><Relationship Id="rId5" Type="http://schemas.openxmlformats.org/officeDocument/2006/relationships/tags" Target="../tags/tag298.xml" /><Relationship Id="rId6" Type="http://schemas.openxmlformats.org/officeDocument/2006/relationships/tags" Target="../tags/tag299.xml" /><Relationship Id="rId7" Type="http://schemas.openxmlformats.org/officeDocument/2006/relationships/tags" Target="../tags/tag300.xml" /><Relationship Id="rId8" Type="http://schemas.openxmlformats.org/officeDocument/2006/relationships/tags" Target="../tags/tag301.xml" /><Relationship Id="rId9" Type="http://schemas.openxmlformats.org/officeDocument/2006/relationships/tags" Target="../tags/tag3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14" Type="http://schemas.openxmlformats.org/officeDocument/2006/relationships/tags" Target="../tags/tag321.xml" /><Relationship Id="rId15" Type="http://schemas.openxmlformats.org/officeDocument/2006/relationships/tags" Target="../tags/tag322.xml" /><Relationship Id="rId16" Type="http://schemas.openxmlformats.org/officeDocument/2006/relationships/tags" Target="../tags/tag323.xml" /><Relationship Id="rId17" Type="http://schemas.openxmlformats.org/officeDocument/2006/relationships/tags" Target="../tags/tag324.xml" /><Relationship Id="rId18" Type="http://schemas.openxmlformats.org/officeDocument/2006/relationships/tags" Target="../tags/tag325.xml" /><Relationship Id="rId19" Type="http://schemas.openxmlformats.org/officeDocument/2006/relationships/tags" Target="../tags/tag326.xml" /><Relationship Id="rId2" Type="http://schemas.openxmlformats.org/officeDocument/2006/relationships/tags" Target="../tags/tag309.xml" /><Relationship Id="rId20" Type="http://schemas.openxmlformats.org/officeDocument/2006/relationships/tags" Target="../tags/tag327.xml" /><Relationship Id="rId21" Type="http://schemas.openxmlformats.org/officeDocument/2006/relationships/tags" Target="../tags/tag328.xml" /><Relationship Id="rId22" Type="http://schemas.openxmlformats.org/officeDocument/2006/relationships/tags" Target="../tags/tag329.xml" /><Relationship Id="rId23" Type="http://schemas.openxmlformats.org/officeDocument/2006/relationships/tags" Target="../tags/tag330.xml" /><Relationship Id="rId24" Type="http://schemas.openxmlformats.org/officeDocument/2006/relationships/tags" Target="../tags/tag331.xml" /><Relationship Id="rId25" Type="http://schemas.openxmlformats.org/officeDocument/2006/relationships/tags" Target="../tags/tag332.xml" /><Relationship Id="rId26" Type="http://schemas.openxmlformats.org/officeDocument/2006/relationships/tags" Target="../tags/tag333.xml" /><Relationship Id="rId27" Type="http://schemas.openxmlformats.org/officeDocument/2006/relationships/tags" Target="../tags/tag334.xml" /><Relationship Id="rId28" Type="http://schemas.openxmlformats.org/officeDocument/2006/relationships/tags" Target="../tags/tag335.xml" /><Relationship Id="rId29" Type="http://schemas.openxmlformats.org/officeDocument/2006/relationships/tags" Target="../tags/tag336.xml" /><Relationship Id="rId3" Type="http://schemas.openxmlformats.org/officeDocument/2006/relationships/tags" Target="../tags/tag310.xml" /><Relationship Id="rId30" Type="http://schemas.openxmlformats.org/officeDocument/2006/relationships/tags" Target="../tags/tag337.xml" /><Relationship Id="rId31" Type="http://schemas.openxmlformats.org/officeDocument/2006/relationships/tags" Target="../tags/tag338.xml" /><Relationship Id="rId32" Type="http://schemas.openxmlformats.org/officeDocument/2006/relationships/tags" Target="../tags/tag339.xml" /><Relationship Id="rId33" Type="http://schemas.openxmlformats.org/officeDocument/2006/relationships/tags" Target="../tags/tag340.xml" /><Relationship Id="rId34" Type="http://schemas.openxmlformats.org/officeDocument/2006/relationships/tags" Target="../tags/tag341.xml" /><Relationship Id="rId35" Type="http://schemas.openxmlformats.org/officeDocument/2006/relationships/tags" Target="../tags/tag342.xml" /><Relationship Id="rId36" Type="http://schemas.openxmlformats.org/officeDocument/2006/relationships/tags" Target="../tags/tag343.xml" /><Relationship Id="rId37" Type="http://schemas.openxmlformats.org/officeDocument/2006/relationships/tags" Target="../tags/tag344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3.xml" /><Relationship Id="rId11" Type="http://schemas.openxmlformats.org/officeDocument/2006/relationships/tags" Target="../tags/tag354.xml" /><Relationship Id="rId12" Type="http://schemas.openxmlformats.org/officeDocument/2006/relationships/tags" Target="../tags/tag355.xml" /><Relationship Id="rId13" Type="http://schemas.openxmlformats.org/officeDocument/2006/relationships/tags" Target="../tags/tag356.xml" /><Relationship Id="rId14" Type="http://schemas.openxmlformats.org/officeDocument/2006/relationships/tags" Target="../tags/tag357.xml" /><Relationship Id="rId15" Type="http://schemas.openxmlformats.org/officeDocument/2006/relationships/tags" Target="../tags/tag358.xml" /><Relationship Id="rId16" Type="http://schemas.openxmlformats.org/officeDocument/2006/relationships/tags" Target="../tags/tag359.xml" /><Relationship Id="rId17" Type="http://schemas.openxmlformats.org/officeDocument/2006/relationships/tags" Target="../tags/tag360.xml" /><Relationship Id="rId18" Type="http://schemas.openxmlformats.org/officeDocument/2006/relationships/tags" Target="../tags/tag361.xml" /><Relationship Id="rId19" Type="http://schemas.openxmlformats.org/officeDocument/2006/relationships/tags" Target="../tags/tag362.xml" /><Relationship Id="rId2" Type="http://schemas.openxmlformats.org/officeDocument/2006/relationships/tags" Target="../tags/tag345.xml" /><Relationship Id="rId20" Type="http://schemas.openxmlformats.org/officeDocument/2006/relationships/tags" Target="../tags/tag363.xml" /><Relationship Id="rId21" Type="http://schemas.openxmlformats.org/officeDocument/2006/relationships/tags" Target="../tags/tag364.xml" /><Relationship Id="rId22" Type="http://schemas.openxmlformats.org/officeDocument/2006/relationships/tags" Target="../tags/tag365.xml" /><Relationship Id="rId23" Type="http://schemas.openxmlformats.org/officeDocument/2006/relationships/tags" Target="../tags/tag366.xml" /><Relationship Id="rId24" Type="http://schemas.openxmlformats.org/officeDocument/2006/relationships/tags" Target="../tags/tag367.xml" /><Relationship Id="rId25" Type="http://schemas.openxmlformats.org/officeDocument/2006/relationships/tags" Target="../tags/tag368.xml" /><Relationship Id="rId3" Type="http://schemas.openxmlformats.org/officeDocument/2006/relationships/tags" Target="../tags/tag346.xml" /><Relationship Id="rId4" Type="http://schemas.openxmlformats.org/officeDocument/2006/relationships/tags" Target="../tags/tag347.xml" /><Relationship Id="rId5" Type="http://schemas.openxmlformats.org/officeDocument/2006/relationships/tags" Target="../tags/tag348.xml" /><Relationship Id="rId6" Type="http://schemas.openxmlformats.org/officeDocument/2006/relationships/tags" Target="../tags/tag349.xml" /><Relationship Id="rId7" Type="http://schemas.openxmlformats.org/officeDocument/2006/relationships/tags" Target="../tags/tag350.xml" /><Relationship Id="rId8" Type="http://schemas.openxmlformats.org/officeDocument/2006/relationships/tags" Target="../tags/tag351.xml" /><Relationship Id="rId9" Type="http://schemas.openxmlformats.org/officeDocument/2006/relationships/tags" Target="../tags/tag35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69.xml" /><Relationship Id="rId3" Type="http://schemas.openxmlformats.org/officeDocument/2006/relationships/tags" Target="../tags/tag370.xml" /><Relationship Id="rId4" Type="http://schemas.openxmlformats.org/officeDocument/2006/relationships/tags" Target="../tags/tag3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0.xml" /><Relationship Id="rId11" Type="http://schemas.openxmlformats.org/officeDocument/2006/relationships/tags" Target="../tags/tag381.xml" /><Relationship Id="rId12" Type="http://schemas.openxmlformats.org/officeDocument/2006/relationships/tags" Target="../tags/tag382.xml" /><Relationship Id="rId13" Type="http://schemas.openxmlformats.org/officeDocument/2006/relationships/tags" Target="../tags/tag383.xml" /><Relationship Id="rId14" Type="http://schemas.openxmlformats.org/officeDocument/2006/relationships/tags" Target="../tags/tag384.xml" /><Relationship Id="rId2" Type="http://schemas.openxmlformats.org/officeDocument/2006/relationships/tags" Target="../tags/tag372.xml" /><Relationship Id="rId3" Type="http://schemas.openxmlformats.org/officeDocument/2006/relationships/tags" Target="../tags/tag373.xml" /><Relationship Id="rId4" Type="http://schemas.openxmlformats.org/officeDocument/2006/relationships/tags" Target="../tags/tag374.xml" /><Relationship Id="rId5" Type="http://schemas.openxmlformats.org/officeDocument/2006/relationships/tags" Target="../tags/tag375.xml" /><Relationship Id="rId6" Type="http://schemas.openxmlformats.org/officeDocument/2006/relationships/tags" Target="../tags/tag376.xml" /><Relationship Id="rId7" Type="http://schemas.openxmlformats.org/officeDocument/2006/relationships/tags" Target="../tags/tag377.xml" /><Relationship Id="rId8" Type="http://schemas.openxmlformats.org/officeDocument/2006/relationships/tags" Target="../tags/tag378.xml" /><Relationship Id="rId9" Type="http://schemas.openxmlformats.org/officeDocument/2006/relationships/tags" Target="../tags/tag37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2521310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胰腺分裂症护理查房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胰腺分裂症相关知识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胰腺分裂症相关知识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胰腺分裂症的定义</a:t>
            </a:r>
            <a:endParaRPr lang="zh-CN" altLang="en-US"/>
          </a:p>
        </p:txBody>
      </p:sp>
      <p:sp>
        <p:nvSpPr>
          <p:cNvPr id="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2552807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463271" y="4365944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2761726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胰腺分裂症的诊断主要依赖于影像学检查，如CT、MRI等，以及病理学检查。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7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6263818" y="4005893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58" name="矩形 57"/>
          <p:cNvSpPr/>
          <p:nvPr>
            <p:custDataLst>
              <p:tags r:id="rId6"/>
            </p:custDataLst>
          </p:nvPr>
        </p:nvSpPr>
        <p:spPr>
          <a:xfrm>
            <a:off x="6174282" y="4365944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7"/>
            </p:custDataLst>
          </p:nvPr>
        </p:nvSpPr>
        <p:spPr>
          <a:xfrm>
            <a:off x="6472737" y="4322129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胰腺分裂症的治疗主要包括药物治疗、手术治疗和饮食调整等，具体治疗方案需根据患者的具体情况制定。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5" name="任意多边形: 形状 64"/>
          <p:cNvSpPr/>
          <p:nvPr>
            <p:custDataLst>
              <p:tags r:id="rId8"/>
            </p:custDataLst>
          </p:nvPr>
        </p:nvSpPr>
        <p:spPr>
          <a:xfrm rot="10800000">
            <a:off x="697302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9"/>
            </p:custDataLst>
          </p:nvPr>
        </p:nvSpPr>
        <p:spPr>
          <a:xfrm>
            <a:off x="608400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0"/>
            </p:custDataLst>
          </p:nvPr>
        </p:nvSpPr>
        <p:spPr>
          <a:xfrm>
            <a:off x="906856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胰腺分裂症是一种罕见的胰腺疾病，主要表现为胰腺组织结构的异常。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11"/>
            </p:custDataLst>
          </p:nvPr>
        </p:nvSpPr>
        <p:spPr>
          <a:xfrm rot="10800000">
            <a:off x="4408313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12"/>
            </p:custDataLst>
          </p:nvPr>
        </p:nvSpPr>
        <p:spPr>
          <a:xfrm>
            <a:off x="4318776" y="1862091"/>
            <a:ext cx="178865" cy="180241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13"/>
            </p:custDataLst>
          </p:nvPr>
        </p:nvSpPr>
        <p:spPr>
          <a:xfrm>
            <a:off x="4617232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胰腺分裂症的病因尚不明确，可能与遗传、环境因素和免疫系统异常有关。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14"/>
            </p:custDataLst>
          </p:nvPr>
        </p:nvSpPr>
        <p:spPr>
          <a:xfrm rot="10800000">
            <a:off x="8119324" y="1502675"/>
            <a:ext cx="3458339" cy="2231615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15"/>
            </p:custDataLst>
          </p:nvPr>
        </p:nvSpPr>
        <p:spPr>
          <a:xfrm>
            <a:off x="8328243" y="1818276"/>
            <a:ext cx="3040142" cy="126201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胰腺分裂症的症状包括腹痛、腹泻、体重下降、黄疸等，严重时可导致胰腺炎、胰腺癌等并发症。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6"/>
            </p:custDataLst>
          </p:nvPr>
        </p:nvSpPr>
        <p:spPr>
          <a:xfrm>
            <a:off x="8029787" y="1862091"/>
            <a:ext cx="178865" cy="18024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胰腺分裂症的病因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893663" y="1992764"/>
            <a:ext cx="1932019" cy="24120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893663" y="1992764"/>
            <a:ext cx="1932019" cy="724408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400" y="2233894"/>
            <a:ext cx="2504293" cy="3570016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432849" y="1935839"/>
            <a:ext cx="859989" cy="67711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13935" y="2897803"/>
            <a:ext cx="2306440" cy="27210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遗传因素：基因突变或遗传缺陷可能导致胰腺分裂症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3715594" y="1992764"/>
            <a:ext cx="1932019" cy="241207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3715594" y="1992764"/>
            <a:ext cx="1932019" cy="724408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3429691" y="2233894"/>
            <a:ext cx="2504293" cy="3570016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4254140" y="1935839"/>
            <a:ext cx="859989" cy="67711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3535226" y="2897803"/>
            <a:ext cx="2306440" cy="27210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环境因素：接触有毒物质、辐射等环境因素可能导致胰腺分裂症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2"/>
            </p:custDataLst>
          </p:nvPr>
        </p:nvSpPr>
        <p:spPr>
          <a:xfrm>
            <a:off x="6537525" y="1992764"/>
            <a:ext cx="1932019" cy="241207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3"/>
            </p:custDataLst>
          </p:nvPr>
        </p:nvSpPr>
        <p:spPr>
          <a:xfrm>
            <a:off x="6537525" y="1992764"/>
            <a:ext cx="1932019" cy="724408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4"/>
            </p:custDataLst>
          </p:nvPr>
        </p:nvSpPr>
        <p:spPr>
          <a:xfrm>
            <a:off x="6251622" y="2233894"/>
            <a:ext cx="2504293" cy="3570016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7076071" y="1935839"/>
            <a:ext cx="859989" cy="67711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6357156" y="2897803"/>
            <a:ext cx="2306440" cy="27210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感染因素：病毒、细菌等感染可能导致胰腺分裂症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9360095" y="1993403"/>
            <a:ext cx="1932019" cy="241207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9360095" y="1992764"/>
            <a:ext cx="1932019" cy="724408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9074192" y="2233894"/>
            <a:ext cx="2504293" cy="3570016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9898641" y="1935839"/>
            <a:ext cx="859989" cy="677112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2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32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9180366" y="2897803"/>
            <a:ext cx="2306440" cy="27210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4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自身免疫因素：自身免疫系统异常可能导致胰腺分裂症</a:t>
            </a:r>
            <a:endParaRPr lang="zh-CN" altLang="en-US" sz="24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胰腺分裂症的临床表现</a:t>
            </a:r>
            <a:endParaRPr lang="zh-CN" altLang="en-US"/>
          </a:p>
        </p:txBody>
      </p:sp>
      <p:sp>
        <p:nvSpPr>
          <p:cNvPr id="59" name="矩形: 圆角 58"/>
          <p:cNvSpPr/>
          <p:nvPr>
            <p:custDataLst>
              <p:tags r:id="rId2"/>
            </p:custDataLst>
          </p:nvPr>
        </p:nvSpPr>
        <p:spPr>
          <a:xfrm>
            <a:off x="1137439" y="4175060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3"/>
            </p:custDataLst>
          </p:nvPr>
        </p:nvSpPr>
        <p:spPr>
          <a:xfrm>
            <a:off x="1137439" y="4175060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4"/>
            </p:custDataLst>
          </p:nvPr>
        </p:nvSpPr>
        <p:spPr>
          <a:xfrm>
            <a:off x="3509708" y="4165497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5"/>
            </p:custDataLst>
          </p:nvPr>
        </p:nvSpPr>
        <p:spPr>
          <a:xfrm>
            <a:off x="1162941" y="4627073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6"/>
            </p:custDataLst>
          </p:nvPr>
        </p:nvSpPr>
        <p:spPr>
          <a:xfrm>
            <a:off x="3246406" y="4165497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7"/>
            </p:custDataLst>
          </p:nvPr>
        </p:nvSpPr>
        <p:spPr>
          <a:xfrm>
            <a:off x="8087848" y="1499963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8"/>
            </p:custDataLst>
          </p:nvPr>
        </p:nvSpPr>
        <p:spPr>
          <a:xfrm>
            <a:off x="8087848" y="1499963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9"/>
            </p:custDataLst>
          </p:nvPr>
        </p:nvSpPr>
        <p:spPr>
          <a:xfrm>
            <a:off x="10482430" y="1490400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0"/>
            </p:custDataLst>
          </p:nvPr>
        </p:nvSpPr>
        <p:spPr>
          <a:xfrm>
            <a:off x="8113349" y="1951975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1"/>
            </p:custDataLst>
          </p:nvPr>
        </p:nvSpPr>
        <p:spPr>
          <a:xfrm>
            <a:off x="10212752" y="1499963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" name="矩形: 圆角 3"/>
          <p:cNvSpPr/>
          <p:nvPr>
            <p:custDataLst>
              <p:tags r:id="rId12"/>
            </p:custDataLst>
          </p:nvPr>
        </p:nvSpPr>
        <p:spPr>
          <a:xfrm>
            <a:off x="1137439" y="1499963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0"/>
          <p:cNvSpPr/>
          <p:nvPr>
            <p:custDataLst>
              <p:tags r:id="rId13"/>
            </p:custDataLst>
          </p:nvPr>
        </p:nvSpPr>
        <p:spPr>
          <a:xfrm>
            <a:off x="1137439" y="1499963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任意多边形: 形状 14"/>
          <p:cNvSpPr/>
          <p:nvPr>
            <p:custDataLst>
              <p:tags r:id="rId14"/>
            </p:custDataLst>
          </p:nvPr>
        </p:nvSpPr>
        <p:spPr>
          <a:xfrm>
            <a:off x="3518633" y="1490400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15"/>
            </p:custDataLst>
          </p:nvPr>
        </p:nvSpPr>
        <p:spPr>
          <a:xfrm>
            <a:off x="1162941" y="1951975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16"/>
            </p:custDataLst>
          </p:nvPr>
        </p:nvSpPr>
        <p:spPr>
          <a:xfrm>
            <a:off x="1326150" y="2521932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腹痛：多为持续性、剧烈的腹痛，可放射至背部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7"/>
            </p:custDataLst>
          </p:nvPr>
        </p:nvSpPr>
        <p:spPr>
          <a:xfrm>
            <a:off x="3253419" y="1499963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18"/>
            </p:custDataLst>
          </p:nvPr>
        </p:nvSpPr>
        <p:spPr>
          <a:xfrm>
            <a:off x="4612643" y="1499963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19"/>
            </p:custDataLst>
          </p:nvPr>
        </p:nvSpPr>
        <p:spPr>
          <a:xfrm>
            <a:off x="4612643" y="1499963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20"/>
            </p:custDataLst>
          </p:nvPr>
        </p:nvSpPr>
        <p:spPr>
          <a:xfrm>
            <a:off x="6992562" y="1490400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21"/>
            </p:custDataLst>
          </p:nvPr>
        </p:nvSpPr>
        <p:spPr>
          <a:xfrm>
            <a:off x="4638145" y="1951975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22"/>
            </p:custDataLst>
          </p:nvPr>
        </p:nvSpPr>
        <p:spPr>
          <a:xfrm>
            <a:off x="4800716" y="2521932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恶心、呕吐：由于胰腺炎导致消化道功能障碍，可出现恶心、呕吐等症状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3"/>
            </p:custDataLst>
          </p:nvPr>
        </p:nvSpPr>
        <p:spPr>
          <a:xfrm>
            <a:off x="6727985" y="1499963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24"/>
            </p:custDataLst>
          </p:nvPr>
        </p:nvSpPr>
        <p:spPr>
          <a:xfrm>
            <a:off x="8275920" y="2521932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黄疸：由于胆道梗阻，可出现黄疸，表现为皮肤、巩膜黄染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1325512" y="5197029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发热：由于炎症反应，可出现发热，体温可高达38.5℃以上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5" name="矩形: 圆角 40"/>
          <p:cNvSpPr/>
          <p:nvPr>
            <p:custDataLst>
              <p:tags r:id="rId26"/>
            </p:custDataLst>
          </p:nvPr>
        </p:nvSpPr>
        <p:spPr>
          <a:xfrm>
            <a:off x="4621569" y="4175060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8" name="任意多边形: 形状 41"/>
          <p:cNvSpPr/>
          <p:nvPr>
            <p:custDataLst>
              <p:tags r:id="rId27"/>
            </p:custDataLst>
          </p:nvPr>
        </p:nvSpPr>
        <p:spPr>
          <a:xfrm>
            <a:off x="4621569" y="4175060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5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3" name="任意多边形: 形状 42"/>
          <p:cNvSpPr/>
          <p:nvPr>
            <p:custDataLst>
              <p:tags r:id="rId28"/>
            </p:custDataLst>
          </p:nvPr>
        </p:nvSpPr>
        <p:spPr>
          <a:xfrm>
            <a:off x="6988099" y="4165497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5" name="任意多边形: 形状 43"/>
          <p:cNvSpPr/>
          <p:nvPr>
            <p:custDataLst>
              <p:tags r:id="rId29"/>
            </p:custDataLst>
          </p:nvPr>
        </p:nvSpPr>
        <p:spPr>
          <a:xfrm>
            <a:off x="4647070" y="4627073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7" name="TextBox 21"/>
          <p:cNvSpPr txBox="1"/>
          <p:nvPr>
            <p:custDataLst>
              <p:tags r:id="rId30"/>
            </p:custDataLst>
          </p:nvPr>
        </p:nvSpPr>
        <p:spPr>
          <a:xfrm>
            <a:off x="4809642" y="5197029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300" spc="150">
                <a:solidFill>
                  <a:schemeClr val="tx1"/>
                </a:solidFill>
                <a:uFillTx/>
                <a:latin typeface="+mn-ea"/>
                <a:sym typeface="+mn-ea"/>
              </a:rPr>
              <a:t>呼吸困难：由于胰腺炎导致呼吸功能障碍，可出现呼吸困难等症状</a:t>
            </a:r>
            <a:endParaRPr lang="zh-CN" altLang="en-US" sz="13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1"/>
            </p:custDataLst>
          </p:nvPr>
        </p:nvSpPr>
        <p:spPr>
          <a:xfrm>
            <a:off x="6729260" y="4175060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9" name="矩形: 圆角 40"/>
          <p:cNvSpPr/>
          <p:nvPr>
            <p:custDataLst>
              <p:tags r:id="rId32"/>
            </p:custDataLst>
          </p:nvPr>
        </p:nvSpPr>
        <p:spPr>
          <a:xfrm>
            <a:off x="8117174" y="4175060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0" name="任意多边形: 形状 41"/>
          <p:cNvSpPr/>
          <p:nvPr>
            <p:custDataLst>
              <p:tags r:id="rId33"/>
            </p:custDataLst>
          </p:nvPr>
        </p:nvSpPr>
        <p:spPr>
          <a:xfrm>
            <a:off x="8117174" y="4175060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6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1" name="任意多边形: 形状 42"/>
          <p:cNvSpPr/>
          <p:nvPr>
            <p:custDataLst>
              <p:tags r:id="rId34"/>
            </p:custDataLst>
          </p:nvPr>
        </p:nvSpPr>
        <p:spPr>
          <a:xfrm>
            <a:off x="10483705" y="4165497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2" name="任意多边形: 形状 43"/>
          <p:cNvSpPr/>
          <p:nvPr>
            <p:custDataLst>
              <p:tags r:id="rId35"/>
            </p:custDataLst>
          </p:nvPr>
        </p:nvSpPr>
        <p:spPr>
          <a:xfrm>
            <a:off x="8142676" y="4627073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3" name="TextBox 21"/>
          <p:cNvSpPr txBox="1"/>
          <p:nvPr>
            <p:custDataLst>
              <p:tags r:id="rId36"/>
            </p:custDataLst>
          </p:nvPr>
        </p:nvSpPr>
        <p:spPr>
          <a:xfrm>
            <a:off x="8305247" y="5197029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/>
                </a:solidFill>
                <a:uFillTx/>
                <a:latin typeface="+mn-ea"/>
                <a:sym typeface="+mn-ea"/>
              </a:rPr>
              <a:t>休克：严重者可出现休克，表现为血压下降、脉搏细弱、意识模糊等</a:t>
            </a:r>
            <a:endParaRPr lang="zh-CN" altLang="en-US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3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7"/>
            </p:custDataLst>
          </p:nvPr>
        </p:nvSpPr>
        <p:spPr>
          <a:xfrm>
            <a:off x="10224228" y="4165497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胰腺分裂症的诊断及治疗</a:t>
            </a:r>
            <a:endParaRPr lang="zh-CN" altLang="en-US"/>
          </a:p>
        </p:txBody>
      </p:sp>
      <p:sp>
        <p:nvSpPr>
          <p:cNvPr id="15" name="矩形: 单圆角 79"/>
          <p:cNvSpPr/>
          <p:nvPr>
            <p:custDataLst>
              <p:tags r:id="rId2"/>
            </p:custDataLst>
          </p:nvPr>
        </p:nvSpPr>
        <p:spPr>
          <a:xfrm flipV="1">
            <a:off x="653098" y="1490400"/>
            <a:ext cx="3481613" cy="223006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3"/>
            </p:custDataLst>
          </p:nvPr>
        </p:nvSpPr>
        <p:spPr>
          <a:xfrm>
            <a:off x="1823372" y="1490400"/>
            <a:ext cx="1141700" cy="657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01</a:t>
            </a:r>
            <a:endParaRPr lang="en-US" altLang="zh-CN" sz="2800" b="1"/>
          </a:p>
        </p:txBody>
      </p:sp>
      <p:sp>
        <p:nvSpPr>
          <p:cNvPr id="17" name="文本框 178"/>
          <p:cNvSpPr txBox="1"/>
          <p:nvPr>
            <p:custDataLst>
              <p:tags r:id="rId4"/>
            </p:custDataLst>
          </p:nvPr>
        </p:nvSpPr>
        <p:spPr>
          <a:xfrm>
            <a:off x="695642" y="2453035"/>
            <a:ext cx="3397796" cy="11607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诊断方法：影像学检查、血液检查、病理检查等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  <p:sp>
        <p:nvSpPr>
          <p:cNvPr id="26" name="矩形: 单圆角 79"/>
          <p:cNvSpPr/>
          <p:nvPr>
            <p:custDataLst>
              <p:tags r:id="rId5"/>
            </p:custDataLst>
          </p:nvPr>
        </p:nvSpPr>
        <p:spPr>
          <a:xfrm flipV="1">
            <a:off x="4352511" y="1490400"/>
            <a:ext cx="3481613" cy="223006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6"/>
            </p:custDataLst>
          </p:nvPr>
        </p:nvSpPr>
        <p:spPr>
          <a:xfrm>
            <a:off x="5522785" y="1490400"/>
            <a:ext cx="1141700" cy="657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02</a:t>
            </a:r>
            <a:endParaRPr lang="en-US" altLang="zh-CN" sz="2800" b="1"/>
          </a:p>
        </p:txBody>
      </p:sp>
      <p:sp>
        <p:nvSpPr>
          <p:cNvPr id="28" name="文本框 178"/>
          <p:cNvSpPr txBox="1"/>
          <p:nvPr>
            <p:custDataLst>
              <p:tags r:id="rId7"/>
            </p:custDataLst>
          </p:nvPr>
        </p:nvSpPr>
        <p:spPr>
          <a:xfrm>
            <a:off x="4395055" y="2453035"/>
            <a:ext cx="3397796" cy="11607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治疗方法：手术治疗、药物治疗、放疗、化疗等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  <p:sp>
        <p:nvSpPr>
          <p:cNvPr id="31" name="矩形: 单圆角 79"/>
          <p:cNvSpPr/>
          <p:nvPr>
            <p:custDataLst>
              <p:tags r:id="rId8"/>
            </p:custDataLst>
          </p:nvPr>
        </p:nvSpPr>
        <p:spPr>
          <a:xfrm flipV="1">
            <a:off x="8051924" y="1490400"/>
            <a:ext cx="3481613" cy="223006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9"/>
            </p:custDataLst>
          </p:nvPr>
        </p:nvSpPr>
        <p:spPr>
          <a:xfrm>
            <a:off x="9222198" y="1490400"/>
            <a:ext cx="1141700" cy="657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03</a:t>
            </a:r>
            <a:endParaRPr lang="en-US" altLang="zh-CN" sz="2800" b="1"/>
          </a:p>
        </p:txBody>
      </p:sp>
      <p:sp>
        <p:nvSpPr>
          <p:cNvPr id="33" name="文本框 178"/>
          <p:cNvSpPr txBox="1"/>
          <p:nvPr>
            <p:custDataLst>
              <p:tags r:id="rId10"/>
            </p:custDataLst>
          </p:nvPr>
        </p:nvSpPr>
        <p:spPr>
          <a:xfrm>
            <a:off x="8094467" y="2453035"/>
            <a:ext cx="3397796" cy="11607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000">
                <a:latin typeface="+mn-ea"/>
                <a:ea typeface="+mn-ea"/>
                <a:sym typeface="+mn-ea"/>
              </a:rPr>
              <a:t>手术治疗：胰腺切除术、胰腺部分切除术等</a:t>
            </a:r>
            <a:endParaRPr lang="zh-CN" altLang="en-US" sz="3000">
              <a:latin typeface="+mn-ea"/>
              <a:ea typeface="+mn-ea"/>
              <a:sym typeface="+mn-ea"/>
            </a:endParaRPr>
          </a:p>
        </p:txBody>
      </p:sp>
      <p:sp>
        <p:nvSpPr>
          <p:cNvPr id="36" name="矩形: 单圆角 79"/>
          <p:cNvSpPr/>
          <p:nvPr>
            <p:custDataLst>
              <p:tags r:id="rId11"/>
            </p:custDataLst>
          </p:nvPr>
        </p:nvSpPr>
        <p:spPr>
          <a:xfrm flipV="1">
            <a:off x="653098" y="4019538"/>
            <a:ext cx="3481613" cy="223006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7" name="矩形 36"/>
          <p:cNvSpPr/>
          <p:nvPr>
            <p:custDataLst>
              <p:tags r:id="rId12"/>
            </p:custDataLst>
          </p:nvPr>
        </p:nvSpPr>
        <p:spPr>
          <a:xfrm>
            <a:off x="1823372" y="4019538"/>
            <a:ext cx="1141700" cy="657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04</a:t>
            </a:r>
            <a:endParaRPr lang="en-US" altLang="zh-CN" sz="2800" b="1"/>
          </a:p>
        </p:txBody>
      </p:sp>
      <p:sp>
        <p:nvSpPr>
          <p:cNvPr id="38" name="文本框 178"/>
          <p:cNvSpPr txBox="1"/>
          <p:nvPr>
            <p:custDataLst>
              <p:tags r:id="rId13"/>
            </p:custDataLst>
          </p:nvPr>
        </p:nvSpPr>
        <p:spPr>
          <a:xfrm>
            <a:off x="695642" y="4982173"/>
            <a:ext cx="3397796" cy="11607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+mn-ea"/>
                <a:ea typeface="+mn-ea"/>
                <a:sym typeface="+mn-ea"/>
              </a:rPr>
              <a:t>药物治疗：抗生素、抗炎药、止痛药等</a:t>
            </a:r>
            <a:endParaRPr lang="zh-CN" altLang="en-US" sz="2100">
              <a:latin typeface="+mn-ea"/>
              <a:ea typeface="+mn-ea"/>
              <a:sym typeface="+mn-ea"/>
            </a:endParaRPr>
          </a:p>
        </p:txBody>
      </p:sp>
      <p:sp>
        <p:nvSpPr>
          <p:cNvPr id="41" name="矩形: 单圆角 79"/>
          <p:cNvSpPr/>
          <p:nvPr>
            <p:custDataLst>
              <p:tags r:id="rId14"/>
            </p:custDataLst>
          </p:nvPr>
        </p:nvSpPr>
        <p:spPr>
          <a:xfrm flipV="1">
            <a:off x="4352511" y="4019538"/>
            <a:ext cx="3481613" cy="223006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矩形 41"/>
          <p:cNvSpPr/>
          <p:nvPr>
            <p:custDataLst>
              <p:tags r:id="rId15"/>
            </p:custDataLst>
          </p:nvPr>
        </p:nvSpPr>
        <p:spPr>
          <a:xfrm>
            <a:off x="5522785" y="4019538"/>
            <a:ext cx="1141700" cy="657208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05</a:t>
            </a:r>
            <a:endParaRPr lang="en-US" altLang="zh-CN" sz="2800" b="1"/>
          </a:p>
        </p:txBody>
      </p:sp>
      <p:sp>
        <p:nvSpPr>
          <p:cNvPr id="43" name="文本框 178"/>
          <p:cNvSpPr txBox="1"/>
          <p:nvPr>
            <p:custDataLst>
              <p:tags r:id="rId16"/>
            </p:custDataLst>
          </p:nvPr>
        </p:nvSpPr>
        <p:spPr>
          <a:xfrm>
            <a:off x="4395055" y="4982173"/>
            <a:ext cx="3397796" cy="11607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+mn-ea"/>
                <a:ea typeface="+mn-ea"/>
                <a:sym typeface="+mn-ea"/>
              </a:rPr>
              <a:t>放疗：针对局部病灶进行放射治疗</a:t>
            </a:r>
            <a:endParaRPr lang="zh-CN" altLang="en-US" sz="2100">
              <a:latin typeface="+mn-ea"/>
              <a:ea typeface="+mn-ea"/>
              <a:sym typeface="+mn-ea"/>
            </a:endParaRPr>
          </a:p>
        </p:txBody>
      </p:sp>
      <p:sp>
        <p:nvSpPr>
          <p:cNvPr id="4" name="矩形: 单圆角 79"/>
          <p:cNvSpPr/>
          <p:nvPr>
            <p:custDataLst>
              <p:tags r:id="rId17"/>
            </p:custDataLst>
          </p:nvPr>
        </p:nvSpPr>
        <p:spPr>
          <a:xfrm flipV="1">
            <a:off x="8051924" y="4019538"/>
            <a:ext cx="3481613" cy="223006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矩形 4"/>
          <p:cNvSpPr/>
          <p:nvPr>
            <p:custDataLst>
              <p:tags r:id="rId18"/>
            </p:custDataLst>
          </p:nvPr>
        </p:nvSpPr>
        <p:spPr>
          <a:xfrm>
            <a:off x="9222198" y="4019538"/>
            <a:ext cx="1141700" cy="65720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/>
              <a:t>06</a:t>
            </a:r>
            <a:endParaRPr lang="en-US" altLang="zh-CN" sz="2800" b="1"/>
          </a:p>
        </p:txBody>
      </p:sp>
      <p:sp>
        <p:nvSpPr>
          <p:cNvPr id="6" name="文本框 178"/>
          <p:cNvSpPr txBox="1"/>
          <p:nvPr>
            <p:custDataLst>
              <p:tags r:id="rId19"/>
            </p:custDataLst>
          </p:nvPr>
        </p:nvSpPr>
        <p:spPr>
          <a:xfrm>
            <a:off x="8094467" y="4982173"/>
            <a:ext cx="3397796" cy="11607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100">
                <a:latin typeface="+mn-ea"/>
                <a:ea typeface="+mn-ea"/>
                <a:sym typeface="+mn-ea"/>
              </a:rPr>
              <a:t>化疗：针对全身病灶进行化学治疗</a:t>
            </a:r>
            <a:endParaRPr lang="zh-CN" altLang="en-US" sz="21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86" name="直接连接符 85"/>
          <p:cNvCxnSpPr/>
          <p:nvPr>
            <p:custDataLst>
              <p:tags r:id="rId2"/>
            </p:custDataLst>
          </p:nvPr>
        </p:nvCxnSpPr>
        <p:spPr>
          <a:xfrm flipH="1" flipV="1">
            <a:off x="10649202" y="3757842"/>
            <a:ext cx="1906" cy="96779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直接连接符 97"/>
          <p:cNvCxnSpPr/>
          <p:nvPr>
            <p:custDataLst>
              <p:tags r:id="rId3"/>
            </p:custDataLst>
          </p:nvPr>
        </p:nvCxnSpPr>
        <p:spPr>
          <a:xfrm flipH="1" flipV="1">
            <a:off x="9751942" y="2502821"/>
            <a:ext cx="3177" cy="115843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4"/>
            </p:custDataLst>
          </p:nvPr>
        </p:nvCxnSpPr>
        <p:spPr>
          <a:xfrm flipH="1">
            <a:off x="8870568" y="3781354"/>
            <a:ext cx="0" cy="3418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5"/>
            </p:custDataLst>
          </p:nvPr>
        </p:nvCxnSpPr>
        <p:spPr>
          <a:xfrm flipV="1">
            <a:off x="7982204" y="3210717"/>
            <a:ext cx="3813" cy="52679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6"/>
            </p:custDataLst>
          </p:nvPr>
        </p:nvCxnSpPr>
        <p:spPr>
          <a:xfrm flipV="1">
            <a:off x="7091933" y="3716538"/>
            <a:ext cx="1906" cy="147234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7"/>
            </p:custDataLst>
          </p:nvPr>
        </p:nvCxnSpPr>
        <p:spPr>
          <a:xfrm flipV="1">
            <a:off x="6206111" y="2322353"/>
            <a:ext cx="3813" cy="13331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8"/>
            </p:custDataLst>
          </p:nvPr>
        </p:nvCxnSpPr>
        <p:spPr>
          <a:xfrm flipH="1">
            <a:off x="5325372" y="3764197"/>
            <a:ext cx="0" cy="56047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9"/>
            </p:custDataLst>
          </p:nvPr>
        </p:nvCxnSpPr>
        <p:spPr>
          <a:xfrm flipH="1">
            <a:off x="4447175" y="3391821"/>
            <a:ext cx="3813" cy="26752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10"/>
            </p:custDataLst>
          </p:nvPr>
        </p:nvCxnSpPr>
        <p:spPr>
          <a:xfrm flipV="1">
            <a:off x="3547373" y="3716538"/>
            <a:ext cx="3813" cy="1120940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>
            <a:off x="2665363" y="2725866"/>
            <a:ext cx="0" cy="93538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2"/>
            </p:custDataLst>
          </p:nvPr>
        </p:nvCxnSpPr>
        <p:spPr>
          <a:xfrm flipV="1">
            <a:off x="1769374" y="3737508"/>
            <a:ext cx="635" cy="18428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3"/>
            </p:custDataLst>
          </p:nvPr>
        </p:nvSpPr>
        <p:spPr>
          <a:xfrm>
            <a:off x="1800511" y="2195897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年龄：45岁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4"/>
            </p:custDataLst>
          </p:nvPr>
        </p:nvSpPr>
        <p:spPr>
          <a:xfrm>
            <a:off x="3584229" y="2853592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15"/>
            </p:custDataLst>
          </p:nvPr>
        </p:nvSpPr>
        <p:spPr>
          <a:xfrm>
            <a:off x="5343165" y="1801916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家庭状况：有一子一女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6"/>
            </p:custDataLst>
          </p:nvPr>
        </p:nvSpPr>
        <p:spPr>
          <a:xfrm>
            <a:off x="7119258" y="2701083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病史：无重大疾病史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7"/>
            </p:custDataLst>
          </p:nvPr>
        </p:nvSpPr>
        <p:spPr>
          <a:xfrm>
            <a:off x="8890267" y="1980479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诊断：胰腺分裂症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8"/>
            </p:custDataLst>
          </p:nvPr>
        </p:nvSpPr>
        <p:spPr>
          <a:xfrm>
            <a:off x="905157" y="4167710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9"/>
            </p:custDataLst>
          </p:nvPr>
        </p:nvSpPr>
        <p:spPr>
          <a:xfrm>
            <a:off x="2684427" y="5057980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8" name="正文"/>
          <p:cNvSpPr txBox="1"/>
          <p:nvPr>
            <p:custDataLst>
              <p:tags r:id="rId20"/>
            </p:custDataLst>
          </p:nvPr>
        </p:nvSpPr>
        <p:spPr>
          <a:xfrm>
            <a:off x="4460520" y="4536908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21"/>
            </p:custDataLst>
          </p:nvPr>
        </p:nvSpPr>
        <p:spPr>
          <a:xfrm>
            <a:off x="6228352" y="5397948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居住地：北京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4" name="正文"/>
          <p:cNvSpPr txBox="1"/>
          <p:nvPr>
            <p:custDataLst>
              <p:tags r:id="rId22"/>
            </p:custDataLst>
          </p:nvPr>
        </p:nvSpPr>
        <p:spPr>
          <a:xfrm>
            <a:off x="8005715" y="4329115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入院时间：2022年10月10日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8" name="正文"/>
          <p:cNvSpPr txBox="1"/>
          <p:nvPr>
            <p:custDataLst>
              <p:tags r:id="rId23"/>
            </p:custDataLst>
          </p:nvPr>
        </p:nvSpPr>
        <p:spPr>
          <a:xfrm>
            <a:off x="9785621" y="4958214"/>
            <a:ext cx="1729234" cy="54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治疗方案：药物治疗、饮食控制、定期复查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4"/>
            </p:custDataLst>
          </p:nvPr>
        </p:nvCxnSpPr>
        <p:spPr>
          <a:xfrm>
            <a:off x="608400" y="3721622"/>
            <a:ext cx="1096983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椭圆 19"/>
          <p:cNvSpPr/>
          <p:nvPr>
            <p:custDataLst>
              <p:tags r:id="rId25"/>
            </p:custDataLst>
          </p:nvPr>
        </p:nvSpPr>
        <p:spPr>
          <a:xfrm>
            <a:off x="1703922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26"/>
            </p:custDataLst>
          </p:nvPr>
        </p:nvSpPr>
        <p:spPr>
          <a:xfrm>
            <a:off x="2599276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27"/>
            </p:custDataLst>
          </p:nvPr>
        </p:nvSpPr>
        <p:spPr>
          <a:xfrm>
            <a:off x="3483192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8"/>
            </p:custDataLst>
          </p:nvPr>
        </p:nvSpPr>
        <p:spPr>
          <a:xfrm>
            <a:off x="4382994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9"/>
            </p:custDataLst>
          </p:nvPr>
        </p:nvSpPr>
        <p:spPr>
          <a:xfrm>
            <a:off x="5259285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30"/>
            </p:custDataLst>
          </p:nvPr>
        </p:nvSpPr>
        <p:spPr>
          <a:xfrm>
            <a:off x="6141930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31"/>
            </p:custDataLst>
          </p:nvPr>
        </p:nvSpPr>
        <p:spPr>
          <a:xfrm>
            <a:off x="7027117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32"/>
            </p:custDataLst>
          </p:nvPr>
        </p:nvSpPr>
        <p:spPr>
          <a:xfrm>
            <a:off x="7918023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33"/>
            </p:custDataLst>
          </p:nvPr>
        </p:nvSpPr>
        <p:spPr>
          <a:xfrm>
            <a:off x="8804481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4" name="椭圆 23"/>
          <p:cNvSpPr/>
          <p:nvPr>
            <p:custDataLst>
              <p:tags r:id="rId34"/>
            </p:custDataLst>
          </p:nvPr>
        </p:nvSpPr>
        <p:spPr>
          <a:xfrm>
            <a:off x="9689032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10584386" y="3655534"/>
            <a:ext cx="132174" cy="132174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6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主诉及现病史</a:t>
            </a:r>
            <a:endParaRPr lang="zh-CN" altLang="en-US"/>
          </a:p>
        </p:txBody>
      </p:sp>
      <p:sp>
        <p:nvSpPr>
          <p:cNvPr id="21" name="文本框 20"/>
          <p:cNvSpPr txBox="1"/>
          <p:nvPr>
            <p:custDataLst>
              <p:tags r:id="rId2"/>
            </p:custDataLst>
          </p:nvPr>
        </p:nvSpPr>
        <p:spPr>
          <a:xfrm>
            <a:off x="6777899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3">
                        <a:alpha val="0"/>
                      </a:schemeClr>
                    </a:gs>
                    <a:gs pos="34000">
                      <a:schemeClr val="accent3"/>
                    </a:gs>
                  </a:gsLst>
                  <a:lin ang="5400000" scaled="1"/>
                </a:gradFill>
                <a:latin typeface="+mn-ea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67000">
                    <a:schemeClr val="accent3">
                      <a:alpha val="0"/>
                    </a:schemeClr>
                  </a:gs>
                  <a:gs pos="34000">
                    <a:schemeClr val="accent3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9" name="文本框 178"/>
          <p:cNvSpPr txBox="1"/>
          <p:nvPr>
            <p:custDataLst>
              <p:tags r:id="rId3"/>
            </p:custDataLst>
          </p:nvPr>
        </p:nvSpPr>
        <p:spPr>
          <a:xfrm>
            <a:off x="6291842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现病史：患者发病以来的病情变化和治疗经过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1322754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7" name="文本框 176"/>
          <p:cNvSpPr txBox="1"/>
          <p:nvPr>
            <p:custDataLst>
              <p:tags r:id="rId5"/>
            </p:custDataLst>
          </p:nvPr>
        </p:nvSpPr>
        <p:spPr>
          <a:xfrm>
            <a:off x="836697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患者基本信息：年龄、性别、职业等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4050651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2">
                        <a:alpha val="0"/>
                      </a:schemeClr>
                    </a:gs>
                    <a:gs pos="34000">
                      <a:schemeClr val="accent2"/>
                    </a:gs>
                  </a:gsLst>
                  <a:lin ang="5400000" scaled="1"/>
                </a:gradFill>
                <a:latin typeface="+mn-ea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67000">
                    <a:schemeClr val="accent2">
                      <a:alpha val="0"/>
                    </a:schemeClr>
                  </a:gs>
                  <a:gs pos="34000">
                    <a:schemeClr val="accent2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78" name="文本框 177"/>
          <p:cNvSpPr txBox="1"/>
          <p:nvPr>
            <p:custDataLst>
              <p:tags r:id="rId7"/>
            </p:custDataLst>
          </p:nvPr>
        </p:nvSpPr>
        <p:spPr>
          <a:xfrm>
            <a:off x="3563944" y="2354646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主诉：患者就诊时的主要症状和体征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8"/>
            </p:custDataLst>
          </p:nvPr>
        </p:nvSpPr>
        <p:spPr>
          <a:xfrm>
            <a:off x="8141847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+mn-ea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67000">
                    <a:schemeClr val="accent1">
                      <a:alpha val="0"/>
                    </a:schemeClr>
                  </a:gs>
                  <a:gs pos="34000">
                    <a:schemeClr val="accent1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1" name="文本框 180"/>
          <p:cNvSpPr txBox="1"/>
          <p:nvPr>
            <p:custDataLst>
              <p:tags r:id="rId9"/>
            </p:custDataLst>
          </p:nvPr>
        </p:nvSpPr>
        <p:spPr>
          <a:xfrm>
            <a:off x="7654491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辅助检查：患者的实验室检查、影像学检查等结果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2686702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  <a:gs pos="34000">
                      <a:schemeClr val="accent1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67000">
                      <a:schemeClr val="accent5">
                        <a:alpha val="0"/>
                      </a:schemeClr>
                    </a:gs>
                    <a:gs pos="34000">
                      <a:schemeClr val="accent5"/>
                    </a:gs>
                  </a:gsLst>
                  <a:lin ang="5400000" scaled="1"/>
                </a:gradFill>
                <a:latin typeface="+mn-ea"/>
                <a:sym typeface="+mn-ea"/>
              </a:rPr>
              <a:t>05</a:t>
            </a:r>
            <a:endParaRPr lang="en-US" altLang="zh-CN" sz="6600">
              <a:gradFill>
                <a:gsLst>
                  <a:gs pos="67000">
                    <a:schemeClr val="accent5">
                      <a:alpha val="0"/>
                    </a:schemeClr>
                  </a:gs>
                  <a:gs pos="34000">
                    <a:schemeClr val="accent5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2" name="文本框 181"/>
          <p:cNvSpPr txBox="1"/>
          <p:nvPr>
            <p:custDataLst>
              <p:tags r:id="rId11"/>
            </p:custDataLst>
          </p:nvPr>
        </p:nvSpPr>
        <p:spPr>
          <a:xfrm>
            <a:off x="2199346" y="4816122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家族史：患者家族中其他成员的疾病和健康情况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5413950" y="3933031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  <a:gs pos="34000">
                      <a:schemeClr val="accent6"/>
                    </a:gs>
                  </a:gsLst>
                  <a:lin ang="5400000" scaled="1"/>
                </a:gradFill>
                <a:latin typeface="+mn-ea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  <a:gs pos="34000">
                    <a:schemeClr val="accent6"/>
                  </a:gs>
                </a:gsLst>
                <a:lin ang="5400000" scaled="1"/>
              </a:gradFill>
              <a:latin typeface="+mn-ea"/>
              <a:sym typeface="+mn-ea"/>
            </a:endParaRPr>
          </a:p>
        </p:txBody>
      </p:sp>
      <p:sp>
        <p:nvSpPr>
          <p:cNvPr id="183" name="文本框 182"/>
          <p:cNvSpPr txBox="1"/>
          <p:nvPr>
            <p:custDataLst>
              <p:tags r:id="rId13"/>
            </p:custDataLst>
          </p:nvPr>
        </p:nvSpPr>
        <p:spPr>
          <a:xfrm>
            <a:off x="4927243" y="4801826"/>
            <a:ext cx="23320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体格检查：患者的生命体征、神经系统检查等结果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9505146" y="1490400"/>
            <a:ext cx="1357766" cy="118897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  <a:gs pos="34000">
                      <a:schemeClr val="accent4"/>
                    </a:gs>
                  </a:gsLst>
                  <a:lin ang="5400000" scaled="1"/>
                </a:gradFill>
                <a:latin typeface="微软雅黑" panose="020b0503020204020204" charset="-122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>
                <a:latin typeface="+mn-ea"/>
              </a:rPr>
              <a:t>04</a:t>
            </a:r>
            <a:endParaRPr lang="en-US" altLang="zh-CN" sz="6600">
              <a:latin typeface="+mn-ea"/>
            </a:endParaRPr>
          </a:p>
        </p:txBody>
      </p:sp>
      <p:sp>
        <p:nvSpPr>
          <p:cNvPr id="180" name="文本框 179"/>
          <p:cNvSpPr txBox="1"/>
          <p:nvPr>
            <p:custDataLst>
              <p:tags r:id="rId15"/>
            </p:custDataLst>
          </p:nvPr>
        </p:nvSpPr>
        <p:spPr>
          <a:xfrm>
            <a:off x="9019089" y="2278618"/>
            <a:ext cx="2330286" cy="143361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既往史：患者过去的疾病和治疗情况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体格检查</a:t>
            </a:r>
            <a:endParaRPr lang="zh-CN" altLang="en-US"/>
          </a:p>
        </p:txBody>
      </p:sp>
      <p:sp>
        <p:nvSpPr>
          <p:cNvPr id="59" name="矩形: 圆角 58"/>
          <p:cNvSpPr/>
          <p:nvPr>
            <p:custDataLst>
              <p:tags r:id="rId2"/>
            </p:custDataLst>
          </p:nvPr>
        </p:nvSpPr>
        <p:spPr>
          <a:xfrm>
            <a:off x="1137439" y="4175060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0" name="任意多边形: 形状 59"/>
          <p:cNvSpPr/>
          <p:nvPr>
            <p:custDataLst>
              <p:tags r:id="rId3"/>
            </p:custDataLst>
          </p:nvPr>
        </p:nvSpPr>
        <p:spPr>
          <a:xfrm>
            <a:off x="1137439" y="4175060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4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1" name="任意多边形: 形状 60"/>
          <p:cNvSpPr/>
          <p:nvPr>
            <p:custDataLst>
              <p:tags r:id="rId4"/>
            </p:custDataLst>
          </p:nvPr>
        </p:nvSpPr>
        <p:spPr>
          <a:xfrm>
            <a:off x="3509708" y="4165497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2" name="任意多边形: 形状 61"/>
          <p:cNvSpPr/>
          <p:nvPr>
            <p:custDataLst>
              <p:tags r:id="rId5"/>
            </p:custDataLst>
          </p:nvPr>
        </p:nvSpPr>
        <p:spPr>
          <a:xfrm>
            <a:off x="1162941" y="4627073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4"/>
              </a:gs>
              <a:gs pos="0">
                <a:schemeClr val="accent4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6"/>
            </p:custDataLst>
          </p:nvPr>
        </p:nvSpPr>
        <p:spPr>
          <a:xfrm>
            <a:off x="3246406" y="4165497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rgbClr val="FFFFFF"/>
                </a:solidFill>
                <a:latin typeface="+mn-ea"/>
                <a:cs typeface="Montserrat Black"/>
              </a:rPr>
              <a:t>04</a:t>
            </a:r>
            <a:endParaRPr lang="en-US" sz="4400" b="1" spc="300">
              <a:solidFill>
                <a:srgbClr val="FFFFFF"/>
              </a:solidFill>
              <a:latin typeface="+mn-ea"/>
              <a:cs typeface="Montserrat Black"/>
            </a:endParaRPr>
          </a:p>
        </p:txBody>
      </p:sp>
      <p:sp>
        <p:nvSpPr>
          <p:cNvPr id="4" name="矩形: 圆角 49"/>
          <p:cNvSpPr/>
          <p:nvPr>
            <p:custDataLst>
              <p:tags r:id="rId7"/>
            </p:custDataLst>
          </p:nvPr>
        </p:nvSpPr>
        <p:spPr>
          <a:xfrm>
            <a:off x="8087848" y="1499963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5" name="任意多边形: 形状 50"/>
          <p:cNvSpPr/>
          <p:nvPr>
            <p:custDataLst>
              <p:tags r:id="rId8"/>
            </p:custDataLst>
          </p:nvPr>
        </p:nvSpPr>
        <p:spPr>
          <a:xfrm>
            <a:off x="8087848" y="1499963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3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6" name="任意多边形: 形状 51"/>
          <p:cNvSpPr/>
          <p:nvPr>
            <p:custDataLst>
              <p:tags r:id="rId9"/>
            </p:custDataLst>
          </p:nvPr>
        </p:nvSpPr>
        <p:spPr>
          <a:xfrm>
            <a:off x="10482430" y="1490400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7" name="任意多边形: 形状 52"/>
          <p:cNvSpPr/>
          <p:nvPr>
            <p:custDataLst>
              <p:tags r:id="rId10"/>
            </p:custDataLst>
          </p:nvPr>
        </p:nvSpPr>
        <p:spPr>
          <a:xfrm>
            <a:off x="8113349" y="1951975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3">
                  <a:alpha val="50000"/>
                </a:schemeClr>
              </a:gs>
              <a:gs pos="0">
                <a:schemeClr val="accent3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1"/>
            </p:custDataLst>
          </p:nvPr>
        </p:nvSpPr>
        <p:spPr>
          <a:xfrm>
            <a:off x="10212752" y="1499963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" name="矩形: 圆角 3"/>
          <p:cNvSpPr/>
          <p:nvPr>
            <p:custDataLst>
              <p:tags r:id="rId12"/>
            </p:custDataLst>
          </p:nvPr>
        </p:nvSpPr>
        <p:spPr>
          <a:xfrm>
            <a:off x="1137439" y="1499963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0" name="任意多边形: 形状 10"/>
          <p:cNvSpPr/>
          <p:nvPr>
            <p:custDataLst>
              <p:tags r:id="rId13"/>
            </p:custDataLst>
          </p:nvPr>
        </p:nvSpPr>
        <p:spPr>
          <a:xfrm>
            <a:off x="1137439" y="1499963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1" name="任意多边形: 形状 14"/>
          <p:cNvSpPr/>
          <p:nvPr>
            <p:custDataLst>
              <p:tags r:id="rId14"/>
            </p:custDataLst>
          </p:nvPr>
        </p:nvSpPr>
        <p:spPr>
          <a:xfrm>
            <a:off x="3518633" y="1490400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2" name="任意多边形: 形状 17"/>
          <p:cNvSpPr/>
          <p:nvPr>
            <p:custDataLst>
              <p:tags r:id="rId15"/>
            </p:custDataLst>
          </p:nvPr>
        </p:nvSpPr>
        <p:spPr>
          <a:xfrm>
            <a:off x="1162941" y="1951975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1">
                  <a:alpha val="50000"/>
                </a:schemeClr>
              </a:gs>
              <a:gs pos="0">
                <a:schemeClr val="accent1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3" name="TextBox 21"/>
          <p:cNvSpPr txBox="1"/>
          <p:nvPr>
            <p:custDataLst>
              <p:tags r:id="rId16"/>
            </p:custDataLst>
          </p:nvPr>
        </p:nvSpPr>
        <p:spPr>
          <a:xfrm>
            <a:off x="1326150" y="2521932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uFillTx/>
                <a:latin typeface="+mn-ea"/>
                <a:sym typeface="+mn-ea"/>
              </a:rPr>
              <a:t>生命体征：体温、脉搏、呼吸、血压等</a:t>
            </a:r>
            <a:endParaRPr lang="zh-CN" altLang="en-US" sz="1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7"/>
            </p:custDataLst>
          </p:nvPr>
        </p:nvSpPr>
        <p:spPr>
          <a:xfrm>
            <a:off x="3253419" y="1499963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6" name="矩形: 圆角 40"/>
          <p:cNvSpPr/>
          <p:nvPr>
            <p:custDataLst>
              <p:tags r:id="rId18"/>
            </p:custDataLst>
          </p:nvPr>
        </p:nvSpPr>
        <p:spPr>
          <a:xfrm>
            <a:off x="4612643" y="1499963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7" name="任意多边形: 形状 41"/>
          <p:cNvSpPr/>
          <p:nvPr>
            <p:custDataLst>
              <p:tags r:id="rId19"/>
            </p:custDataLst>
          </p:nvPr>
        </p:nvSpPr>
        <p:spPr>
          <a:xfrm>
            <a:off x="4612643" y="1499963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9" name="任意多边形: 形状 42"/>
          <p:cNvSpPr/>
          <p:nvPr>
            <p:custDataLst>
              <p:tags r:id="rId20"/>
            </p:custDataLst>
          </p:nvPr>
        </p:nvSpPr>
        <p:spPr>
          <a:xfrm>
            <a:off x="6992562" y="1490400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0" name="任意多边形: 形状 43"/>
          <p:cNvSpPr/>
          <p:nvPr>
            <p:custDataLst>
              <p:tags r:id="rId21"/>
            </p:custDataLst>
          </p:nvPr>
        </p:nvSpPr>
        <p:spPr>
          <a:xfrm>
            <a:off x="4638145" y="1951975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2"/>
              </a:gs>
              <a:gs pos="0">
                <a:schemeClr val="accent2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1" name="TextBox 21"/>
          <p:cNvSpPr txBox="1"/>
          <p:nvPr>
            <p:custDataLst>
              <p:tags r:id="rId22"/>
            </p:custDataLst>
          </p:nvPr>
        </p:nvSpPr>
        <p:spPr>
          <a:xfrm>
            <a:off x="4800716" y="2521932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tx1"/>
                </a:solidFill>
                <a:uFillTx/>
                <a:latin typeface="+mn-ea"/>
                <a:sym typeface="+mn-ea"/>
              </a:rPr>
              <a:t>腹部检查：观察腹部形状、触诊腹部包块、听诊肠鸣音等</a:t>
            </a:r>
            <a:endParaRPr lang="zh-CN" altLang="en-US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3"/>
            </p:custDataLst>
          </p:nvPr>
        </p:nvSpPr>
        <p:spPr>
          <a:xfrm>
            <a:off x="6727985" y="1499963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24"/>
            </p:custDataLst>
          </p:nvPr>
        </p:nvSpPr>
        <p:spPr>
          <a:xfrm>
            <a:off x="8275920" y="2521932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uFillTx/>
                <a:latin typeface="+mn-ea"/>
                <a:sym typeface="+mn-ea"/>
              </a:rPr>
              <a:t>神经系统检查：观察意识状态、肌力、反射等</a:t>
            </a:r>
            <a:endParaRPr lang="zh-CN" altLang="en-US" sz="1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6" name="TextBox 21"/>
          <p:cNvSpPr txBox="1"/>
          <p:nvPr>
            <p:custDataLst>
              <p:tags r:id="rId25"/>
            </p:custDataLst>
          </p:nvPr>
        </p:nvSpPr>
        <p:spPr>
          <a:xfrm>
            <a:off x="1325512" y="5197029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uFillTx/>
                <a:latin typeface="+mn-ea"/>
                <a:sym typeface="+mn-ea"/>
              </a:rPr>
              <a:t>皮肤检查：观察皮肤颜色、弹性、有无皮疹等</a:t>
            </a:r>
            <a:endParaRPr lang="zh-CN" altLang="en-US" sz="1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15" name="矩形: 圆角 40"/>
          <p:cNvSpPr/>
          <p:nvPr>
            <p:custDataLst>
              <p:tags r:id="rId26"/>
            </p:custDataLst>
          </p:nvPr>
        </p:nvSpPr>
        <p:spPr>
          <a:xfrm>
            <a:off x="4621569" y="4175060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18" name="任意多边形: 形状 41"/>
          <p:cNvSpPr/>
          <p:nvPr>
            <p:custDataLst>
              <p:tags r:id="rId27"/>
            </p:custDataLst>
          </p:nvPr>
        </p:nvSpPr>
        <p:spPr>
          <a:xfrm>
            <a:off x="4621569" y="4175060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5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3" name="任意多边形: 形状 42"/>
          <p:cNvSpPr/>
          <p:nvPr>
            <p:custDataLst>
              <p:tags r:id="rId28"/>
            </p:custDataLst>
          </p:nvPr>
        </p:nvSpPr>
        <p:spPr>
          <a:xfrm>
            <a:off x="6988099" y="4165497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5" name="任意多边形: 形状 43"/>
          <p:cNvSpPr/>
          <p:nvPr>
            <p:custDataLst>
              <p:tags r:id="rId29"/>
            </p:custDataLst>
          </p:nvPr>
        </p:nvSpPr>
        <p:spPr>
          <a:xfrm>
            <a:off x="4647070" y="4627073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5"/>
              </a:gs>
              <a:gs pos="0">
                <a:schemeClr val="accent5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27" name="TextBox 21"/>
          <p:cNvSpPr txBox="1"/>
          <p:nvPr>
            <p:custDataLst>
              <p:tags r:id="rId30"/>
            </p:custDataLst>
          </p:nvPr>
        </p:nvSpPr>
        <p:spPr>
          <a:xfrm>
            <a:off x="4809642" y="5197029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uFillTx/>
                <a:latin typeface="+mn-ea"/>
                <a:sym typeface="+mn-ea"/>
              </a:rPr>
              <a:t>实验室检查：血常规、尿常规、生化指标等</a:t>
            </a:r>
            <a:endParaRPr lang="zh-CN" altLang="en-US" sz="1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28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1"/>
            </p:custDataLst>
          </p:nvPr>
        </p:nvSpPr>
        <p:spPr>
          <a:xfrm>
            <a:off x="6729260" y="4175060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9" name="矩形: 圆角 40"/>
          <p:cNvSpPr/>
          <p:nvPr>
            <p:custDataLst>
              <p:tags r:id="rId32"/>
            </p:custDataLst>
          </p:nvPr>
        </p:nvSpPr>
        <p:spPr>
          <a:xfrm>
            <a:off x="8117174" y="4175060"/>
            <a:ext cx="2931391" cy="2074609"/>
          </a:xfrm>
          <a:prstGeom prst="roundRect">
            <a:avLst>
              <a:gd name="adj" fmla="val 2657"/>
            </a:avLst>
          </a:prstGeom>
          <a:noFill/>
          <a:ln w="317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0" name="任意多边形: 形状 41"/>
          <p:cNvSpPr/>
          <p:nvPr>
            <p:custDataLst>
              <p:tags r:id="rId33"/>
            </p:custDataLst>
          </p:nvPr>
        </p:nvSpPr>
        <p:spPr>
          <a:xfrm>
            <a:off x="8117174" y="4175060"/>
            <a:ext cx="2931391" cy="926976"/>
          </a:xfrm>
          <a:custGeom>
            <a:gdLst>
              <a:gd name="connsiteX0" fmla="*/ 58479 w 2200939"/>
              <a:gd name="connsiteY0" fmla="*/ 0 h 1119815"/>
              <a:gd name="connsiteX1" fmla="*/ 2142460 w 2200939"/>
              <a:gd name="connsiteY1" fmla="*/ 0 h 1119815"/>
              <a:gd name="connsiteX2" fmla="*/ 2200939 w 2200939"/>
              <a:gd name="connsiteY2" fmla="*/ 58479 h 1119815"/>
              <a:gd name="connsiteX3" fmla="*/ 2200939 w 2200939"/>
              <a:gd name="connsiteY3" fmla="*/ 935665 h 1119815"/>
              <a:gd name="connsiteX4" fmla="*/ 532651 w 2200939"/>
              <a:gd name="connsiteY4" fmla="*/ 935665 h 1119815"/>
              <a:gd name="connsiteX5" fmla="*/ 240413 w 2200939"/>
              <a:gd name="connsiteY5" fmla="*/ 1119815 h 1119815"/>
              <a:gd name="connsiteX6" fmla="*/ 240413 w 2200939"/>
              <a:gd name="connsiteY6" fmla="*/ 935665 h 1119815"/>
              <a:gd name="connsiteX7" fmla="*/ 0 w 2200939"/>
              <a:gd name="connsiteY7" fmla="*/ 935665 h 1119815"/>
              <a:gd name="connsiteX8" fmla="*/ 0 w 2200939"/>
              <a:gd name="connsiteY8" fmla="*/ 58479 h 1119815"/>
              <a:gd name="connsiteX9" fmla="*/ 58479 w 2200939"/>
              <a:gd name="connsiteY9" fmla="*/ 0 h 11198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6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1" name="任意多边形: 形状 42"/>
          <p:cNvSpPr/>
          <p:nvPr>
            <p:custDataLst>
              <p:tags r:id="rId34"/>
            </p:custDataLst>
          </p:nvPr>
        </p:nvSpPr>
        <p:spPr>
          <a:xfrm>
            <a:off x="10483705" y="4165497"/>
            <a:ext cx="545730" cy="225050"/>
          </a:xfrm>
          <a:custGeom>
            <a:gdLst>
              <a:gd name="connsiteX0" fmla="*/ 0 w 659578"/>
              <a:gd name="connsiteY0" fmla="*/ 0 h 271463"/>
              <a:gd name="connsiteX1" fmla="*/ 615506 w 659578"/>
              <a:gd name="connsiteY1" fmla="*/ 0 h 271463"/>
              <a:gd name="connsiteX2" fmla="*/ 656857 w 659578"/>
              <a:gd name="connsiteY2" fmla="*/ 17128 h 271463"/>
              <a:gd name="connsiteX3" fmla="*/ 659578 w 659578"/>
              <a:gd name="connsiteY3" fmla="*/ 23698 h 271463"/>
              <a:gd name="connsiteX4" fmla="*/ 647227 w 659578"/>
              <a:gd name="connsiteY4" fmla="*/ 63489 h 271463"/>
              <a:gd name="connsiteX5" fmla="*/ 333467 w 659578"/>
              <a:gd name="connsiteY5" fmla="*/ 271463 h 271463"/>
              <a:gd name="connsiteX6" fmla="*/ 19708 w 659578"/>
              <a:gd name="connsiteY6" fmla="*/ 63489 h 2714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59578" h="271463">
                <a:moveTo>
                  <a:pt x="0" y="0"/>
                </a:moveTo>
                <a:lnTo>
                  <a:pt x="615506" y="0"/>
                </a:lnTo>
                <a:cubicBezTo>
                  <a:pt x="631655" y="0"/>
                  <a:pt x="646275" y="6546"/>
                  <a:pt x="656857" y="17128"/>
                </a:cubicBezTo>
                <a:lnTo>
                  <a:pt x="659578" y="23698"/>
                </a:lnTo>
                <a:lnTo>
                  <a:pt x="647227" y="63489"/>
                </a:lnTo>
                <a:cubicBezTo>
                  <a:pt x="595533" y="185707"/>
                  <a:pt x="474515" y="271463"/>
                  <a:pt x="333467" y="271463"/>
                </a:cubicBezTo>
                <a:cubicBezTo>
                  <a:pt x="192420" y="271463"/>
                  <a:pt x="71402" y="185707"/>
                  <a:pt x="19708" y="63489"/>
                </a:cubicBezTo>
                <a:close/>
              </a:path>
            </a:pathLst>
          </a:custGeom>
          <a:gradFill flip="none" rotWithShape="1"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2" name="任意多边形: 形状 43"/>
          <p:cNvSpPr/>
          <p:nvPr>
            <p:custDataLst>
              <p:tags r:id="rId35"/>
            </p:custDataLst>
          </p:nvPr>
        </p:nvSpPr>
        <p:spPr>
          <a:xfrm>
            <a:off x="8142676" y="4627073"/>
            <a:ext cx="824333" cy="476876"/>
          </a:xfrm>
          <a:custGeom>
            <a:gdLst>
              <a:gd name="connsiteX0" fmla="*/ 338912 w 677825"/>
              <a:gd name="connsiteY0" fmla="*/ 0 h 576222"/>
              <a:gd name="connsiteX1" fmla="*/ 677825 w 677825"/>
              <a:gd name="connsiteY1" fmla="*/ 338913 h 576222"/>
              <a:gd name="connsiteX2" fmla="*/ 672466 w 677825"/>
              <a:gd name="connsiteY2" fmla="*/ 392072 h 576222"/>
              <a:gd name="connsiteX3" fmla="*/ 532651 w 677825"/>
              <a:gd name="connsiteY3" fmla="*/ 392072 h 576222"/>
              <a:gd name="connsiteX4" fmla="*/ 240413 w 677825"/>
              <a:gd name="connsiteY4" fmla="*/ 576222 h 576222"/>
              <a:gd name="connsiteX5" fmla="*/ 240413 w 677825"/>
              <a:gd name="connsiteY5" fmla="*/ 392072 h 576222"/>
              <a:gd name="connsiteX6" fmla="*/ 5358 w 677825"/>
              <a:gd name="connsiteY6" fmla="*/ 392072 h 576222"/>
              <a:gd name="connsiteX7" fmla="*/ 0 w 677825"/>
              <a:gd name="connsiteY7" fmla="*/ 338923 h 576222"/>
              <a:gd name="connsiteX8" fmla="*/ 0 w 677825"/>
              <a:gd name="connsiteY8" fmla="*/ 338903 h 576222"/>
              <a:gd name="connsiteX9" fmla="*/ 6885 w 677825"/>
              <a:gd name="connsiteY9" fmla="*/ 270610 h 576222"/>
              <a:gd name="connsiteX10" fmla="*/ 338912 w 677825"/>
              <a:gd name="connsiteY10" fmla="*/ 0 h 576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77825" h="576222">
                <a:moveTo>
                  <a:pt x="338912" y="0"/>
                </a:moveTo>
                <a:cubicBezTo>
                  <a:pt x="526088" y="0"/>
                  <a:pt x="677825" y="151737"/>
                  <a:pt x="677825" y="338913"/>
                </a:cubicBezTo>
                <a:lnTo>
                  <a:pt x="672466" y="392072"/>
                </a:lnTo>
                <a:lnTo>
                  <a:pt x="532651" y="392072"/>
                </a:lnTo>
                <a:lnTo>
                  <a:pt x="240413" y="576222"/>
                </a:lnTo>
                <a:lnTo>
                  <a:pt x="240413" y="392072"/>
                </a:lnTo>
                <a:lnTo>
                  <a:pt x="5358" y="392072"/>
                </a:lnTo>
                <a:lnTo>
                  <a:pt x="0" y="338923"/>
                </a:lnTo>
                <a:lnTo>
                  <a:pt x="0" y="338903"/>
                </a:lnTo>
                <a:lnTo>
                  <a:pt x="6885" y="270610"/>
                </a:lnTo>
                <a:cubicBezTo>
                  <a:pt x="38487" y="116174"/>
                  <a:pt x="175133" y="0"/>
                  <a:pt x="338912" y="0"/>
                </a:cubicBezTo>
                <a:close/>
              </a:path>
            </a:pathLst>
          </a:custGeom>
          <a:gradFill>
            <a:gsLst>
              <a:gs pos="95575">
                <a:schemeClr val="bg1">
                  <a:alpha val="10000"/>
                </a:schemeClr>
              </a:gs>
              <a:gs pos="20000">
                <a:schemeClr val="accent6"/>
              </a:gs>
              <a:gs pos="0">
                <a:schemeClr val="accent6"/>
              </a:gs>
            </a:gsLst>
            <a:lin ang="81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n-ea"/>
            </a:endParaRPr>
          </a:p>
        </p:txBody>
      </p:sp>
      <p:sp>
        <p:nvSpPr>
          <p:cNvPr id="33" name="TextBox 21"/>
          <p:cNvSpPr txBox="1"/>
          <p:nvPr>
            <p:custDataLst>
              <p:tags r:id="rId36"/>
            </p:custDataLst>
          </p:nvPr>
        </p:nvSpPr>
        <p:spPr>
          <a:xfrm>
            <a:off x="8305247" y="5197029"/>
            <a:ext cx="2570998" cy="895885"/>
          </a:xfrm>
          <a:prstGeom prst="rect">
            <a:avLst/>
          </a:prstGeom>
          <a:noFill/>
        </p:spPr>
        <p:txBody>
          <a:bodyPr wrap="square" lIns="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tx1"/>
                </a:solidFill>
                <a:uFillTx/>
                <a:latin typeface="+mn-ea"/>
                <a:sym typeface="+mn-ea"/>
              </a:rPr>
              <a:t>影像学检查：B超、CT、MRI等</a:t>
            </a:r>
            <a:endParaRPr lang="zh-CN" altLang="en-US" sz="1400" spc="150">
              <a:solidFill>
                <a:schemeClr val="tx1"/>
              </a:solidFill>
              <a:uFillTx/>
              <a:latin typeface="+mn-ea"/>
              <a:sym typeface="+mn-ea"/>
            </a:endParaRPr>
          </a:p>
        </p:txBody>
      </p:sp>
      <p:sp>
        <p:nvSpPr>
          <p:cNvPr id="34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7"/>
            </p:custDataLst>
          </p:nvPr>
        </p:nvSpPr>
        <p:spPr>
          <a:xfrm>
            <a:off x="10224228" y="4165497"/>
            <a:ext cx="824333" cy="766955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44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辅助检查及诊断</a:t>
            </a:r>
            <a:endParaRPr lang="zh-CN" altLang="en-US"/>
          </a:p>
        </p:txBody>
      </p:sp>
      <p:sp>
        <p:nvSpPr>
          <p:cNvPr id="8" name="圆角矩形 5"/>
          <p:cNvSpPr/>
          <p:nvPr>
            <p:custDataLst>
              <p:tags r:id="rId2"/>
            </p:custDataLst>
          </p:nvPr>
        </p:nvSpPr>
        <p:spPr>
          <a:xfrm>
            <a:off x="828950" y="1490400"/>
            <a:ext cx="844476" cy="850807"/>
          </a:xfrm>
          <a:prstGeom prst="roundRect">
            <a:avLst>
              <a:gd name="adj" fmla="val 8303"/>
            </a:avLst>
          </a:prstGeom>
          <a:solidFill>
            <a:schemeClr val="accent5"/>
          </a:solidFill>
          <a:ln>
            <a:noFill/>
          </a:ln>
          <a:effectLst>
            <a:outerShdw blurRad="114300" dist="25400" dir="18000000" rotWithShape="0">
              <a:schemeClr val="accent5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圆角矩形 168"/>
          <p:cNvSpPr/>
          <p:nvPr>
            <p:custDataLst>
              <p:tags r:id="rId3"/>
            </p:custDataLst>
          </p:nvPr>
        </p:nvSpPr>
        <p:spPr>
          <a:xfrm>
            <a:off x="654231" y="1653725"/>
            <a:ext cx="3367143" cy="1901654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椭圆 10"/>
          <p:cNvSpPr/>
          <p:nvPr>
            <p:custDataLst>
              <p:tags r:id="rId4"/>
            </p:custDataLst>
          </p:nvPr>
        </p:nvSpPr>
        <p:spPr>
          <a:xfrm>
            <a:off x="3178797" y="1956318"/>
            <a:ext cx="520359" cy="520992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14300" dir="4020000" sx="79000" sy="79000" algn="t" rotWithShape="0">
              <a:schemeClr val="accent5">
                <a:lumMod val="75000"/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1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2" name="圆角矩形 6"/>
          <p:cNvSpPr/>
          <p:nvPr>
            <p:custDataLst>
              <p:tags r:id="rId5"/>
            </p:custDataLst>
          </p:nvPr>
        </p:nvSpPr>
        <p:spPr>
          <a:xfrm>
            <a:off x="4601873" y="1490400"/>
            <a:ext cx="844476" cy="850807"/>
          </a:xfrm>
          <a:prstGeom prst="roundRect">
            <a:avLst>
              <a:gd name="adj" fmla="val 8303"/>
            </a:avLst>
          </a:prstGeom>
          <a:solidFill>
            <a:schemeClr val="accent3"/>
          </a:solidFill>
          <a:ln>
            <a:noFill/>
          </a:ln>
          <a:effectLst>
            <a:outerShdw blurRad="114300" dist="25400" dir="18000000" rotWithShape="0">
              <a:schemeClr val="accent3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圆角矩形 7"/>
          <p:cNvSpPr/>
          <p:nvPr>
            <p:custDataLst>
              <p:tags r:id="rId6"/>
            </p:custDataLst>
          </p:nvPr>
        </p:nvSpPr>
        <p:spPr>
          <a:xfrm>
            <a:off x="4427154" y="1653725"/>
            <a:ext cx="3367143" cy="1901654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椭圆 14"/>
          <p:cNvSpPr/>
          <p:nvPr>
            <p:custDataLst>
              <p:tags r:id="rId7"/>
            </p:custDataLst>
          </p:nvPr>
        </p:nvSpPr>
        <p:spPr>
          <a:xfrm>
            <a:off x="6934628" y="1956318"/>
            <a:ext cx="520359" cy="520992"/>
          </a:xfrm>
          <a:prstGeom prst="ellipse">
            <a:avLst/>
          </a:prstGeom>
          <a:solidFill>
            <a:schemeClr val="accent3"/>
          </a:solidFill>
          <a:ln>
            <a:noFill/>
          </a:ln>
          <a:effectLst>
            <a:outerShdw blurRad="254000" dist="114300" dir="4020000" sx="79000" sy="79000" algn="t" rotWithShape="0">
              <a:schemeClr val="accent3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2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6" name="圆角矩形 10"/>
          <p:cNvSpPr/>
          <p:nvPr>
            <p:custDataLst>
              <p:tags r:id="rId8"/>
            </p:custDataLst>
          </p:nvPr>
        </p:nvSpPr>
        <p:spPr>
          <a:xfrm>
            <a:off x="8339978" y="1490400"/>
            <a:ext cx="844476" cy="850807"/>
          </a:xfrm>
          <a:prstGeom prst="roundRect">
            <a:avLst>
              <a:gd name="adj" fmla="val 8303"/>
            </a:avLst>
          </a:prstGeom>
          <a:solidFill>
            <a:schemeClr val="accent1"/>
          </a:solidFill>
          <a:ln>
            <a:noFill/>
          </a:ln>
          <a:effectLst>
            <a:outerShdw blurRad="114300" dist="25400" dir="18000000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7" name="圆角矩形 11"/>
          <p:cNvSpPr/>
          <p:nvPr>
            <p:custDataLst>
              <p:tags r:id="rId9"/>
            </p:custDataLst>
          </p:nvPr>
        </p:nvSpPr>
        <p:spPr>
          <a:xfrm>
            <a:off x="8165259" y="1653725"/>
            <a:ext cx="3367143" cy="1901654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椭圆 18"/>
          <p:cNvSpPr/>
          <p:nvPr>
            <p:custDataLst>
              <p:tags r:id="rId10"/>
            </p:custDataLst>
          </p:nvPr>
        </p:nvSpPr>
        <p:spPr>
          <a:xfrm>
            <a:off x="10690458" y="1956318"/>
            <a:ext cx="520359" cy="520992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254000" dist="114300" dir="4020000" sx="79000" sy="79000" algn="t" rotWithShape="0">
              <a:schemeClr val="accent1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3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0" name="圆角矩形 15"/>
          <p:cNvSpPr/>
          <p:nvPr>
            <p:custDataLst>
              <p:tags r:id="rId11"/>
            </p:custDataLst>
          </p:nvPr>
        </p:nvSpPr>
        <p:spPr>
          <a:xfrm>
            <a:off x="828950" y="4184621"/>
            <a:ext cx="844476" cy="850807"/>
          </a:xfrm>
          <a:prstGeom prst="roundRect">
            <a:avLst>
              <a:gd name="adj" fmla="val 8303"/>
            </a:avLst>
          </a:prstGeom>
          <a:solidFill>
            <a:schemeClr val="accent6"/>
          </a:solidFill>
          <a:ln>
            <a:noFill/>
          </a:ln>
          <a:effectLst>
            <a:outerShdw blurRad="114300" dist="25400" dir="18000000" rotWithShape="0">
              <a:schemeClr val="accent6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" name="圆角矩形 16"/>
          <p:cNvSpPr/>
          <p:nvPr>
            <p:custDataLst>
              <p:tags r:id="rId12"/>
            </p:custDataLst>
          </p:nvPr>
        </p:nvSpPr>
        <p:spPr>
          <a:xfrm>
            <a:off x="654231" y="4347946"/>
            <a:ext cx="3367143" cy="1901654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" name="椭圆 22"/>
          <p:cNvSpPr/>
          <p:nvPr>
            <p:custDataLst>
              <p:tags r:id="rId13"/>
            </p:custDataLst>
          </p:nvPr>
        </p:nvSpPr>
        <p:spPr>
          <a:xfrm>
            <a:off x="3179430" y="4660035"/>
            <a:ext cx="520359" cy="520992"/>
          </a:xfrm>
          <a:prstGeom prst="ellipse">
            <a:avLst/>
          </a:prstGeom>
          <a:solidFill>
            <a:schemeClr val="accent6"/>
          </a:solidFill>
          <a:ln>
            <a:noFill/>
          </a:ln>
          <a:effectLst>
            <a:outerShdw blurRad="254000" dist="114300" dir="4020000" sx="79000" sy="79000" algn="t" rotWithShape="0">
              <a:schemeClr val="accent6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4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4" name="圆角矩形 19"/>
          <p:cNvSpPr/>
          <p:nvPr>
            <p:custDataLst>
              <p:tags r:id="rId14"/>
            </p:custDataLst>
          </p:nvPr>
        </p:nvSpPr>
        <p:spPr>
          <a:xfrm>
            <a:off x="4601873" y="4184621"/>
            <a:ext cx="844476" cy="850807"/>
          </a:xfrm>
          <a:prstGeom prst="roundRect">
            <a:avLst>
              <a:gd name="adj" fmla="val 8303"/>
            </a:avLst>
          </a:prstGeom>
          <a:solidFill>
            <a:schemeClr val="accent2"/>
          </a:solidFill>
          <a:ln>
            <a:noFill/>
          </a:ln>
          <a:effectLst>
            <a:outerShdw blurRad="114300" dist="25400" dir="18000000" rotWithShape="0">
              <a:schemeClr val="accent2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圆角矩形 20"/>
          <p:cNvSpPr/>
          <p:nvPr>
            <p:custDataLst>
              <p:tags r:id="rId15"/>
            </p:custDataLst>
          </p:nvPr>
        </p:nvSpPr>
        <p:spPr>
          <a:xfrm>
            <a:off x="4427154" y="4347946"/>
            <a:ext cx="3367143" cy="1901654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椭圆 26"/>
          <p:cNvSpPr/>
          <p:nvPr>
            <p:custDataLst>
              <p:tags r:id="rId16"/>
            </p:custDataLst>
          </p:nvPr>
        </p:nvSpPr>
        <p:spPr>
          <a:xfrm>
            <a:off x="6935261" y="4660035"/>
            <a:ext cx="520359" cy="520992"/>
          </a:xfrm>
          <a:prstGeom prst="ellipse">
            <a:avLst/>
          </a:prstGeom>
          <a:solidFill>
            <a:schemeClr val="accent2"/>
          </a:solidFill>
          <a:ln>
            <a:noFill/>
          </a:ln>
          <a:effectLst>
            <a:outerShdw blurRad="254000" dist="114300" dir="4020000" sx="79000" sy="79000" algn="t" rotWithShape="0">
              <a:schemeClr val="accent2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5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28" name="圆角矩形 23"/>
          <p:cNvSpPr/>
          <p:nvPr>
            <p:custDataLst>
              <p:tags r:id="rId17"/>
            </p:custDataLst>
          </p:nvPr>
        </p:nvSpPr>
        <p:spPr>
          <a:xfrm>
            <a:off x="8339978" y="4184621"/>
            <a:ext cx="844476" cy="850807"/>
          </a:xfrm>
          <a:prstGeom prst="roundRect">
            <a:avLst>
              <a:gd name="adj" fmla="val 8303"/>
            </a:avLst>
          </a:prstGeom>
          <a:solidFill>
            <a:schemeClr val="accent4"/>
          </a:solidFill>
          <a:ln>
            <a:noFill/>
          </a:ln>
          <a:effectLst>
            <a:outerShdw blurRad="114300" dist="25400" dir="18000000" rotWithShape="0">
              <a:schemeClr val="accent4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圆角矩形 24"/>
          <p:cNvSpPr/>
          <p:nvPr>
            <p:custDataLst>
              <p:tags r:id="rId18"/>
            </p:custDataLst>
          </p:nvPr>
        </p:nvSpPr>
        <p:spPr>
          <a:xfrm>
            <a:off x="8165259" y="4347946"/>
            <a:ext cx="3367143" cy="1901654"/>
          </a:xfrm>
          <a:prstGeom prst="roundRect">
            <a:avLst>
              <a:gd name="adj" fmla="val 8303"/>
            </a:avLst>
          </a:prstGeom>
          <a:solidFill>
            <a:schemeClr val="bg1"/>
          </a:solidFill>
          <a:ln>
            <a:noFill/>
          </a:ln>
          <a:effectLst>
            <a:outerShdw blurRad="3175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椭圆 30"/>
          <p:cNvSpPr/>
          <p:nvPr>
            <p:custDataLst>
              <p:tags r:id="rId19"/>
            </p:custDataLst>
          </p:nvPr>
        </p:nvSpPr>
        <p:spPr>
          <a:xfrm>
            <a:off x="10691091" y="4660035"/>
            <a:ext cx="520359" cy="520992"/>
          </a:xfrm>
          <a:prstGeom prst="ellipse">
            <a:avLst/>
          </a:prstGeom>
          <a:solidFill>
            <a:schemeClr val="accent4"/>
          </a:solidFill>
          <a:ln>
            <a:noFill/>
          </a:ln>
          <a:effectLst>
            <a:outerShdw blurRad="254000" dist="114300" dir="4020000" sx="79000" sy="79000" algn="t" rotWithShape="0">
              <a:schemeClr val="accent4">
                <a:alpha val="5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>
                <a:solidFill>
                  <a:schemeClr val="lt1">
                    <a:lumMod val="100000"/>
                  </a:schemeClr>
                </a:solidFill>
              </a:rPr>
              <a:t>6</a:t>
            </a:r>
            <a:endParaRPr lang="en-US" altLang="zh-CN" sz="2000" b="1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4" name="文本框 3"/>
          <p:cNvSpPr txBox="1"/>
          <p:nvPr>
            <p:custDataLst>
              <p:tags r:id="rId20"/>
            </p:custDataLst>
          </p:nvPr>
        </p:nvSpPr>
        <p:spPr>
          <a:xfrm>
            <a:off x="831482" y="1809453"/>
            <a:ext cx="2347948" cy="147561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实验室检查：血常规、尿常规、生化全套等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1"/>
            </p:custDataLst>
          </p:nvPr>
        </p:nvSpPr>
        <p:spPr>
          <a:xfrm>
            <a:off x="4605671" y="1809453"/>
            <a:ext cx="2347948" cy="147561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影像学检查：CT、MRI、超声等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22"/>
            </p:custDataLst>
          </p:nvPr>
        </p:nvSpPr>
        <p:spPr>
          <a:xfrm>
            <a:off x="8341877" y="1809453"/>
            <a:ext cx="2347948" cy="147561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内镜检查：ERCP、EUS等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3"/>
            </p:custDataLst>
          </p:nvPr>
        </p:nvSpPr>
        <p:spPr>
          <a:xfrm>
            <a:off x="8341877" y="4485315"/>
            <a:ext cx="2347948" cy="147561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诊断标准：符合国际或国内相关诊断标准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24"/>
            </p:custDataLst>
          </p:nvPr>
        </p:nvSpPr>
        <p:spPr>
          <a:xfrm>
            <a:off x="4605671" y="4485315"/>
            <a:ext cx="2347948" cy="147561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诊断依据：临床表现、辅助检查结果等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25"/>
            </p:custDataLst>
          </p:nvPr>
        </p:nvSpPr>
        <p:spPr>
          <a:xfrm>
            <a:off x="828950" y="4485315"/>
            <a:ext cx="2347948" cy="147561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spc="150">
                <a:uFillTx/>
                <a:latin typeface="Arial" pitchFamily="34" charset="0"/>
                <a:ea typeface="微软雅黑"/>
                <a:sym typeface="+mn-ea"/>
              </a:rPr>
              <a:t>病理学检查：组织活检、细胞学检查等</a:t>
            </a:r>
            <a:endParaRPr lang="zh-CN" altLang="en-US" sz="2000" spc="150">
              <a:uFillTx/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矩形: 圆角 4"/>
          <p:cNvSpPr/>
          <p:nvPr>
            <p:custDataLst>
              <p:tags r:id="rId2"/>
            </p:custDataLst>
          </p:nvPr>
        </p:nvSpPr>
        <p:spPr>
          <a:xfrm>
            <a:off x="608400" y="1924173"/>
            <a:ext cx="2569227" cy="3892000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3" name="矩形: 圆角 4"/>
          <p:cNvSpPr/>
          <p:nvPr>
            <p:custDataLst>
              <p:tags r:id="rId3"/>
            </p:custDataLst>
          </p:nvPr>
        </p:nvSpPr>
        <p:spPr>
          <a:xfrm>
            <a:off x="3408336" y="1924173"/>
            <a:ext cx="2569227" cy="3892000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4"/>
            </p:custDataLst>
          </p:nvPr>
        </p:nvSpPr>
        <p:spPr>
          <a:xfrm>
            <a:off x="823533" y="3594502"/>
            <a:ext cx="2138971" cy="1843818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原因：胰腺炎、胰腺癌、胰腺外伤等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7" name="文本框 26"/>
          <p:cNvSpPr txBox="1"/>
          <p:nvPr>
            <p:custDataLst>
              <p:tags r:id="rId5"/>
            </p:custDataLst>
          </p:nvPr>
        </p:nvSpPr>
        <p:spPr>
          <a:xfrm>
            <a:off x="3623469" y="3594502"/>
            <a:ext cx="2138971" cy="1843818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症状：腹痛、背痛、恶心、呕吐等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>
          <a:xfrm>
            <a:off x="1024537" y="2357007"/>
            <a:ext cx="1736883" cy="1093235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01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7"/>
            </p:custDataLst>
          </p:nvPr>
        </p:nvSpPr>
        <p:spPr>
          <a:xfrm>
            <a:off x="3824474" y="2357007"/>
            <a:ext cx="1736883" cy="1093235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4"/>
                </a:solidFill>
                <a:latin typeface="+mn-ea"/>
              </a:rPr>
              <a:t>02</a:t>
            </a:r>
            <a:endParaRPr lang="en-US" altLang="zh-CN" sz="6000" b="1">
              <a:solidFill>
                <a:schemeClr val="accent4"/>
              </a:solidFill>
              <a:latin typeface="+mn-ea"/>
            </a:endParaRPr>
          </a:p>
        </p:txBody>
      </p:sp>
      <p:sp>
        <p:nvSpPr>
          <p:cNvPr id="30" name="矩形: 圆角 4"/>
          <p:cNvSpPr/>
          <p:nvPr>
            <p:custDataLst>
              <p:tags r:id="rId8"/>
            </p:custDataLst>
          </p:nvPr>
        </p:nvSpPr>
        <p:spPr>
          <a:xfrm>
            <a:off x="6208915" y="1924173"/>
            <a:ext cx="2569227" cy="3892000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>
          <a:xfrm>
            <a:off x="6424048" y="3594502"/>
            <a:ext cx="2138971" cy="1843818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护理措施：止痛药、热敷、按摩等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32" name="文本框 31"/>
          <p:cNvSpPr txBox="1"/>
          <p:nvPr>
            <p:custDataLst>
              <p:tags r:id="rId10"/>
            </p:custDataLst>
          </p:nvPr>
        </p:nvSpPr>
        <p:spPr>
          <a:xfrm>
            <a:off x="6625052" y="2357007"/>
            <a:ext cx="1736883" cy="1093235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03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7" name="矩形: 圆角 4"/>
          <p:cNvSpPr/>
          <p:nvPr>
            <p:custDataLst>
              <p:tags r:id="rId11"/>
            </p:custDataLst>
          </p:nvPr>
        </p:nvSpPr>
        <p:spPr>
          <a:xfrm>
            <a:off x="9008851" y="1924173"/>
            <a:ext cx="2569227" cy="3892000"/>
          </a:xfrm>
          <a:prstGeom prst="roundRect">
            <a:avLst/>
          </a:prstGeom>
          <a:noFill/>
          <a:ln>
            <a:solidFill>
              <a:schemeClr val="lt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zh-CN" altLang="en-US">
              <a:solidFill>
                <a:schemeClr val="l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2"/>
            </p:custDataLst>
          </p:nvPr>
        </p:nvSpPr>
        <p:spPr>
          <a:xfrm>
            <a:off x="9223984" y="3594502"/>
            <a:ext cx="2138971" cy="1843818"/>
          </a:xfrm>
          <a:prstGeom prst="rect">
            <a:avLst/>
          </a:prstGeom>
          <a:noFill/>
        </p:spPr>
        <p:txBody>
          <a:bodyPr wrap="square" lIns="71755" tIns="46800" rIns="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pc="150">
                <a:latin typeface="+mn-ea"/>
                <a:sym typeface="Arial" pitchFamily="34" charset="0"/>
              </a:rPr>
              <a:t>预防措施：保持良好的生活习惯，避免暴饮暴食，定期体检等</a:t>
            </a:r>
            <a:endParaRPr lang="zh-CN" altLang="en-US" spc="150"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>
            <p:custDataLst>
              <p:tags r:id="rId13"/>
            </p:custDataLst>
          </p:nvPr>
        </p:nvSpPr>
        <p:spPr>
          <a:xfrm>
            <a:off x="9424989" y="2357007"/>
            <a:ext cx="1736883" cy="1093235"/>
          </a:xfrm>
          <a:prstGeom prst="rect">
            <a:avLst/>
          </a:prstGeom>
          <a:noFill/>
        </p:spPr>
        <p:txBody>
          <a:bodyPr wrap="square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6000" b="1">
                <a:solidFill>
                  <a:schemeClr val="accent1"/>
                </a:solidFill>
                <a:latin typeface="+mn-ea"/>
              </a:rPr>
              <a:t>04</a:t>
            </a:r>
            <a:endParaRPr lang="en-US" altLang="zh-CN" sz="6000" b="1">
              <a:solidFill>
                <a:schemeClr val="accent1"/>
              </a:solidFill>
              <a:latin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https://d.book118.com/906025213101010034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CONTENT_AREA" val="{&quot;left&quot;:&quot;212.0498&quot;,&quot;top&quot;:&quot;188.9999&quot;,&quot;width&quot;:&quot;694.6&quot;,&quot;height&quot;:&quot;220.6481&quot;}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1"/>
  <p:tag name="KSO_WM_UNIT_INDEX" val="1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4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7,&quot;width&quot;:864.847716535433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8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i*1_4_3"/>
  <p:tag name="KSO_WM_UNIT_INDEX" val="1_4_3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6_1"/>
  <p:tag name="KSO_WM_UNIT_INDEX" val="1_6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4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4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4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4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4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4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4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4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4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4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5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5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5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5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25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25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25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59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11_1"/>
  <p:tag name="KSO_WM_UNIT_INDEX" val="1_1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h_f*1_11_1"/>
  <p:tag name="KSO_WM_UNIT_INDEX" val="1_1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10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10*m_h_i*1_11_2"/>
  <p:tag name="KSO_WM_UNIT_INDEX" val="1_1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94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9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3_1"/>
  <p:tag name="KSO_WM_UNIT_INDEX" val="1_3_1"/>
  <p:tag name="KSO_WM_UNIT_LAYERLEVEL" val="1_1_1"/>
  <p:tag name="KSO_WM_UNIT_SUBTYPE" val="d"/>
  <p:tag name="KSO_WM_UNIT_TEXT_FILL_FORE_SCHEMECOLOR_INDEX" val="7"/>
  <p:tag name="KSO_WM_UNIT_TEXT_FILL_TYPE" val="1"/>
  <p:tag name="KSO_WM_UNIT_TYPE" val="l_h_i"/>
  <p:tag name="KSO_WM_UNIT_USESOURCEFORMAT_APPLY" val="0"/>
</p:tagLst>
</file>

<file path=ppt/tags/tag29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1_1"/>
  <p:tag name="KSO_WM_UNIT_INDEX" val="1_1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29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9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2_1"/>
  <p:tag name="KSO_WM_UNIT_INDEX" val="1_2_1"/>
  <p:tag name="KSO_WM_UNIT_LAYERLEVEL" val="1_1_1"/>
  <p:tag name="KSO_WM_UNIT_SUBTYPE" val="d"/>
  <p:tag name="KSO_WM_UNIT_TEXT_FILL_FORE_SCHEMECOLOR_INDEX" val="6"/>
  <p:tag name="KSO_WM_UNIT_TEXT_FILL_TYPE" val="1"/>
  <p:tag name="KSO_WM_UNIT_TYPE" val="l_h_i"/>
  <p:tag name="KSO_WM_UNIT_USESOURCEFORMAT_APPLY" val="0"/>
</p:tagLst>
</file>

<file path=ppt/tags/tag30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7_1"/>
  <p:tag name="KSO_WM_UNIT_INDEX" val="1_7_1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30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5_1"/>
  <p:tag name="KSO_WM_UNIT_INDEX" val="1_5_1"/>
  <p:tag name="KSO_WM_UNIT_LAYERLEVEL" val="1_1_1"/>
  <p:tag name="KSO_WM_UNIT_SUBTYPE" val="d"/>
  <p:tag name="KSO_WM_UNIT_TEXT_FILL_FORE_SCHEMECOLOR_INDEX" val="9"/>
  <p:tag name="KSO_WM_UNIT_TEXT_FILL_TYPE" val="1"/>
  <p:tag name="KSO_WM_UNIT_TYPE" val="l_h_i"/>
  <p:tag name="KSO_WM_UNIT_USESOURCEFORMAT_APPLY" val="0"/>
</p:tagLst>
</file>

<file path=ppt/tags/tag30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6_1"/>
  <p:tag name="KSO_WM_UNIT_INDEX" val="1_6_1"/>
  <p:tag name="KSO_WM_UNIT_LAYERLEVEL" val="1_1_1"/>
  <p:tag name="KSO_WM_UNIT_SUBTYPE" val="d"/>
  <p:tag name="KSO_WM_UNIT_TEXT_FILL_FORE_SCHEMECOLOR_INDEX" val="10"/>
  <p:tag name="KSO_WM_UNIT_TEXT_FILL_TYPE" val="1"/>
  <p:tag name="KSO_WM_UNIT_TYPE" val="l_h_i"/>
  <p:tag name="KSO_WM_UNIT_USESOURCEFORMAT_APPLY" val="0"/>
</p:tagLst>
</file>

<file path=ppt/tags/tag30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i*1_4_1"/>
  <p:tag name="KSO_WM_UNIT_INDEX" val="1_4_1"/>
  <p:tag name="KSO_WM_UNIT_LAYERLEVEL" val="1_1_1"/>
  <p:tag name="KSO_WM_UNIT_SUBTYPE" val="d"/>
  <p:tag name="KSO_WM_UNIT_TEXT_FILL_FORE_SCHEMECOLOR_INDEX" val="8"/>
  <p:tag name="KSO_WM_UNIT_TEXT_FILL_TYPE" val="1"/>
  <p:tag name="KSO_WM_UNIT_TYPE" val="l_h_i"/>
  <p:tag name="KSO_WM_UNIT_USESOURCEFORMAT_APPLY" val="0"/>
</p:tagLst>
</file>

<file path=ppt/tags/tag30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6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0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2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4_1"/>
  <p:tag name="KSO_WM_UNIT_INDEX" val="1_4_1"/>
  <p:tag name="KSO_WM_UNIT_LAYERLEVEL" val="1_1_1"/>
  <p:tag name="KSO_WM_UNIT_SUBTYPE" val="d"/>
  <p:tag name="KSO_WM_UNIT_TYPE" val="l_h_i"/>
  <p:tag name="KSO_WM_UNIT_USESOURCEFORMAT_APPLY" val="0"/>
</p:tagLst>
</file>

<file path=ppt/tags/tag31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2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2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2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2"/>
  <p:tag name="KSO_WM_UNIT_INDEX" val="1_5_2"/>
  <p:tag name="KSO_WM_UNIT_LAYERLEVEL" val="1_1_1"/>
  <p:tag name="KSO_WM_UNIT_LINE_FILL_TYPE" val="2"/>
  <p:tag name="KSO_WM_UNIT_LINE_FORE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2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5"/>
  <p:tag name="KSO_WM_UNIT_INDEX" val="1_5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2"/>
  <p:tag name="KSO_WM_UNIT_INDEX" val="1_6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2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5"/>
  <p:tag name="KSO_WM_UNIT_INDEX" val="1_6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292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f*1_6_1"/>
  <p:tag name="KSO_WM_UNIT_INDEX" val="1_6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5543307086616,&quot;width&quot;:777.2515748031497}"/>
  <p:tag name="KSO_WM_TAG_VERSION" val="3.0"/>
  <p:tag name="KSO_WM_TEMPLATE_CATEGORY" val="diagram"/>
  <p:tag name="KSO_WM_TEMPLATE_INDEX" val="20231292"/>
  <p:tag name="KSO_WM_UNIT_COMPATIBLE" val="0"/>
  <p:tag name="KSO_WM_UNIT_DIAGRAM_ISNUMVISUAL" val="0"/>
  <p:tag name="KSO_WM_UNIT_DIAGRAM_ISREFERUNIT" val="0"/>
  <p:tag name="KSO_WM_UNIT_HIGHLIGHT" val="0"/>
  <p:tag name="KSO_WM_UNIT_ID" val="diagram20231292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2_5*l_h_i*1_1_3"/>
  <p:tag name="KSO_WM_UNIT_INDEX" val="1_1_3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72_5*l_h_i*1_1_1"/>
  <p:tag name="KSO_WM_UNIT_INDEX" val="1_1_1"/>
  <p:tag name="KSO_WM_UNIT_LAYERLEVEL" val="1_1_1"/>
  <p:tag name="KSO_WM_UNIT_SHADOW_SCHEMECOLOR_INDEX" val="9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2_5*l_h_i*1_2_3"/>
  <p:tag name="KSO_WM_UNIT_INDEX" val="1_2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2_5*l_h_i*1_2_1"/>
  <p:tag name="KSO_WM_UNIT_INDEX" val="1_2_1"/>
  <p:tag name="KSO_WM_UNIT_LAYERLEVEL" val="1_1_1"/>
  <p:tag name="KSO_WM_UNIT_SHADOW_SCHEMECOLOR_INDEX" val="7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2_5*l_h_i*1_3_3"/>
  <p:tag name="KSO_WM_UNIT_INDEX" val="1_3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2_5*l_h_i*1_3_1"/>
  <p:tag name="KSO_WM_UNIT_INDEX" val="1_3_1"/>
  <p:tag name="KSO_WM_UNIT_LAYERLEVEL" val="1_1_1"/>
  <p:tag name="KSO_WM_UNIT_SHADOW_SCHEMECOLOR_INDEX" val="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2_5*l_h_i*1_4_3"/>
  <p:tag name="KSO_WM_UNIT_INDEX" val="1_4_3"/>
  <p:tag name="KSO_WM_UNIT_LAYERLEVEL" val="1_1_1"/>
  <p:tag name="KSO_WM_UNIT_SHADOW_SCHEMECOLOR_INDEX" val="10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72_5*l_h_i*1_4_1"/>
  <p:tag name="KSO_WM_UNIT_INDEX" val="1_4_1"/>
  <p:tag name="KSO_WM_UNIT_LAYERLEVEL" val="1_1_1"/>
  <p:tag name="KSO_WM_UNIT_SHADOW_SCHEMECOLOR_INDEX" val="10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2_5*l_h_i*1_5_3"/>
  <p:tag name="KSO_WM_UNIT_INDEX" val="1_5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72_5*l_h_i*1_5_1"/>
  <p:tag name="KSO_WM_UNIT_INDEX" val="1_5_1"/>
  <p:tag name="KSO_WM_UNIT_LAYERLEVEL" val="1_1_1"/>
  <p:tag name="KSO_WM_UNIT_SHADOW_SCHEMECOLOR_INDEX" val="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2_5*l_h_i*1_6_3"/>
  <p:tag name="KSO_WM_UNIT_INDEX" val="1_6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72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72_5*l_h_i*1_6_1"/>
  <p:tag name="KSO_WM_UNIT_INDEX" val="1_6_1"/>
  <p:tag name="KSO_WM_UNIT_LAYERLEVEL" val="1_1_1"/>
  <p:tag name="KSO_WM_UNIT_SHADOW_SCHEMECOLOR_INDEX" val="8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3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1_1"/>
  <p:tag name="KSO_WM_UNIT_INDEX" val="1_1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2_1"/>
  <p:tag name="KSO_WM_UNIT_INDEX" val="1_2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3_1"/>
  <p:tag name="KSO_WM_UNIT_INDEX" val="1_3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6_1"/>
  <p:tag name="KSO_WM_UNIT_INDEX" val="1_6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5_1"/>
  <p:tag name="KSO_WM_UNIT_INDEX" val="1_5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9,&quot;width&quot;:859.2}"/>
  <p:tag name="KSO_WM_TAG_VERSION" val="3.0"/>
  <p:tag name="KSO_WM_TEMPLATE_CATEGORY" val="diagram"/>
  <p:tag name="KSO_WM_TEMPLATE_INDEX" val="20231372"/>
  <p:tag name="KSO_WM_UNIT_COMPATIBLE" val="0"/>
  <p:tag name="KSO_WM_UNIT_DIAGRAM_ISNUMVISUAL" val="0"/>
  <p:tag name="KSO_WM_UNIT_DIAGRAM_ISREFERUNIT" val="0"/>
  <p:tag name="KSO_WM_UNIT_HIGHLIGHT" val="0"/>
  <p:tag name="KSO_WM_UNIT_ID" val="diagram20231372_5*l_h_f*1_4_1"/>
  <p:tag name="KSO_WM_UNIT_INDEX" val="1_4_1"/>
  <p:tag name="KSO_WM_UNIT_LAYERLEVEL" val="1_1_1"/>
  <p:tag name="KSO_WM_UNIT_NOCLEAR" val="0"/>
  <p:tag name="KSO_WM_UNIT_PRESET_TEXT" val="单击此处输入你的正文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371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372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2"/>
  <p:tag name="KSO_WM_UNIT_INDEX" val="1_1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373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2"/>
  <p:tag name="KSO_WM_UNIT_INDEX" val="1_2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374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375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3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1_1"/>
  <p:tag name="KSO_WM_UNIT_INDEX" val="1_1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2_1"/>
  <p:tag name="KSO_WM_UNIT_INDEX" val="1_2_1"/>
  <p:tag name="KSO_WM_UNIT_LAYERLEVEL" val="1_1_1"/>
  <p:tag name="KSO_WM_UNIT_SUBTYPE" val="d"/>
  <p:tag name="KSO_WM_UNIT_TEXT_FILL_FORE_SCHEMECOLOR_INDEX" val="8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78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2"/>
  <p:tag name="KSO_WM_UNIT_INDEX" val="1_3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379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3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3_1"/>
  <p:tag name="KSO_WM_UNIT_INDEX" val="1_3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81.xml><?xml version="1.0" encoding="utf-8"?>
<p:tagLst xmlns:p="http://schemas.openxmlformats.org/presentationml/2006/main">
  <p:tag name="KSO_WM_ASSEMBLE_CHIP_INDEX" val="e783ae21df7947adb0b818bff34d4e3a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2"/>
  <p:tag name="KSO_WM_UNIT_INDEX" val="1_4_2"/>
  <p:tag name="KSO_WM_UNIT_LAYERLEVEL" val="1_1_1"/>
  <p:tag name="KSO_WM_UNIT_LINE_FILL_TYPE" val="2"/>
  <p:tag name="KSO_WM_UNIT_LINE_FORE_SCHEMECOLOR_INDEX_BRIGHTNESS" val="-0.15"/>
  <p:tag name="KSO_WM_UNIT_TEXT_FILL_FORE_SCHEMECOLOR_INDEX_BRIGHTNESS" val="0"/>
  <p:tag name="KSO_WM_UNIT_TEXT_FILL_TYPE" val="1"/>
  <p:tag name="KSO_WM_UNIT_TYPE" val="l_h_i"/>
  <p:tag name="KSO_WM_UNIT_USESOURCEFORMAT_APPLY" val="0"/>
  <p:tag name="KSO_WM_UNIT_VALUE" val="132"/>
</p:tagLst>
</file>

<file path=ppt/tags/tag382.xml><?xml version="1.0" encoding="utf-8"?>
<p:tagLst xmlns:p="http://schemas.openxmlformats.org/presentationml/2006/main">
  <p:tag name="KSO_WM_ASSEMBLE_CHIP_INDEX" val="7c518391e3c44116a60018e1408bfca1"/>
  <p:tag name="KSO_WM_BEAUTIFY_FLAG" val="#wm#"/>
  <p:tag name="KSO_WM_CHIP_GROUPID" val="60bedf674737e0f4c1ebe907"/>
  <p:tag name="KSO_WM_CHIP_XID" val="60bedf674737e0f4c1ebe908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EXT_FILL_FORE_SCHEMECOLOR_INDEX_BRIGHTNESS" val="0.25"/>
  <p:tag name="KSO_WM_UNIT_TEXT_FILL_TYPE" val="1"/>
  <p:tag name="KSO_WM_UNIT_TYPE" val="l_h_f"/>
  <p:tag name="KSO_WM_UNIT_USESOURCEFORMAT_APPLY" val="0"/>
  <p:tag name="KSO_WM_UNIT_VALUE" val="102"/>
</p:tagLst>
</file>

<file path=ppt/tags/tag3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99.3348818897638,&quot;width&quot;:856.4403149606298}"/>
  <p:tag name="KSO_WM_TAG_VERSION" val="3.0"/>
  <p:tag name="KSO_WM_TEMPLATE_CATEGORY" val="diagram"/>
  <p:tag name="KSO_WM_TEMPLATE_INDEX" val="20231319"/>
  <p:tag name="KSO_WM_UNIT_COMPATIBLE" val="0"/>
  <p:tag name="KSO_WM_UNIT_DIAGRAM_ISNUMVISUAL" val="0"/>
  <p:tag name="KSO_WM_UNIT_DIAGRAM_ISREFERUNIT" val="0"/>
  <p:tag name="KSO_WM_UNIT_HIGHLIGHT" val="0"/>
  <p:tag name="KSO_WM_UNIT_ID" val="diagram20231319_3*l_h_i*1_4_1"/>
  <p:tag name="KSO_WM_UNIT_INDEX" val="1_4_1"/>
  <p:tag name="KSO_WM_UNIT_LAYERLEVEL" val="1_1_1"/>
  <p:tag name="KSO_WM_UNIT_SUBTYPE" val="d"/>
  <p:tag name="KSO_WM_UNIT_TEXT_FILL_FORE_SCHEMECOLOR_INDEX" val="5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384.xml><?xml version="1.0" encoding="utf-8"?>
<p:tagLst xmlns:p="http://schemas.openxmlformats.org/presentationml/2006/main">
  <p:tag name="KSO_WM_TEMPLATE_CATEGORY" val="custom"/>
  <p:tag name="KSO_WM_TEMPLATE_INDEX" val="20230275"/>
</p:tagLst>
</file>

<file path=ppt/tags/tag3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Montserrat Black</vt:lpstr>
      <vt:lpstr>Office Theme</vt:lpstr>
      <vt:lpstr>胰腺分裂症护理查房</vt:lpstr>
      <vt:lpstr>目录</vt:lpstr>
      <vt:lpstr>胰腺分裂症相关知识</vt:lpstr>
      <vt:lpstr>胰腺分裂症的定义</vt:lpstr>
      <vt:lpstr>胰腺分裂症的病因</vt:lpstr>
      <vt:lpstr>胰腺分裂症的临床表现</vt:lpstr>
      <vt:lpstr>胰腺分裂症的诊断及治疗</vt:lpstr>
      <vt:lpstr>病例汇报</vt:lpstr>
      <vt:lpstr>患者基本信息</vt:lpstr>
      <vt:lpstr>主诉及现病史</vt:lpstr>
      <vt:lpstr>体格检查</vt:lpstr>
      <vt:lpstr>辅助检查及诊断</vt:lpstr>
      <vt:lpstr>护理诊断</vt:lpstr>
      <vt:lpstr>疼痛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2024-09-03T11:37:01.988</cp:lastPrinted>
  <dcterms:created xsi:type="dcterms:W3CDTF">2024-09-03T03:37:02Z</dcterms:created>
  <dcterms:modified xsi:type="dcterms:W3CDTF">2024-09-03T03:37:05Z</dcterms:modified>
</cp:coreProperties>
</file>