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18570F-F142-497E-B2B9-E27323911E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A1DAB8-1B69-479E-BFA0-1EC7C60E5D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C5BC2A-4885-48B6-BB5D-408CB536E3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C6B5A8-06E1-4582-9BC6-B50B488FE5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323C0D-EDB2-4BE5-B905-9613EFC4A9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493F348-423B-4CEC-A3C0-D6A8F87D6D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5A0C8A-C41C-41A0-B2E1-8B6F03A52F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08D311-2C30-4D71-8CAC-991FF68CF2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CB8B47-346A-401C-99E3-E2696E251E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660707-FBC7-43A2-981D-DB79B0263C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8EF835-10AA-420D-B106-1D3AA62507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603313203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基础护理ppt课件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日常护理操作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常见疾病患者的护理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特殊人群的护理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护理中的沟通与交流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基础护理的未来发展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333" r="143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基础护理的定义：基础护理是护理学的一个重要组成部分，它涵盖了病人从入院到出院的全过程，包括病情观察、生活护理、疾病预防和康复指导等方面。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基础护理的定义基础护理涉及到病人的基本需求，如清洁、舒适、安全、营养和排泄等，以及一些基本的医疗操作，如测量生命体征、给药、输液等。它是护理工作最基本的内容，也是护士必须掌握的基本技能。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3250" r="23250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基础护理的重要性：基础护理是医疗体系中不可或缺的一环，它对于病人的康复和医疗质量的提高具有重要的作用。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护理的重要性基础护理能够满足病人的基本需求，提高病人的舒适度和生活质量，同时也能为医生提供准确的病情信息，帮助医生更好地制定治疗方案。此外，基础护理还能够提高护士的专业技能和服务质量，增强病人对医院的信任度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基础护理的分类：基础护理可以根据不同的分类标准进行划分，如根据护理对象的不同可以分为成人基础护理和儿童基础护理等。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的分类根据护理对象的不同，成人基础护理和儿童基础护理在操作方法和技巧上存在一定的差异。此外，根据护理内容的不同，基础护理还可以分为病情观察、生活护理、疾病预防和康复指导等不同的类型。不同类型的护理有其特定的操作流程和技术要求，护士需要熟练掌握各种类型的基础护理技能，以便更好地为病人服务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基础护理的分类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日常护理操作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口腔护理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皮肤清洁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头发护理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指甲护理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清洁护理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31207" r="3120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673" r="1667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9412" r="19412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保持口腔清洁，防止口腔感染。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定期为患者清洁皮肤，保持皮肤干燥、清洁，预防皮肤感染。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定期为患者梳理头发，保持头发清洁、整齐。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定期为患者修剪指甲，保持指甲干净、整洁。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97" r="1699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根据患者的病情和营养需求，制定合理的饮食计划。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协助患者进食，确保患者能够顺利进食。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控制患者的饮食，避免患者摄入过多的热量或盐分。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观察患者进食后的反应，及时处理可能出现的问题。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制定饮食计划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协助进食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控制饮食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观察饮食反应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协助患者排尿，保持患者排尿通畅。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排尿护理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协助患者排便，保持患者排便通畅。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排便护理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观察患者的排泄物，及时发现异常情况。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观察排泄物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指导患者进行适当的运动，增加膳食纤维摄入，预防便秘。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预防便秘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排泄护理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保持病房环境安静、整洁、舒适，提高患者的舒适度。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环境舒适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协助患者调整体位，保持舒适的状态。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体位舒适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评估患者的疼痛程度，采取适当的措施缓解疼痛。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疼痛护理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关注患者的心理状态，提供心理支持，帮助患者保持良好的心态。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舒适护理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常见疾病患者的护理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3186" y="29998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87182" y="37985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717128" y="40993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0144125" y="29998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10897172" y="37985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1227117" y="40993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高血压患者的护理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3524844" y="1229116"/>
            <a:ext cx="5184172" cy="1981390"/>
            <a:chOff x="3524844" y="1229116"/>
            <a:chExt cx="5184172" cy="1981390"/>
          </a:xfrm>
        </p:grpSpPr>
        <p:sp>
          <p:nvSpPr>
            <p:cNvPr id="44" name="AutoShape 44"/>
            <p:cNvSpPr/>
            <p:nvPr/>
          </p:nvSpPr>
          <p:spPr>
            <a:xfrm>
              <a:off x="3524844" y="1237593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734007" y="1229116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3769335" y="1640377"/>
              <a:ext cx="1483930" cy="1313401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375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定期监测血压，记录血压情况。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6979546" y="1640377"/>
              <a:ext cx="1483930" cy="1313401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375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指导患者正确使用降压药物，避免擅自停药或更改剂量。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4317284" y="1303481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7510249" y="1303481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0" name="Group 50"/>
          <p:cNvGrpSpPr/>
          <p:nvPr/>
        </p:nvGrpSpPr>
        <p:grpSpPr>
          <a:xfrm>
            <a:off x="1894865" y="4099322"/>
            <a:ext cx="8342567" cy="1994058"/>
            <a:chOff x="1894865" y="4099322"/>
            <a:chExt cx="8342567" cy="1994058"/>
          </a:xfrm>
        </p:grpSpPr>
        <p:sp>
          <p:nvSpPr>
            <p:cNvPr id="51" name="AutoShape 51"/>
            <p:cNvSpPr/>
            <p:nvPr/>
          </p:nvSpPr>
          <p:spPr>
            <a:xfrm>
              <a:off x="1894865" y="4101417"/>
              <a:ext cx="1975009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5080787" y="4099322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8262423" y="4120467"/>
              <a:ext cx="1975009" cy="1972913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chemeClr val="accent6">
                  <a:alpha val="100000"/>
                </a:schemeClr>
              </a:solidFill>
              <a:prstDash val="solid"/>
            </a:ln>
          </p:spPr>
          <p:style>
            <a:lnRef idx="0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8550364" y="5075158"/>
              <a:ext cx="1346359" cy="708660"/>
            </a:xfrm>
            <a:prstGeom prst="rect">
              <a:avLst/>
            </a:prstGeom>
            <a:solidFill>
              <a:srgbClr val="FFFFFF">
                <a:alpha val="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TextBox 55"/>
            <p:cNvSpPr txBox="1"/>
            <p:nvPr/>
          </p:nvSpPr>
          <p:spPr>
            <a:xfrm>
              <a:off x="2155278" y="4547616"/>
              <a:ext cx="1483930" cy="1300224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375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高血压患者的护理要点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5326327" y="4547616"/>
              <a:ext cx="1483930" cy="1300224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375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指导患者合理饮食，控制钠盐摄入，适量运动，减轻体重。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8507962" y="4547616"/>
              <a:ext cx="1483930" cy="1300224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375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关注患者的心理状况，给予心理支持和疏导。</a:t>
              </a:r>
            </a:p>
          </p:txBody>
        </p:sp>
        <p:sp>
          <p:nvSpPr>
            <p:cNvPr id="58" name="Freeform 58"/>
            <p:cNvSpPr/>
            <p:nvPr/>
          </p:nvSpPr>
          <p:spPr>
            <a:xfrm>
              <a:off x="2688988" y="4208478"/>
              <a:ext cx="386763" cy="386763"/>
            </a:xfrm>
            <a:custGeom>
              <a:rect l="l" t="t" r="r" b="b"/>
              <a:pathLst>
                <a:path w="304800" h="304800">
                  <a:moveTo>
                    <a:pt x="60960" y="167640"/>
                  </a:moveTo>
                  <a:lnTo>
                    <a:pt x="30480" y="167640"/>
                  </a:lnTo>
                  <a:cubicBezTo>
                    <a:pt x="13649" y="167640"/>
                    <a:pt x="0" y="153991"/>
                    <a:pt x="0" y="137160"/>
                  </a:cubicBezTo>
                  <a:lnTo>
                    <a:pt x="0" y="137160"/>
                  </a:lnTo>
                  <a:lnTo>
                    <a:pt x="0" y="76200"/>
                  </a:lnTo>
                  <a:cubicBezTo>
                    <a:pt x="0" y="59436"/>
                    <a:pt x="13716" y="45720"/>
                    <a:pt x="30480" y="45720"/>
                  </a:cubicBezTo>
                  <a:lnTo>
                    <a:pt x="60960" y="45720"/>
                  </a:lnTo>
                  <a:lnTo>
                    <a:pt x="60960" y="15240"/>
                  </a:lnTo>
                  <a:lnTo>
                    <a:pt x="274320" y="15240"/>
                  </a:lnTo>
                  <a:lnTo>
                    <a:pt x="274320" y="167640"/>
                  </a:lnTo>
                  <a:cubicBezTo>
                    <a:pt x="274320" y="201311"/>
                    <a:pt x="247031" y="228600"/>
                    <a:pt x="213360" y="228600"/>
                  </a:cubicBezTo>
                  <a:lnTo>
                    <a:pt x="213360" y="228600"/>
                  </a:lnTo>
                  <a:lnTo>
                    <a:pt x="121920" y="228600"/>
                  </a:lnTo>
                  <a:cubicBezTo>
                    <a:pt x="88249" y="228600"/>
                    <a:pt x="60960" y="201311"/>
                    <a:pt x="60960" y="167640"/>
                  </a:cubicBezTo>
                  <a:lnTo>
                    <a:pt x="60960" y="167640"/>
                  </a:lnTo>
                  <a:close/>
                  <a:moveTo>
                    <a:pt x="60960" y="137160"/>
                  </a:moveTo>
                  <a:lnTo>
                    <a:pt x="60960" y="76200"/>
                  </a:lnTo>
                  <a:lnTo>
                    <a:pt x="30480" y="76200"/>
                  </a:lnTo>
                  <a:lnTo>
                    <a:pt x="30480" y="137160"/>
                  </a:lnTo>
                  <a:lnTo>
                    <a:pt x="60960" y="137160"/>
                  </a:lnTo>
                  <a:close/>
                  <a:moveTo>
                    <a:pt x="30480" y="259080"/>
                  </a:moveTo>
                  <a:lnTo>
                    <a:pt x="30480" y="243840"/>
                  </a:lnTo>
                  <a:lnTo>
                    <a:pt x="304800" y="243840"/>
                  </a:lnTo>
                  <a:lnTo>
                    <a:pt x="304800" y="259080"/>
                  </a:lnTo>
                  <a:lnTo>
                    <a:pt x="243840" y="289560"/>
                  </a:lnTo>
                  <a:lnTo>
                    <a:pt x="91440" y="289560"/>
                  </a:lnTo>
                  <a:lnTo>
                    <a:pt x="30480" y="25908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5895832" y="4231042"/>
              <a:ext cx="344918" cy="344918"/>
            </a:xfrm>
            <a:custGeom>
              <a:rect l="l" t="t" r="r" b="b"/>
              <a:pathLst>
                <a:path w="304800" h="304800">
                  <a:moveTo>
                    <a:pt x="20031" y="114795"/>
                  </a:moveTo>
                  <a:lnTo>
                    <a:pt x="147647" y="273187"/>
                  </a:lnTo>
                  <a:lnTo>
                    <a:pt x="96469" y="114795"/>
                  </a:lnTo>
                  <a:lnTo>
                    <a:pt x="20031" y="114795"/>
                  </a:lnTo>
                  <a:close/>
                  <a:moveTo>
                    <a:pt x="110338" y="114795"/>
                  </a:moveTo>
                  <a:lnTo>
                    <a:pt x="155534" y="273510"/>
                  </a:lnTo>
                  <a:lnTo>
                    <a:pt x="194424" y="114795"/>
                  </a:lnTo>
                  <a:lnTo>
                    <a:pt x="110338" y="114795"/>
                  </a:lnTo>
                  <a:close/>
                  <a:moveTo>
                    <a:pt x="162411" y="273187"/>
                  </a:moveTo>
                  <a:lnTo>
                    <a:pt x="285264" y="114795"/>
                  </a:lnTo>
                  <a:lnTo>
                    <a:pt x="209417" y="114795"/>
                  </a:lnTo>
                  <a:lnTo>
                    <a:pt x="162411" y="273187"/>
                  </a:lnTo>
                  <a:close/>
                  <a:moveTo>
                    <a:pt x="285550" y="104432"/>
                  </a:moveTo>
                  <a:lnTo>
                    <a:pt x="248717" y="41453"/>
                  </a:lnTo>
                  <a:lnTo>
                    <a:pt x="211865" y="104432"/>
                  </a:lnTo>
                  <a:lnTo>
                    <a:pt x="285550" y="104432"/>
                  </a:lnTo>
                  <a:close/>
                  <a:moveTo>
                    <a:pt x="237134" y="37843"/>
                  </a:moveTo>
                  <a:lnTo>
                    <a:pt x="163449" y="37843"/>
                  </a:lnTo>
                  <a:lnTo>
                    <a:pt x="200282" y="102984"/>
                  </a:lnTo>
                  <a:lnTo>
                    <a:pt x="237134" y="37843"/>
                  </a:lnTo>
                  <a:close/>
                  <a:moveTo>
                    <a:pt x="188957" y="104432"/>
                  </a:moveTo>
                  <a:lnTo>
                    <a:pt x="152124" y="41453"/>
                  </a:lnTo>
                  <a:lnTo>
                    <a:pt x="115281" y="104432"/>
                  </a:lnTo>
                  <a:lnTo>
                    <a:pt x="188957" y="104432"/>
                  </a:lnTo>
                  <a:close/>
                  <a:moveTo>
                    <a:pt x="141341" y="37843"/>
                  </a:moveTo>
                  <a:lnTo>
                    <a:pt x="67666" y="37843"/>
                  </a:lnTo>
                  <a:lnTo>
                    <a:pt x="104508" y="102984"/>
                  </a:lnTo>
                  <a:lnTo>
                    <a:pt x="141341" y="37843"/>
                  </a:lnTo>
                  <a:close/>
                  <a:moveTo>
                    <a:pt x="56093" y="41453"/>
                  </a:moveTo>
                  <a:lnTo>
                    <a:pt x="19260" y="104432"/>
                  </a:lnTo>
                  <a:lnTo>
                    <a:pt x="92935" y="104432"/>
                  </a:lnTo>
                  <a:lnTo>
                    <a:pt x="56093" y="41453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9047288" y="4278392"/>
              <a:ext cx="405279" cy="405279"/>
            </a:xfrm>
            <a:custGeom>
              <a:rect l="l" t="t" r="r" b="b"/>
              <a:pathLst>
                <a:path w="304800" h="304800">
                  <a:moveTo>
                    <a:pt x="190033" y="152400"/>
                  </a:moveTo>
                  <a:cubicBezTo>
                    <a:pt x="190033" y="90992"/>
                    <a:pt x="221771" y="56493"/>
                    <a:pt x="221771" y="56493"/>
                  </a:cubicBezTo>
                  <a:cubicBezTo>
                    <a:pt x="221771" y="56493"/>
                    <a:pt x="193758" y="33766"/>
                    <a:pt x="151924" y="33766"/>
                  </a:cubicBezTo>
                  <a:cubicBezTo>
                    <a:pt x="110090" y="33766"/>
                    <a:pt x="82067" y="56512"/>
                    <a:pt x="82067" y="56512"/>
                  </a:cubicBezTo>
                  <a:cubicBezTo>
                    <a:pt x="82067" y="56512"/>
                    <a:pt x="114376" y="82753"/>
                    <a:pt x="114376" y="152400"/>
                  </a:cubicBezTo>
                  <a:cubicBezTo>
                    <a:pt x="114376" y="219608"/>
                    <a:pt x="81858" y="248145"/>
                    <a:pt x="81858" y="248145"/>
                  </a:cubicBezTo>
                  <a:cubicBezTo>
                    <a:pt x="81858" y="248145"/>
                    <a:pt x="115662" y="271034"/>
                    <a:pt x="151924" y="271034"/>
                  </a:cubicBezTo>
                  <a:cubicBezTo>
                    <a:pt x="189043" y="271034"/>
                    <a:pt x="221799" y="248269"/>
                    <a:pt x="221799" y="248269"/>
                  </a:cubicBezTo>
                  <a:cubicBezTo>
                    <a:pt x="221799" y="248269"/>
                    <a:pt x="190033" y="218503"/>
                    <a:pt x="190033" y="152400"/>
                  </a:cubicBezTo>
                  <a:close/>
                  <a:moveTo>
                    <a:pt x="74095" y="62789"/>
                  </a:moveTo>
                  <a:cubicBezTo>
                    <a:pt x="74095" y="62789"/>
                    <a:pt x="34633" y="86839"/>
                    <a:pt x="34633" y="152800"/>
                  </a:cubicBezTo>
                  <a:cubicBezTo>
                    <a:pt x="34633" y="218751"/>
                    <a:pt x="74533" y="240335"/>
                    <a:pt x="74533" y="240335"/>
                  </a:cubicBezTo>
                  <a:cubicBezTo>
                    <a:pt x="74533" y="240335"/>
                    <a:pt x="103613" y="218742"/>
                    <a:pt x="103613" y="152800"/>
                  </a:cubicBezTo>
                  <a:cubicBezTo>
                    <a:pt x="103613" y="86839"/>
                    <a:pt x="74095" y="62789"/>
                    <a:pt x="74095" y="62789"/>
                  </a:cubicBezTo>
                  <a:close/>
                  <a:moveTo>
                    <a:pt x="229753" y="64570"/>
                  </a:moveTo>
                  <a:cubicBezTo>
                    <a:pt x="229753" y="64570"/>
                    <a:pt x="200244" y="86839"/>
                    <a:pt x="200244" y="152800"/>
                  </a:cubicBezTo>
                  <a:cubicBezTo>
                    <a:pt x="200244" y="218751"/>
                    <a:pt x="229305" y="240335"/>
                    <a:pt x="229305" y="240335"/>
                  </a:cubicBezTo>
                  <a:cubicBezTo>
                    <a:pt x="229305" y="240335"/>
                    <a:pt x="270158" y="218742"/>
                    <a:pt x="270158" y="152800"/>
                  </a:cubicBezTo>
                  <a:cubicBezTo>
                    <a:pt x="270158" y="86839"/>
                    <a:pt x="229753" y="64570"/>
                    <a:pt x="229753" y="6457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指导患者正确使用降糖药物，避免擅自停药或更改剂量。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定期监测血糖，记录血糖情况。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糖尿病患者的护理要点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指导患者合理饮食，控制碳水化合物摄入，适量运动。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关注患者的心理状况，给予心理支持和疏导。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糖尿病患者的护理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https://d.book118.com/906033132030010040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2024-09-06T08:24:12.416</cp:lastPrinted>
  <dcterms:created xsi:type="dcterms:W3CDTF">2024-09-06T00:24:12Z</dcterms:created>
  <dcterms:modified xsi:type="dcterms:W3CDTF">2024-09-06T00:24:14Z</dcterms:modified>
</cp:coreProperties>
</file>