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av" ContentType="audio/x-wav"/>
  <Default Extension="png" ContentType="image/png"/>
  <Default Extension="wmf" ContentType="image/x-wmf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9144000" cy="51435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wmf" /><Relationship Id="rId2" Type="http://schemas.openxmlformats.org/officeDocument/2006/relationships/image" Target="../media/image15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wmf" /><Relationship Id="rId2" Type="http://schemas.openxmlformats.org/officeDocument/2006/relationships/image" Target="../media/image17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wmf" /><Relationship Id="rId10" Type="http://schemas.openxmlformats.org/officeDocument/2006/relationships/image" Target="../media/image28.wmf" /><Relationship Id="rId11" Type="http://schemas.openxmlformats.org/officeDocument/2006/relationships/image" Target="../media/image29.wmf" /><Relationship Id="rId12" Type="http://schemas.openxmlformats.org/officeDocument/2006/relationships/image" Target="../media/image30.wmf" /><Relationship Id="rId13" Type="http://schemas.openxmlformats.org/officeDocument/2006/relationships/image" Target="../media/image31.wmf" /><Relationship Id="rId2" Type="http://schemas.openxmlformats.org/officeDocument/2006/relationships/image" Target="../media/image20.wmf" /><Relationship Id="rId3" Type="http://schemas.openxmlformats.org/officeDocument/2006/relationships/image" Target="../media/image21.wmf" /><Relationship Id="rId4" Type="http://schemas.openxmlformats.org/officeDocument/2006/relationships/image" Target="../media/image22.wmf" /><Relationship Id="rId5" Type="http://schemas.openxmlformats.org/officeDocument/2006/relationships/image" Target="../media/image23.wmf" /><Relationship Id="rId6" Type="http://schemas.openxmlformats.org/officeDocument/2006/relationships/image" Target="../media/image24.wmf" /><Relationship Id="rId7" Type="http://schemas.openxmlformats.org/officeDocument/2006/relationships/image" Target="../media/image25.wmf" /><Relationship Id="rId8" Type="http://schemas.openxmlformats.org/officeDocument/2006/relationships/image" Target="../media/image26.wmf" /><Relationship Id="rId9" Type="http://schemas.openxmlformats.org/officeDocument/2006/relationships/image" Target="../media/image27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2.wmf" /><Relationship Id="rId2" Type="http://schemas.openxmlformats.org/officeDocument/2006/relationships/image" Target="../media/image33.wmf" /><Relationship Id="rId3" Type="http://schemas.openxmlformats.org/officeDocument/2006/relationships/image" Target="../media/image34.w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wmf" /><Relationship Id="rId2" Type="http://schemas.openxmlformats.org/officeDocument/2006/relationships/image" Target="../media/image36.w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7.wmf" /><Relationship Id="rId2" Type="http://schemas.openxmlformats.org/officeDocument/2006/relationships/image" Target="../media/image38.wmf" /><Relationship Id="rId3" Type="http://schemas.openxmlformats.org/officeDocument/2006/relationships/image" Target="../media/image39.wmf" /><Relationship Id="rId4" Type="http://schemas.openxmlformats.org/officeDocument/2006/relationships/image" Target="../media/image40.wmf" /><Relationship Id="rId5" Type="http://schemas.openxmlformats.org/officeDocument/2006/relationships/image" Target="../media/image41.wmf" /><Relationship Id="rId6" Type="http://schemas.openxmlformats.org/officeDocument/2006/relationships/image" Target="../media/image42.wmf" /><Relationship Id="rId7" Type="http://schemas.openxmlformats.org/officeDocument/2006/relationships/image" Target="../media/image43.w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4.wmf" /><Relationship Id="rId2" Type="http://schemas.openxmlformats.org/officeDocument/2006/relationships/image" Target="../media/image45.wmf" /><Relationship Id="rId3" Type="http://schemas.openxmlformats.org/officeDocument/2006/relationships/image" Target="../media/image46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Rectangle 2"/>
          <p:cNvSpPr>
            <a:spLocks noGrp="1" noRot="1" noChangeAspect="1"/>
          </p:cNvSpPr>
          <p:nvPr>
            <p:ph type="sldImg"/>
          </p:nvPr>
        </p:nvSpPr>
        <p:spPr>
          <a:xfrm>
            <a:off x="409382" y="754063"/>
            <a:ext cx="5855086" cy="3294062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2051" name="Rectangle 3"/>
          <p:cNvSpPr>
            <a:spLocks noGrp="1"/>
          </p:cNvSpPr>
          <p:nvPr>
            <p:ph type="body" sz="quarter" idx="1"/>
          </p:nvPr>
        </p:nvSpPr>
        <p:spPr>
          <a:xfrm>
            <a:off x="538163" y="4387850"/>
            <a:ext cx="5780087" cy="39528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/>
          <a:lstStyle/>
          <a:p>
            <a:pPr lvl="0"/>
            <a:r>
              <a:rPr lang="zh-CN" altLang="en-US"/>
              <a:t>单击此处编辑母版文本样式
第二级
第三级
第四级
第五级</a:t>
            </a:r>
            <a:endParaRPr lang="zh-CN" altLang="en-US"/>
          </a:p>
        </p:txBody>
      </p:sp>
      <p:sp>
        <p:nvSpPr>
          <p:cNvPr id="2052" name="Rectangle 4"/>
          <p:cNvSpPr>
            <a:spLocks noGrp="1"/>
          </p:cNvSpPr>
          <p:nvPr>
            <p:ph type="hdr" sz="quarter" idx="2"/>
          </p:nvPr>
        </p:nvSpPr>
        <p:spPr>
          <a:xfrm>
            <a:off x="0" y="0"/>
            <a:ext cx="2973388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/>
          <a:lstStyle/>
          <a:p>
            <a:pPr lvl="0" indent="0" defTabSz="914400"/>
            <a:endParaRPr lang="zh-CN" altLang="en-US" sz="1200"/>
          </a:p>
        </p:txBody>
      </p:sp>
      <p:sp>
        <p:nvSpPr>
          <p:cNvPr id="2053" name="Rectangle 5"/>
          <p:cNvSpPr>
            <a:spLocks noGrp="1"/>
          </p:cNvSpPr>
          <p:nvPr>
            <p:ph type="dt" idx="3"/>
          </p:nvPr>
        </p:nvSpPr>
        <p:spPr>
          <a:xfrm>
            <a:off x="3883025" y="0"/>
            <a:ext cx="29749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/>
          <a:lstStyle/>
          <a:p>
            <a:pPr lvl="0" indent="0" algn="r" defTabSz="914400"/>
            <a:endParaRPr lang="zh-CN" altLang="en-US" sz="1200"/>
          </a:p>
        </p:txBody>
      </p:sp>
      <p:sp>
        <p:nvSpPr>
          <p:cNvPr id="2054" name="Rectangle 6"/>
          <p:cNvSpPr>
            <a:spLocks noGrp="1"/>
          </p:cNvSpPr>
          <p:nvPr>
            <p:ph type="ftr" sz="quarter" idx="4"/>
          </p:nvPr>
        </p:nvSpPr>
        <p:spPr>
          <a:xfrm>
            <a:off x="0" y="8686800"/>
            <a:ext cx="2973388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/>
          <a:lstStyle/>
          <a:p>
            <a:pPr lvl="0" indent="0" defTabSz="914400"/>
            <a:endParaRPr lang="zh-CN" altLang="en-US" sz="1200"/>
          </a:p>
        </p:txBody>
      </p:sp>
      <p:sp>
        <p:nvSpPr>
          <p:cNvPr id="2055" name="Rectangle 7"/>
          <p:cNvSpPr>
            <a:spLocks noGrp="1"/>
          </p:cNvSpPr>
          <p:nvPr>
            <p:ph type="sldNum" sz="quarter" idx="5"/>
          </p:nvPr>
        </p:nvSpPr>
        <p:spPr>
          <a:xfrm>
            <a:off x="3883025" y="8686800"/>
            <a:ext cx="29749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/>
          <a:lstStyle/>
          <a:p>
            <a:pPr lvl="0" indent="0" algn="r"/>
            <a:fld id="{9A0DB2DC-4C9A-4742-B13C-FB6460FD3503}" type="slidenum">
              <a:rPr lang="zh-CN" altLang="en-US" sz="1200"/>
              <a:t/>
            </a:fld>
            <a:endParaRPr lang="zh-CN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lvl="0" indent="0" algn="l" defTabSz="914400" eaLnBrk="0" fontAlgn="ctr" latinLnBrk="1" hangingPunct="0">
      <a:lnSpc>
        <a:spcPct val="100000"/>
      </a:lnSpc>
      <a:spcBef>
        <a:spcPct val="30000"/>
      </a:spcBef>
      <a:spcAft>
        <a:spcPct val="0"/>
      </a:spcAft>
      <a:buNone/>
      <a:defRPr sz="1200" b="1" i="0" u="none" kern="1200"/>
    </a:lvl1pPr>
    <a:lvl2pPr marL="0" lvl="1" indent="0" algn="l" defTabSz="914400" eaLnBrk="0" fontAlgn="ctr" latinLnBrk="1" hangingPunct="0">
      <a:lnSpc>
        <a:spcPct val="100000"/>
      </a:lnSpc>
      <a:spcBef>
        <a:spcPct val="30000"/>
      </a:spcBef>
      <a:spcAft>
        <a:spcPct val="0"/>
      </a:spcAft>
      <a:buNone/>
      <a:defRPr sz="1200" b="1" i="0" u="none" kern="1200"/>
    </a:lvl2pPr>
    <a:lvl3pPr marL="0" lvl="2" indent="0" algn="l" defTabSz="914400" eaLnBrk="0" fontAlgn="ctr" latinLnBrk="1" hangingPunct="0">
      <a:lnSpc>
        <a:spcPct val="100000"/>
      </a:lnSpc>
      <a:spcBef>
        <a:spcPct val="30000"/>
      </a:spcBef>
      <a:spcAft>
        <a:spcPct val="0"/>
      </a:spcAft>
      <a:buNone/>
      <a:defRPr sz="1200" b="1" i="0" u="none" kern="1200"/>
    </a:lvl3pPr>
    <a:lvl4pPr marL="0" lvl="3" indent="0" algn="l" defTabSz="914400" eaLnBrk="0" fontAlgn="ctr" latinLnBrk="1" hangingPunct="0">
      <a:lnSpc>
        <a:spcPct val="100000"/>
      </a:lnSpc>
      <a:spcBef>
        <a:spcPct val="30000"/>
      </a:spcBef>
      <a:spcAft>
        <a:spcPct val="0"/>
      </a:spcAft>
      <a:buChar char="•"/>
      <a:defRPr sz="1200" b="1" i="0" u="none" kern="1200"/>
    </a:lvl4pPr>
    <a:lvl5pPr marL="0" lvl="4" indent="0" algn="l" defTabSz="914400" eaLnBrk="0" fontAlgn="ctr" latinLnBrk="1" hangingPunct="0">
      <a:lnSpc>
        <a:spcPct val="100000"/>
      </a:lnSpc>
      <a:spcBef>
        <a:spcPct val="30000"/>
      </a:spcBef>
      <a:spcAft>
        <a:spcPct val="0"/>
      </a:spcAft>
      <a:buChar char="•"/>
      <a:defRPr sz="1200" b="1" i="0" u="none" kern="1200"/>
    </a:lvl5pPr>
    <a:lvl6pPr marL="2286000" lvl="5" indent="0" algn="l" defTabSz="914400" eaLnBrk="0" fontAlgn="ctr" latinLnBrk="1" hangingPunct="0">
      <a:lnSpc>
        <a:spcPct val="100000"/>
      </a:lnSpc>
      <a:spcBef>
        <a:spcPct val="30000"/>
      </a:spcBef>
      <a:spcAft>
        <a:spcPct val="0"/>
      </a:spcAft>
      <a:buChar char="•"/>
      <a:defRPr sz="1200" b="1" i="0" u="none" kern="1200"/>
    </a:lvl6pPr>
    <a:lvl7pPr marL="2743200" lvl="6" indent="0" algn="l" defTabSz="914400" eaLnBrk="0" fontAlgn="ctr" latinLnBrk="1" hangingPunct="0">
      <a:lnSpc>
        <a:spcPct val="100000"/>
      </a:lnSpc>
      <a:spcBef>
        <a:spcPct val="30000"/>
      </a:spcBef>
      <a:spcAft>
        <a:spcPct val="0"/>
      </a:spcAft>
      <a:buChar char="•"/>
      <a:defRPr sz="1200" b="1" i="0" u="none" kern="1200"/>
    </a:lvl7pPr>
    <a:lvl8pPr marL="3200400" lvl="7" indent="0" algn="l" defTabSz="914400" eaLnBrk="0" fontAlgn="ctr" latinLnBrk="1" hangingPunct="0">
      <a:lnSpc>
        <a:spcPct val="100000"/>
      </a:lnSpc>
      <a:spcBef>
        <a:spcPct val="30000"/>
      </a:spcBef>
      <a:spcAft>
        <a:spcPct val="0"/>
      </a:spcAft>
      <a:buChar char="•"/>
      <a:defRPr sz="1200" b="1" i="0" u="none" kern="1200"/>
    </a:lvl8pPr>
    <a:lvl9pPr marL="3657600" lvl="8" indent="0" algn="l" defTabSz="914400" eaLnBrk="0" fontAlgn="ctr" latinLnBrk="1" hangingPunct="0">
      <a:lnSpc>
        <a:spcPct val="100000"/>
      </a:lnSpc>
      <a:spcBef>
        <a:spcPct val="30000"/>
      </a:spcBef>
      <a:spcAft>
        <a:spcPct val="0"/>
      </a:spcAft>
      <a:buChar char="•"/>
      <a:defRPr sz="1200" b="1" i="0" u="none" kern="1200"/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409575" y="754063"/>
            <a:ext cx="5854700" cy="3294062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409575" y="754063"/>
            <a:ext cx="5854700" cy="3294062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97302-7B0D-45C9-A644-79EBE4AA8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23DE6-F2BF-49E7-8E45-ACE7C62E3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0CA8D-3676-4E44-B71B-AE748AE19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0768BD-D6B1-4896-8485-A986A7A66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FF92F1-FB37-43D7-BF1C-A79B5E500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37E327-DAE6-4EC9-828F-7A2E2FE29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964199-A62E-4B0C-8BC4-AA92CD45F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3F4F41-0911-4E4E-A128-284B4C7D3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DF3341-3054-4C01-A7D3-45A76A8B9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2F1C8-4A42-4D84-A472-413C92FB3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BB0E5-5716-4283-8051-CED89AB13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slideLayout" Target="../slideLayouts/slideLayout42.xml" /><Relationship Id="rId32" Type="http://schemas.openxmlformats.org/officeDocument/2006/relationships/image" Target="file:///D:\qq&#25991;&#20214;\712321467\Image\C2C\Image2\%7b75232B38-A165-1FB7-499C-2E1C792CACB5%7d.png" TargetMode="External" /><Relationship Id="rId33" Type="http://schemas.openxmlformats.org/officeDocument/2006/relationships/image" Target="../media/image1.png" /><Relationship Id="rId34" Type="http://schemas.openxmlformats.org/officeDocument/2006/relationships/image" Target="../media/image2.png" /><Relationship Id="rId35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 dpi="0" rotWithShape="1">
          <a:blip r:embed="rId3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33" r:link="rId3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  <p:sldLayoutId id="2147483688" r:id="rId29"/>
    <p:sldLayoutId id="2147483689" r:id="rId30"/>
    <p:sldLayoutId id="2147483690" r:id="rId31"/>
  </p:sldLayoutIdLst>
  <p:transition/>
  <p:timing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5865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5865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5865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5865">
          <a:solidFill>
            <a:schemeClr val="tx1"/>
          </a:solidFill>
          <a:latin typeface="Calibri Light" panose="020f0302020204030204" pitchFamily="34" charset="0"/>
        </a:defRPr>
      </a:lvl5pPr>
      <a:lvl6pPr marL="609600" algn="l" rtl="0" fontAlgn="base">
        <a:lnSpc>
          <a:spcPct val="90000"/>
        </a:lnSpc>
        <a:spcBef>
          <a:spcPct val="0"/>
        </a:spcBef>
        <a:spcAft>
          <a:spcPct val="0"/>
        </a:spcAft>
        <a:defRPr sz="5865">
          <a:solidFill>
            <a:schemeClr val="tx1"/>
          </a:solidFill>
          <a:latin typeface="Calibri Light" panose="020f0302020204030204" pitchFamily="34" charset="0"/>
        </a:defRPr>
      </a:lvl6pPr>
      <a:lvl7pPr marL="1219200" algn="l" rtl="0" fontAlgn="base">
        <a:lnSpc>
          <a:spcPct val="90000"/>
        </a:lnSpc>
        <a:spcBef>
          <a:spcPct val="0"/>
        </a:spcBef>
        <a:spcAft>
          <a:spcPct val="0"/>
        </a:spcAft>
        <a:defRPr sz="5865">
          <a:solidFill>
            <a:schemeClr val="tx1"/>
          </a:solidFill>
          <a:latin typeface="Calibri Light" panose="020f0302020204030204" pitchFamily="34" charset="0"/>
        </a:defRPr>
      </a:lvl7pPr>
      <a:lvl8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5865">
          <a:solidFill>
            <a:schemeClr val="tx1"/>
          </a:solidFill>
          <a:latin typeface="Calibri Light" panose="020f0302020204030204" pitchFamily="34" charset="0"/>
        </a:defRPr>
      </a:lvl8pPr>
      <a:lvl9pPr marL="2438400" algn="l" rtl="0" fontAlgn="base">
        <a:lnSpc>
          <a:spcPct val="90000"/>
        </a:lnSpc>
        <a:spcBef>
          <a:spcPct val="0"/>
        </a:spcBef>
        <a:spcAft>
          <a:spcPct val="0"/>
        </a:spcAft>
        <a:defRPr sz="5865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171450" indent="-171450" algn="l" rtl="0" eaLnBrk="0" fontAlgn="base" hangingPunct="0">
        <a:lnSpc>
          <a:spcPct val="90000"/>
        </a:lnSpc>
        <a:spcBef>
          <a:spcPts val="750"/>
        </a:spcBef>
        <a:spcAft>
          <a:spcPct val="0"/>
        </a:spcAft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886585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9485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2385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5285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8035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935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835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png" /><Relationship Id="rId3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gif" /><Relationship Id="rId3" Type="http://schemas.openxmlformats.org/officeDocument/2006/relationships/image" Target="../media/image5.pn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8.png" /><Relationship Id="rId7" Type="http://schemas.openxmlformats.org/officeDocument/2006/relationships/image" Target="../media/image9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13.png" /><Relationship Id="rId7" Type="http://schemas.openxmlformats.org/officeDocument/2006/relationships/image" Target="../media/image9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14.wmf" /><Relationship Id="rId4" Type="http://schemas.openxmlformats.org/officeDocument/2006/relationships/oleObject" Target="../embeddings/oleObject2.bin" TargetMode="Internal" /><Relationship Id="rId5" Type="http://schemas.openxmlformats.org/officeDocument/2006/relationships/image" Target="../media/image15.wmf" /><Relationship Id="rId6" Type="http://schemas.openxmlformats.org/officeDocument/2006/relationships/vmlDrawing" Target="../drawings/vmlDrawing1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16.wmf" /><Relationship Id="rId4" Type="http://schemas.openxmlformats.org/officeDocument/2006/relationships/oleObject" Target="../embeddings/oleObject4.bin" TargetMode="Internal" /><Relationship Id="rId5" Type="http://schemas.openxmlformats.org/officeDocument/2006/relationships/image" Target="../media/image17.wmf" /><Relationship Id="rId6" Type="http://schemas.openxmlformats.org/officeDocument/2006/relationships/image" Target="../media/image18.png" /><Relationship Id="rId7" Type="http://schemas.openxmlformats.org/officeDocument/2006/relationships/vmlDrawing" Target="../drawings/vmlDrawing2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10" Type="http://schemas.openxmlformats.org/officeDocument/2006/relationships/oleObject" Target="../embeddings/oleObject9.bin" TargetMode="Internal" /><Relationship Id="rId11" Type="http://schemas.openxmlformats.org/officeDocument/2006/relationships/image" Target="../media/image23.wmf" /><Relationship Id="rId12" Type="http://schemas.openxmlformats.org/officeDocument/2006/relationships/oleObject" Target="../embeddings/oleObject10.bin" TargetMode="Internal" /><Relationship Id="rId13" Type="http://schemas.openxmlformats.org/officeDocument/2006/relationships/image" Target="../media/image24.wmf" /><Relationship Id="rId14" Type="http://schemas.openxmlformats.org/officeDocument/2006/relationships/oleObject" Target="../embeddings/oleObject11.bin" TargetMode="Internal" /><Relationship Id="rId15" Type="http://schemas.openxmlformats.org/officeDocument/2006/relationships/image" Target="../media/image25.wmf" /><Relationship Id="rId16" Type="http://schemas.openxmlformats.org/officeDocument/2006/relationships/oleObject" Target="../embeddings/oleObject12.bin" TargetMode="Internal" /><Relationship Id="rId17" Type="http://schemas.openxmlformats.org/officeDocument/2006/relationships/oleObject" Target="../embeddings/oleObject13.bin" TargetMode="Internal" /><Relationship Id="rId18" Type="http://schemas.openxmlformats.org/officeDocument/2006/relationships/oleObject" Target="../embeddings/oleObject14.bin" TargetMode="Internal" /><Relationship Id="rId19" Type="http://schemas.openxmlformats.org/officeDocument/2006/relationships/oleObject" Target="../embeddings/oleObject15.bin" TargetMode="Internal" /><Relationship Id="rId2" Type="http://schemas.openxmlformats.org/officeDocument/2006/relationships/oleObject" Target="../embeddings/oleObject5.bin" TargetMode="Internal" /><Relationship Id="rId20" Type="http://schemas.openxmlformats.org/officeDocument/2006/relationships/image" Target="../media/image26.wmf" /><Relationship Id="rId21" Type="http://schemas.openxmlformats.org/officeDocument/2006/relationships/oleObject" Target="../embeddings/oleObject16.bin" TargetMode="Internal" /><Relationship Id="rId22" Type="http://schemas.openxmlformats.org/officeDocument/2006/relationships/image" Target="../media/image27.wmf" /><Relationship Id="rId23" Type="http://schemas.openxmlformats.org/officeDocument/2006/relationships/oleObject" Target="../embeddings/oleObject17.bin" TargetMode="Internal" /><Relationship Id="rId24" Type="http://schemas.openxmlformats.org/officeDocument/2006/relationships/image" Target="../media/image28.wmf" /><Relationship Id="rId25" Type="http://schemas.openxmlformats.org/officeDocument/2006/relationships/oleObject" Target="../embeddings/oleObject18.bin" TargetMode="Internal" /><Relationship Id="rId26" Type="http://schemas.openxmlformats.org/officeDocument/2006/relationships/image" Target="../media/image29.wmf" /><Relationship Id="rId27" Type="http://schemas.openxmlformats.org/officeDocument/2006/relationships/oleObject" Target="../embeddings/oleObject19.bin" TargetMode="Internal" /><Relationship Id="rId28" Type="http://schemas.openxmlformats.org/officeDocument/2006/relationships/image" Target="../media/image30.wmf" /><Relationship Id="rId29" Type="http://schemas.openxmlformats.org/officeDocument/2006/relationships/oleObject" Target="../embeddings/oleObject20.bin" TargetMode="Internal" /><Relationship Id="rId3" Type="http://schemas.openxmlformats.org/officeDocument/2006/relationships/image" Target="../media/image19.wmf" /><Relationship Id="rId30" Type="http://schemas.openxmlformats.org/officeDocument/2006/relationships/image" Target="../media/image31.wmf" /><Relationship Id="rId31" Type="http://schemas.openxmlformats.org/officeDocument/2006/relationships/vmlDrawing" Target="../drawings/vmlDrawing3.vml" /><Relationship Id="rId4" Type="http://schemas.openxmlformats.org/officeDocument/2006/relationships/oleObject" Target="../embeddings/oleObject6.bin" TargetMode="Internal" /><Relationship Id="rId5" Type="http://schemas.openxmlformats.org/officeDocument/2006/relationships/image" Target="../media/image20.wmf" /><Relationship Id="rId6" Type="http://schemas.openxmlformats.org/officeDocument/2006/relationships/oleObject" Target="../embeddings/oleObject7.bin" TargetMode="Internal" /><Relationship Id="rId7" Type="http://schemas.openxmlformats.org/officeDocument/2006/relationships/image" Target="../media/image21.wmf" /><Relationship Id="rId8" Type="http://schemas.openxmlformats.org/officeDocument/2006/relationships/oleObject" Target="../embeddings/oleObject8.bin" TargetMode="Internal" /><Relationship Id="rId9" Type="http://schemas.openxmlformats.org/officeDocument/2006/relationships/image" Target="../media/image22.wmf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oleObject" Target="../embeddings/oleObject21.bin" TargetMode="Internal" /><Relationship Id="rId3" Type="http://schemas.openxmlformats.org/officeDocument/2006/relationships/image" Target="../media/image32.wmf" /><Relationship Id="rId4" Type="http://schemas.openxmlformats.org/officeDocument/2006/relationships/oleObject" Target="../embeddings/oleObject22.bin" TargetMode="Internal" /><Relationship Id="rId5" Type="http://schemas.openxmlformats.org/officeDocument/2006/relationships/image" Target="../media/image33.wmf" /><Relationship Id="rId6" Type="http://schemas.openxmlformats.org/officeDocument/2006/relationships/oleObject" Target="../embeddings/oleObject23.bin" TargetMode="Internal" /><Relationship Id="rId7" Type="http://schemas.openxmlformats.org/officeDocument/2006/relationships/image" Target="../media/image34.wmf" /><Relationship Id="rId8" Type="http://schemas.openxmlformats.org/officeDocument/2006/relationships/vmlDrawing" Target="../drawings/vmlDrawing4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oleObject" Target="../embeddings/oleObject24.bin" TargetMode="Internal" /><Relationship Id="rId3" Type="http://schemas.openxmlformats.org/officeDocument/2006/relationships/image" Target="../media/image35.wmf" /><Relationship Id="rId4" Type="http://schemas.openxmlformats.org/officeDocument/2006/relationships/oleObject" Target="../embeddings/oleObject25.bin" TargetMode="Internal" /><Relationship Id="rId5" Type="http://schemas.openxmlformats.org/officeDocument/2006/relationships/image" Target="../media/image36.wmf" /><Relationship Id="rId6" Type="http://schemas.openxmlformats.org/officeDocument/2006/relationships/vmlDrawing" Target="../drawings/vmlDrawing5.vml" /><Relationship Id="rId7" Type="http://schemas.openxmlformats.org/officeDocument/2006/relationships/audio" Target="../media/audio111111.wav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oleObject" Target="../embeddings/oleObject30.bin" TargetMode="Internal" /><Relationship Id="rId11" Type="http://schemas.openxmlformats.org/officeDocument/2006/relationships/image" Target="../media/image41.wmf" /><Relationship Id="rId12" Type="http://schemas.openxmlformats.org/officeDocument/2006/relationships/oleObject" Target="../embeddings/oleObject31.bin" TargetMode="Internal" /><Relationship Id="rId13" Type="http://schemas.openxmlformats.org/officeDocument/2006/relationships/image" Target="../media/image42.wmf" /><Relationship Id="rId14" Type="http://schemas.openxmlformats.org/officeDocument/2006/relationships/oleObject" Target="../embeddings/oleObject32.bin" TargetMode="Internal" /><Relationship Id="rId15" Type="http://schemas.openxmlformats.org/officeDocument/2006/relationships/image" Target="../media/image43.wmf" /><Relationship Id="rId16" Type="http://schemas.openxmlformats.org/officeDocument/2006/relationships/vmlDrawing" Target="../drawings/vmlDrawing6.vml" /><Relationship Id="rId2" Type="http://schemas.openxmlformats.org/officeDocument/2006/relationships/oleObject" Target="../embeddings/oleObject26.bin" TargetMode="Internal" /><Relationship Id="rId3" Type="http://schemas.openxmlformats.org/officeDocument/2006/relationships/image" Target="../media/image37.wmf" /><Relationship Id="rId4" Type="http://schemas.openxmlformats.org/officeDocument/2006/relationships/oleObject" Target="../embeddings/oleObject27.bin" TargetMode="Internal" /><Relationship Id="rId5" Type="http://schemas.openxmlformats.org/officeDocument/2006/relationships/image" Target="../media/image38.wmf" /><Relationship Id="rId6" Type="http://schemas.openxmlformats.org/officeDocument/2006/relationships/oleObject" Target="../embeddings/oleObject28.bin" TargetMode="Internal" /><Relationship Id="rId7" Type="http://schemas.openxmlformats.org/officeDocument/2006/relationships/image" Target="../media/image39.wmf" /><Relationship Id="rId8" Type="http://schemas.openxmlformats.org/officeDocument/2006/relationships/oleObject" Target="../embeddings/oleObject29.bin" TargetMode="Internal" /><Relationship Id="rId9" Type="http://schemas.openxmlformats.org/officeDocument/2006/relationships/image" Target="../media/image40.wmf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10" Type="http://schemas.openxmlformats.org/officeDocument/2006/relationships/audio" Target="../media/audio222222.wav" /><Relationship Id="rId2" Type="http://schemas.openxmlformats.org/officeDocument/2006/relationships/oleObject" Target="../embeddings/oleObject33.bin" TargetMode="Internal" /><Relationship Id="rId3" Type="http://schemas.openxmlformats.org/officeDocument/2006/relationships/image" Target="../media/image44.wmf" /><Relationship Id="rId4" Type="http://schemas.openxmlformats.org/officeDocument/2006/relationships/oleObject" Target="../embeddings/oleObject34.bin" TargetMode="Internal" /><Relationship Id="rId5" Type="http://schemas.openxmlformats.org/officeDocument/2006/relationships/image" Target="../media/image45.wmf" /><Relationship Id="rId6" Type="http://schemas.openxmlformats.org/officeDocument/2006/relationships/oleObject" Target="../embeddings/oleObject35.bin" TargetMode="Internal" /><Relationship Id="rId7" Type="http://schemas.openxmlformats.org/officeDocument/2006/relationships/image" Target="../media/image46.wmf" /><Relationship Id="rId8" Type="http://schemas.openxmlformats.org/officeDocument/2006/relationships/vmlDrawing" Target="../drawings/vmlDrawing7.vml" /><Relationship Id="rId9" Type="http://schemas.openxmlformats.org/officeDocument/2006/relationships/audio" Target="../media/audio111111.wav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05301404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5" title=""/>
          <p:cNvSpPr/>
          <p:nvPr/>
        </p:nvSpPr>
        <p:spPr>
          <a:xfrm>
            <a:off x="1805305" y="3333115"/>
            <a:ext cx="7159625" cy="737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914400">
              <a:lnSpc>
                <a:spcPct val="150000"/>
              </a:lnSpc>
            </a:pPr>
            <a:r>
              <a:rPr lang="zh-CN" altLang="en-US" sz="2800" b="1">
                <a:solidFill>
                  <a:prstClr val="black"/>
                </a:solidFill>
                <a:latin typeface="等线 Light" panose="02010600030101010101" pitchFamily="2" charset="-122"/>
                <a:ea typeface="等线 Light" panose="02010600030101010101" pitchFamily="2" charset="-122"/>
                <a:cs typeface="楷体" panose="02010609060101010101" charset="-122"/>
              </a:rPr>
              <a:t>二次函数</a:t>
            </a:r>
            <a:r>
              <a:rPr lang="en-US" altLang="zh-CN" sz="2800" b="1">
                <a:solidFill>
                  <a:prstClr val="black"/>
                </a:solidFill>
                <a:latin typeface="等线 Light" panose="02010600030101010101" pitchFamily="2" charset="-122"/>
                <a:ea typeface="等线 Light" panose="02010600030101010101" pitchFamily="2" charset="-122"/>
                <a:cs typeface="楷体" panose="02010609060101010101" charset="-122"/>
              </a:rPr>
              <a:t> y=a(x-h)</a:t>
            </a:r>
            <a:r>
              <a:rPr lang="en-US" altLang="zh-CN" sz="2800" b="1" baseline="30000">
                <a:solidFill>
                  <a:prstClr val="black"/>
                </a:solidFill>
                <a:latin typeface="等线 Light" panose="02010600030101010101" pitchFamily="2" charset="-122"/>
                <a:ea typeface="等线 Light" panose="02010600030101010101" pitchFamily="2" charset="-122"/>
                <a:cs typeface="楷体" panose="02010609060101010101" charset="-122"/>
              </a:rPr>
              <a:t>2</a:t>
            </a:r>
            <a:r>
              <a:rPr lang="zh-CN" altLang="en-US" sz="2800" b="1">
                <a:solidFill>
                  <a:prstClr val="black"/>
                </a:solidFill>
                <a:latin typeface="等线 Light" panose="02010600030101010101" pitchFamily="2" charset="-122"/>
                <a:ea typeface="等线 Light" panose="02010600030101010101" pitchFamily="2" charset="-122"/>
                <a:cs typeface="楷体" panose="02010609060101010101" charset="-122"/>
              </a:rPr>
              <a:t>的图象与性质</a:t>
            </a:r>
            <a:endParaRPr lang="zh-CN" altLang="en-US" sz="2800" b="1">
              <a:solidFill>
                <a:prstClr val="black"/>
              </a:solidFill>
              <a:latin typeface="等线 Light" panose="02010600030101010101" pitchFamily="2" charset="-122"/>
              <a:ea typeface="等线 Light" panose="02010600030101010101" pitchFamily="2" charset="-122"/>
              <a:cs typeface="楷体" panose="02010609060101010101" charset="-122"/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1691640" y="1131570"/>
            <a:ext cx="6332220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914400">
              <a:lnSpc>
                <a:spcPct val="150000"/>
              </a:lnSpc>
            </a:pPr>
            <a:r>
              <a:rPr lang="en-US" altLang="zh-CN" sz="3200" b="1">
                <a:solidFill>
                  <a:prstClr val="black"/>
                </a:solidFill>
                <a:latin typeface="等线 Light" panose="02010600030101010101" pitchFamily="2" charset="-122"/>
                <a:ea typeface="等线 Light" panose="02010600030101010101" pitchFamily="2" charset="-122"/>
                <a:cs typeface="楷体" panose="02010609060101010101" charset="-122"/>
              </a:rPr>
              <a:t>26.2.2 </a:t>
            </a:r>
            <a:r>
              <a:rPr lang="zh-CN" altLang="en-US" sz="3200" b="1">
                <a:solidFill>
                  <a:prstClr val="black"/>
                </a:solidFill>
                <a:latin typeface="等线 Light" panose="02010600030101010101" pitchFamily="2" charset="-122"/>
                <a:ea typeface="等线 Light" panose="02010600030101010101" pitchFamily="2" charset="-122"/>
                <a:cs typeface="楷体" panose="02010609060101010101" charset="-122"/>
              </a:rPr>
              <a:t>二次函数</a:t>
            </a:r>
            <a:r>
              <a:rPr lang="en-US" altLang="zh-CN" sz="3200" b="1">
                <a:solidFill>
                  <a:prstClr val="black"/>
                </a:solidFill>
                <a:latin typeface="等线 Light" panose="02010600030101010101" pitchFamily="2" charset="-122"/>
                <a:ea typeface="等线 Light" panose="02010600030101010101" pitchFamily="2" charset="-122"/>
                <a:cs typeface="楷体" panose="02010609060101010101" charset="-122"/>
              </a:rPr>
              <a:t>y=ax</a:t>
            </a:r>
            <a:r>
              <a:rPr lang="en-US" altLang="zh-CN" sz="3200" b="1" baseline="30000">
                <a:solidFill>
                  <a:prstClr val="black"/>
                </a:solidFill>
                <a:latin typeface="等线 Light" panose="02010600030101010101" pitchFamily="2" charset="-122"/>
                <a:ea typeface="等线 Light" panose="02010600030101010101" pitchFamily="2" charset="-122"/>
                <a:cs typeface="楷体" panose="02010609060101010101" charset="-122"/>
              </a:rPr>
              <a:t>2</a:t>
            </a:r>
            <a:r>
              <a:rPr lang="en-US" altLang="zh-CN" sz="3200" b="1">
                <a:solidFill>
                  <a:prstClr val="black"/>
                </a:solidFill>
                <a:latin typeface="等线 Light" panose="02010600030101010101" pitchFamily="2" charset="-122"/>
                <a:ea typeface="等线 Light" panose="02010600030101010101" pitchFamily="2" charset="-122"/>
                <a:cs typeface="楷体" panose="02010609060101010101" charset="-122"/>
              </a:rPr>
              <a:t>+bx+c</a:t>
            </a:r>
            <a:endParaRPr lang="en-US" altLang="zh-CN" sz="3200" b="1">
              <a:solidFill>
                <a:prstClr val="black"/>
              </a:solidFill>
              <a:latin typeface="等线 Light" panose="02010600030101010101" pitchFamily="2" charset="-122"/>
              <a:ea typeface="等线 Light" panose="02010600030101010101" pitchFamily="2" charset="-122"/>
              <a:cs typeface="楷体" panose="02010609060101010101" charset="-122"/>
            </a:endParaRPr>
          </a:p>
          <a:p>
            <a:pPr defTabSz="914400">
              <a:lnSpc>
                <a:spcPct val="150000"/>
              </a:lnSpc>
            </a:pPr>
            <a:r>
              <a:rPr lang="en-US" altLang="zh-CN" sz="3200" b="1">
                <a:solidFill>
                  <a:prstClr val="black"/>
                </a:solidFill>
                <a:latin typeface="等线 Light" panose="02010600030101010101" pitchFamily="2" charset="-122"/>
                <a:ea typeface="等线 Light" panose="02010600030101010101" pitchFamily="2" charset="-122"/>
                <a:cs typeface="楷体" panose="02010609060101010101" charset="-122"/>
              </a:rPr>
              <a:t>          </a:t>
            </a:r>
            <a:r>
              <a:rPr lang="zh-CN" altLang="en-US" sz="3200" b="1">
                <a:solidFill>
                  <a:prstClr val="black"/>
                </a:solidFill>
                <a:latin typeface="等线 Light" panose="02010600030101010101" pitchFamily="2" charset="-122"/>
                <a:ea typeface="等线 Light" panose="02010600030101010101" pitchFamily="2" charset="-122"/>
                <a:cs typeface="楷体" panose="02010609060101010101" charset="-122"/>
              </a:rPr>
              <a:t>的图象与性质</a:t>
            </a:r>
            <a:endParaRPr lang="zh-CN" altLang="en-US" sz="3200" b="1">
              <a:solidFill>
                <a:prstClr val="black"/>
              </a:solidFill>
              <a:latin typeface="等线 Light" panose="02010600030101010101" pitchFamily="2" charset="-122"/>
              <a:ea typeface="等线 Light" panose="02010600030101010101" pitchFamily="2" charset="-122"/>
              <a:cs typeface="楷体" panose="02010609060101010101" charset="-122"/>
            </a:endParaRPr>
          </a:p>
        </p:txBody>
      </p:sp>
      <p:sp>
        <p:nvSpPr>
          <p:cNvPr id="8" name="椭圆 7" title=""/>
          <p:cNvSpPr/>
          <p:nvPr/>
        </p:nvSpPr>
        <p:spPr>
          <a:xfrm>
            <a:off x="4211788" y="2860111"/>
            <a:ext cx="454025" cy="454025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914400"/>
            <a:endParaRPr lang="zh-CN" altLang="en-US">
              <a:solidFill>
                <a:prstClr val="white"/>
              </a:solidFill>
              <a:latin typeface="Arial"/>
              <a:ea typeface="微软雅黑" panose="020b0503020204020204" charset="-122"/>
            </a:endParaRPr>
          </a:p>
        </p:txBody>
      </p:sp>
      <p:sp>
        <p:nvSpPr>
          <p:cNvPr id="9" name="文本框 8" title=""/>
          <p:cNvSpPr txBox="1"/>
          <p:nvPr/>
        </p:nvSpPr>
        <p:spPr>
          <a:xfrm>
            <a:off x="3437890" y="2555875"/>
            <a:ext cx="350583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sz="3200" b="1" i="0" u="none" strike="noStrike" kern="1200" cap="none" spc="0" normalizeH="0" baseline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 Light" panose="02010600030101010101" pitchFamily="2" charset="-122"/>
                <a:ea typeface="等线 Light" panose="02010600030101010101" pitchFamily="2" charset="-122"/>
                <a:cs typeface="楷体" panose="02010609060101010101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914400"/>
            <a:r>
              <a:rPr lang="zh-CN" altLang="en-US"/>
              <a:t>第  </a:t>
            </a:r>
            <a:r>
              <a:rPr lang="en-US" altLang="zh-CN"/>
              <a:t>2  </a:t>
            </a:r>
            <a:r>
              <a:rPr lang="zh-CN" altLang="en-US"/>
              <a:t>课时</a:t>
            </a:r>
            <a:endParaRPr lang="zh-CN" altLang="en-US"/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圆角矩形 31" title=""/>
          <p:cNvSpPr>
            <a:spLocks noChangeArrowheads="1"/>
          </p:cNvSpPr>
          <p:nvPr/>
        </p:nvSpPr>
        <p:spPr bwMode="auto">
          <a:xfrm>
            <a:off x="506650" y="710855"/>
            <a:ext cx="1487253" cy="550665"/>
          </a:xfrm>
          <a:prstGeom prst="roundRect">
            <a:avLst>
              <a:gd name="adj" fmla="val 16667"/>
            </a:avLst>
          </a:prstGeom>
          <a:solidFill>
            <a:srgbClr val="FFFFD9"/>
          </a:solidFill>
          <a:ln w="25400">
            <a:solidFill>
              <a:srgbClr val="0099FF"/>
            </a:solidFill>
            <a:beve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复习引入</a:t>
            </a:r>
            <a:endParaRPr lang="zh-CN" altLang="en-US" sz="2400" b="1"/>
          </a:p>
        </p:txBody>
      </p:sp>
      <p:pic>
        <p:nvPicPr>
          <p:cNvPr id="5123" name="Picture 2" title="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62790" y="2345882"/>
            <a:ext cx="2314575" cy="23157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5124" name="Group 3" title=""/>
          <p:cNvGrpSpPr>
            <a:grpSpLocks noChangeAspect="1"/>
          </p:cNvGrpSpPr>
          <p:nvPr/>
        </p:nvGrpSpPr>
        <p:grpSpPr>
          <a:xfrm>
            <a:off x="2158726" y="2020842"/>
            <a:ext cx="839391" cy="2781300"/>
            <a:chExt cx="912" cy="3024"/>
          </a:xfrm>
        </p:grpSpPr>
        <p:pic>
          <p:nvPicPr>
            <p:cNvPr id="5125" name="Picture 4" descr="TY_007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0" y="0"/>
              <a:ext cx="912" cy="30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126" name="Picture 5" descr="lq"/>
            <p:cNvPicPr>
              <a:picLocks noChangeAspect="1" noChangeArrowheads="1"/>
            </p:cNvPicPr>
            <p:nvPr/>
          </p:nvPicPr>
          <p:blipFill>
            <a:blip r:embed="rId4">
              <a:clrChange>
                <a:clrFrom>
                  <a:srgbClr val="FBFEF9"/>
                </a:clrFrom>
                <a:clrTo>
                  <a:srgbClr val="FBFEF9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8" y="0"/>
              <a:ext cx="432" cy="4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5127" name="Picture 6" title="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869" t="47879"/>
          <a:stretch>
            <a:fillRect/>
          </a:stretch>
        </p:blipFill>
        <p:spPr bwMode="auto">
          <a:xfrm>
            <a:off x="5180532" y="1826769"/>
            <a:ext cx="1600200" cy="1062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8" name="未知" title=""/>
          <p:cNvSpPr>
            <a:spLocks noChangeArrowheads="1"/>
          </p:cNvSpPr>
          <p:nvPr/>
        </p:nvSpPr>
        <p:spPr bwMode="auto">
          <a:xfrm>
            <a:off x="2483768" y="562326"/>
            <a:ext cx="3382565" cy="1666875"/>
          </a:xfrm>
          <a:custGeom>
            <a:gdLst>
              <a:gd name="T0" fmla="*/ 0 w 4416"/>
              <a:gd name="T1" fmla="*/ 1352 h 1352"/>
              <a:gd name="T2" fmla="*/ 864 w 4416"/>
              <a:gd name="T3" fmla="*/ 440 h 1352"/>
              <a:gd name="T4" fmla="*/ 2160 w 4416"/>
              <a:gd name="T5" fmla="*/ 8 h 1352"/>
              <a:gd name="T6" fmla="*/ 3552 w 4416"/>
              <a:gd name="T7" fmla="*/ 392 h 1352"/>
              <a:gd name="T8" fmla="*/ 4416 w 4416"/>
              <a:gd name="T9" fmla="*/ 1160 h 13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16" h="1352">
                <a:moveTo>
                  <a:pt x="0" y="1352"/>
                </a:moveTo>
                <a:cubicBezTo>
                  <a:pt x="252" y="1008"/>
                  <a:pt x="504" y="664"/>
                  <a:pt x="864" y="440"/>
                </a:cubicBezTo>
                <a:cubicBezTo>
                  <a:pt x="1224" y="216"/>
                  <a:pt x="1712" y="16"/>
                  <a:pt x="2160" y="8"/>
                </a:cubicBezTo>
                <a:cubicBezTo>
                  <a:pt x="2608" y="0"/>
                  <a:pt x="3176" y="200"/>
                  <a:pt x="3552" y="392"/>
                </a:cubicBezTo>
                <a:cubicBezTo>
                  <a:pt x="3928" y="584"/>
                  <a:pt x="4280" y="1040"/>
                  <a:pt x="4416" y="1160"/>
                </a:cubicBezTo>
              </a:path>
            </a:pathLst>
          </a:custGeom>
          <a:noFill/>
          <a:ln w="41275">
            <a:solidFill>
              <a:schemeClr val="tx1"/>
            </a:solidFill>
            <a:prstDash val="lgDash"/>
            <a:beve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5130" name="Picture 8" title="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BFEF9"/>
              </a:clrFrom>
              <a:clrTo>
                <a:srgbClr val="FBFEF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27833" y="1331469"/>
            <a:ext cx="397669" cy="395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1" name="Picture 9" title="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BFEF9"/>
              </a:clrFrom>
              <a:clrTo>
                <a:srgbClr val="FBFEF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51733" y="608760"/>
            <a:ext cx="397669" cy="395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2" name="Picture 10" title="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BFEF9"/>
              </a:clrFrom>
              <a:clrTo>
                <a:srgbClr val="FBFEF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80383" y="426594"/>
            <a:ext cx="397669" cy="395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3" name="Picture 11" title="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BFEF9"/>
              </a:clrFrom>
              <a:clrTo>
                <a:srgbClr val="FBFEF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94783" y="788544"/>
            <a:ext cx="397669" cy="395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4" name="Picture 12" title="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BFEF9"/>
              </a:clrFrom>
              <a:clrTo>
                <a:srgbClr val="FBFEF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04383" y="1598169"/>
            <a:ext cx="397669" cy="395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3" title="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27586" y="2910840"/>
            <a:ext cx="2706291" cy="18299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图片 17" title=""/>
          <p:cNvPicPr>
            <a:picLocks noChangeAspect="1"/>
          </p:cNvPicPr>
          <p:nvPr/>
        </p:nvPicPr>
        <p:blipFill>
          <a:blip r:embed="rId7"/>
          <a:srcRect l="3108" r="80021" b="88848"/>
          <a:stretch>
            <a:fillRect/>
          </a:stretch>
        </p:blipFill>
        <p:spPr>
          <a:xfrm>
            <a:off x="332106" y="8891"/>
            <a:ext cx="1435735" cy="531495"/>
          </a:xfrm>
          <a:prstGeom prst="rect">
            <a:avLst/>
          </a:prstGeom>
        </p:spPr>
      </p:pic>
      <p:sp>
        <p:nvSpPr>
          <p:cNvPr id="19" name="文本框 18" title=""/>
          <p:cNvSpPr txBox="1"/>
          <p:nvPr/>
        </p:nvSpPr>
        <p:spPr>
          <a:xfrm>
            <a:off x="420371" y="34925"/>
            <a:ext cx="13195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914400"/>
            <a:r>
              <a:rPr lang="zh-CN" altLang="en-US" sz="2000" b="1" spc="200">
                <a:solidFill>
                  <a:prstClr val="black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导入新课</a:t>
            </a:r>
            <a:endParaRPr lang="zh-CN" altLang="en-US" sz="2000" b="1" spc="200">
              <a:solidFill>
                <a:prstClr val="black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dur="200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8" presetClass="emph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8" presetClass="emph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6146" name="表格 6145" title=""/>
          <p:cNvGraphicFramePr>
            <a:graphicFrameLocks noGrp="1"/>
          </p:cNvGraphicFramePr>
          <p:nvPr/>
        </p:nvGraphicFramePr>
        <p:xfrm>
          <a:off x="379595" y="1264578"/>
          <a:ext cx="8179632" cy="3443044"/>
        </p:xfrm>
        <a:graphic>
          <a:graphicData uri="http://schemas.openxmlformats.org/drawingml/2006/table">
            <a:tbl>
              <a:tblPr/>
              <a:tblGrid>
                <a:gridCol w="2078496"/>
                <a:gridCol w="1525284"/>
                <a:gridCol w="1525284"/>
                <a:gridCol w="1525284"/>
                <a:gridCol w="1525284"/>
              </a:tblGrid>
              <a:tr h="861202"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80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r>
                        <a:rPr lang="en-US" altLang="zh-CN" sz="2800" b="0" i="1">
                          <a:latin typeface="Times New Roman" panose="02020603050405020304" pitchFamily="2"/>
                          <a:ea typeface="黑体" panose="02010609060101010101" pitchFamily="2" charset="-122"/>
                        </a:rPr>
                        <a:t>a</a:t>
                      </a:r>
                      <a:r>
                        <a:rPr lang="en-US" altLang="zh-CN" sz="2800" b="0" i="1">
                          <a:latin typeface="Times New Roman" panose="02020603050405020304" pitchFamily="2"/>
                          <a:ea typeface="黑体" panose="02010609060101010101" pitchFamily="2" charset="-122"/>
                          <a:sym typeface="宋体" panose="02010600030101010101" pitchFamily="2" charset="-122"/>
                        </a:rPr>
                        <a:t>,c</a:t>
                      </a:r>
                      <a:r>
                        <a:rPr lang="zh-CN" altLang="en-US" sz="2800" b="0">
                          <a:ea typeface="黑体" panose="02010609060101010101" pitchFamily="2" charset="-122"/>
                        </a:rPr>
                        <a:t>的符号</a:t>
                      </a:r>
                      <a:endParaRPr lang="zh-CN" altLang="en-US" sz="2800">
                        <a:ea typeface="黑体" panose="02010609060101010101" pitchFamily="2" charset="-122"/>
                      </a:endParaRPr>
                    </a:p>
                  </a:txBody>
                  <a:tcPr marL="51436" marR="51436" marT="34296" marB="34296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80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r>
                        <a:rPr lang="en-US" altLang="zh-CN" sz="2800" b="0" i="1">
                          <a:latin typeface="Times New Roman" panose="02020603050405020304" pitchFamily="2"/>
                          <a:ea typeface="黑体" panose="02010609060101010101" pitchFamily="2" charset="-122"/>
                        </a:rPr>
                        <a:t>a&gt;0,</a:t>
                      </a:r>
                      <a:r>
                        <a:rPr lang="en-US" altLang="zh-CN" sz="2800" b="0" i="1">
                          <a:latin typeface="Times New Roman" panose="02020603050405020304" pitchFamily="2"/>
                          <a:ea typeface="黑体" panose="02010609060101010101" pitchFamily="2" charset="-122"/>
                          <a:sym typeface="宋体" panose="02010600030101010101" pitchFamily="2" charset="-122"/>
                        </a:rPr>
                        <a:t>c&gt;</a:t>
                      </a:r>
                      <a:r>
                        <a:rPr lang="en-US" altLang="zh-CN" sz="2800" b="0">
                          <a:latin typeface="Times New Roman" panose="02020603050405020304" pitchFamily="2"/>
                          <a:ea typeface="黑体" panose="02010609060101010101" pitchFamily="2" charset="-122"/>
                          <a:sym typeface="宋体" panose="02010600030101010101" pitchFamily="2" charset="-122"/>
                        </a:rPr>
                        <a:t>0</a:t>
                      </a:r>
                      <a:endParaRPr lang="en-US" altLang="zh-CN" sz="2800">
                        <a:latin typeface="Times New Roman" panose="02020603050405020304" pitchFamily="2"/>
                        <a:ea typeface="黑体" panose="02010609060101010101" pitchFamily="2" charset="-122"/>
                        <a:sym typeface="宋体" panose="02010600030101010101" pitchFamily="2" charset="-122"/>
                      </a:endParaRPr>
                    </a:p>
                  </a:txBody>
                  <a:tcPr marL="51436" marR="51436" marT="34296" marB="34296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80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r>
                        <a:rPr lang="en-US" altLang="zh-CN" sz="2800" b="0" i="1">
                          <a:latin typeface="Times New Roman" panose="02020603050405020304" pitchFamily="2"/>
                          <a:ea typeface="黑体" panose="02010609060101010101" pitchFamily="2" charset="-122"/>
                          <a:sym typeface="宋体" panose="02010600030101010101" pitchFamily="2" charset="-122"/>
                        </a:rPr>
                        <a:t>a&gt;0,c&lt;</a:t>
                      </a:r>
                      <a:r>
                        <a:rPr lang="en-US" altLang="zh-CN" sz="2800" b="0">
                          <a:latin typeface="Times New Roman" panose="02020603050405020304" pitchFamily="2"/>
                          <a:ea typeface="黑体" panose="02010609060101010101" pitchFamily="2" charset="-122"/>
                          <a:sym typeface="宋体" panose="02010600030101010101" pitchFamily="2" charset="-122"/>
                        </a:rPr>
                        <a:t>0</a:t>
                      </a:r>
                      <a:endParaRPr lang="zh-CN" altLang="en-US" sz="2800">
                        <a:ea typeface="黑体" panose="02010609060101010101" pitchFamily="2" charset="-122"/>
                      </a:endParaRPr>
                    </a:p>
                  </a:txBody>
                  <a:tcPr marL="51436" marR="51436" marT="34296" marB="34296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80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r>
                        <a:rPr lang="en-US" altLang="zh-CN" sz="2800" b="0" i="1">
                          <a:latin typeface="Times New Roman" panose="02020603050405020304" pitchFamily="2"/>
                          <a:ea typeface="黑体" panose="02010609060101010101" pitchFamily="2" charset="-122"/>
                        </a:rPr>
                        <a:t>a&lt;0,</a:t>
                      </a:r>
                      <a:r>
                        <a:rPr lang="en-US" altLang="zh-CN" sz="2800" b="0" i="1">
                          <a:latin typeface="Times New Roman" panose="02020603050405020304" pitchFamily="2"/>
                          <a:ea typeface="黑体" panose="02010609060101010101" pitchFamily="2" charset="-122"/>
                          <a:sym typeface="宋体" panose="02010600030101010101" pitchFamily="2" charset="-122"/>
                        </a:rPr>
                        <a:t>c&gt;</a:t>
                      </a:r>
                      <a:r>
                        <a:rPr lang="en-US" altLang="zh-CN" sz="2800" b="0">
                          <a:latin typeface="Times New Roman" panose="02020603050405020304" pitchFamily="2"/>
                          <a:ea typeface="黑体" panose="02010609060101010101" pitchFamily="2" charset="-122"/>
                          <a:sym typeface="宋体" panose="02010600030101010101" pitchFamily="2" charset="-122"/>
                        </a:rPr>
                        <a:t>0</a:t>
                      </a:r>
                      <a:endParaRPr lang="en-US" altLang="zh-CN" sz="2800" i="1">
                        <a:latin typeface="Times New Roman" panose="02020603050405020304" pitchFamily="2"/>
                        <a:ea typeface="黑体" panose="02010609060101010101" pitchFamily="2" charset="-122"/>
                      </a:endParaRPr>
                    </a:p>
                  </a:txBody>
                  <a:tcPr marL="51436" marR="51436" marT="34296" marB="34296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80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r>
                        <a:rPr lang="en-US" altLang="zh-CN" sz="2800" b="0" i="1">
                          <a:latin typeface="Times New Roman" panose="02020603050405020304" pitchFamily="2"/>
                          <a:ea typeface="黑体" panose="02010609060101010101" pitchFamily="2" charset="-122"/>
                          <a:sym typeface="宋体" panose="02010600030101010101" pitchFamily="2" charset="-122"/>
                        </a:rPr>
                        <a:t>a&lt;0,c&lt;</a:t>
                      </a:r>
                      <a:r>
                        <a:rPr lang="en-US" altLang="zh-CN" sz="2800" b="0">
                          <a:latin typeface="Times New Roman" panose="02020603050405020304" pitchFamily="2"/>
                          <a:ea typeface="黑体" panose="02010609060101010101" pitchFamily="2" charset="-122"/>
                          <a:sym typeface="宋体" panose="02010600030101010101" pitchFamily="2" charset="-122"/>
                        </a:rPr>
                        <a:t>0</a:t>
                      </a:r>
                      <a:endParaRPr lang="en-US" altLang="zh-CN" sz="2800" i="1">
                        <a:latin typeface="Times New Roman" panose="02020603050405020304" pitchFamily="2"/>
                        <a:ea typeface="黑体" panose="02010609060101010101" pitchFamily="2" charset="-122"/>
                      </a:endParaRPr>
                    </a:p>
                  </a:txBody>
                  <a:tcPr marL="51436" marR="51436" marT="34296" marB="34296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5">
                        <a:alpha val="100000"/>
                      </a:srgbClr>
                    </a:solidFill>
                  </a:tcPr>
                </a:tc>
              </a:tr>
              <a:tr h="1188507"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80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r>
                        <a:rPr lang="zh-CN" altLang="en-US" sz="2800" b="0">
                          <a:solidFill>
                            <a:srgbClr val="000000"/>
                          </a:solidFill>
                          <a:ea typeface="黑体" panose="02010609060101010101" pitchFamily="2" charset="-122"/>
                        </a:rPr>
                        <a:t>图象</a:t>
                      </a:r>
                      <a:endParaRPr lang="zh-CN" altLang="en-US" sz="2800">
                        <a:solidFill>
                          <a:srgbClr val="000000"/>
                        </a:solidFill>
                        <a:ea typeface="黑体" panose="02010609060101010101" pitchFamily="2" charset="-122"/>
                      </a:endParaRPr>
                    </a:p>
                  </a:txBody>
                  <a:tcPr marL="51436" marR="51436" marT="34296" marB="34296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80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endParaRPr lang="zh-CN" altLang="en-US" sz="2800">
                        <a:solidFill>
                          <a:srgbClr val="000000"/>
                        </a:solidFill>
                        <a:ea typeface="黑体" panose="02010609060101010101" pitchFamily="2" charset="-122"/>
                      </a:endParaRPr>
                    </a:p>
                  </a:txBody>
                  <a:tcPr marL="51436" marR="51436" marT="34296" marB="34296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80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endParaRPr lang="zh-CN" altLang="en-US" sz="2800">
                        <a:ea typeface="黑体" panose="02010609060101010101" pitchFamily="2" charset="-122"/>
                      </a:endParaRPr>
                    </a:p>
                  </a:txBody>
                  <a:tcPr marL="51436" marR="51436" marT="34296" marB="34296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80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endParaRPr lang="zh-CN" altLang="en-US" sz="2800">
                        <a:solidFill>
                          <a:srgbClr val="000000"/>
                        </a:solidFill>
                        <a:ea typeface="黑体" panose="02010609060101010101" pitchFamily="2" charset="-122"/>
                      </a:endParaRPr>
                    </a:p>
                  </a:txBody>
                  <a:tcPr marL="51436" marR="51436" marT="34296" marB="34296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80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endParaRPr lang="zh-CN" altLang="en-US" sz="2800">
                        <a:ea typeface="黑体" panose="02010609060101010101" pitchFamily="2" charset="-122"/>
                      </a:endParaRPr>
                    </a:p>
                  </a:txBody>
                  <a:tcPr marL="51436" marR="51436" marT="34296" marB="34296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>
                        <a:alpha val="100000"/>
                      </a:srgbClr>
                    </a:solidFill>
                  </a:tcPr>
                </a:tc>
              </a:tr>
              <a:tr h="686595"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80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r>
                        <a:rPr lang="zh-CN" altLang="en-US" sz="2800" b="0">
                          <a:solidFill>
                            <a:srgbClr val="000000"/>
                          </a:solidFill>
                          <a:ea typeface="黑体" panose="02010609060101010101" pitchFamily="2" charset="-122"/>
                        </a:rPr>
                        <a:t>开口方向</a:t>
                      </a:r>
                      <a:endParaRPr lang="zh-CN" altLang="en-US" sz="2800">
                        <a:solidFill>
                          <a:srgbClr val="000000"/>
                        </a:solidFill>
                        <a:ea typeface="黑体" panose="02010609060101010101" pitchFamily="2" charset="-122"/>
                      </a:endParaRPr>
                    </a:p>
                  </a:txBody>
                  <a:tcPr marL="51436" marR="51436" marT="34296" marB="34296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>
                        <a:alpha val="100000"/>
                      </a:srgbClr>
                    </a:solidFill>
                  </a:tcPr>
                </a:tc>
                <a:tc gridSpan="2"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80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endParaRPr lang="zh-CN" altLang="en-US" sz="2800">
                        <a:solidFill>
                          <a:srgbClr val="000000"/>
                        </a:solidFill>
                        <a:ea typeface="黑体" panose="02010609060101010101" pitchFamily="2" charset="-122"/>
                      </a:endParaRPr>
                    </a:p>
                  </a:txBody>
                  <a:tcPr marL="51436" marR="51436" marT="34296" marB="34296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>
                        <a:alpha val="100000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80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endParaRPr lang="zh-CN" altLang="en-US" sz="2800">
                        <a:solidFill>
                          <a:srgbClr val="000000"/>
                        </a:solidFill>
                        <a:ea typeface="黑体" panose="02010609060101010101" pitchFamily="2" charset="-122"/>
                      </a:endParaRPr>
                    </a:p>
                  </a:txBody>
                  <a:tcPr marL="51436" marR="51436" marT="34296" marB="34296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>
                        <a:alpha val="100000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</a:tcPr>
                </a:tc>
              </a:tr>
              <a:tr h="706740"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80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r>
                        <a:rPr lang="zh-CN" altLang="en-US" sz="2800" b="0">
                          <a:solidFill>
                            <a:srgbClr val="000000"/>
                          </a:solidFill>
                          <a:ea typeface="黑体" panose="02010609060101010101" pitchFamily="2" charset="-122"/>
                        </a:rPr>
                        <a:t>对称轴</a:t>
                      </a:r>
                      <a:endParaRPr lang="zh-CN" altLang="en-US" sz="2800">
                        <a:solidFill>
                          <a:srgbClr val="000000"/>
                        </a:solidFill>
                        <a:ea typeface="黑体" panose="02010609060101010101" pitchFamily="2" charset="-122"/>
                      </a:endParaRPr>
                    </a:p>
                  </a:txBody>
                  <a:tcPr marL="51436" marR="51436" marT="34296" marB="34296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>
                        <a:alpha val="100000"/>
                      </a:srgbClr>
                    </a:solidFill>
                  </a:tcPr>
                </a:tc>
                <a:tc gridSpan="2"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80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endParaRPr lang="zh-CN" altLang="en-US" sz="2800">
                        <a:solidFill>
                          <a:srgbClr val="000000"/>
                        </a:solidFill>
                        <a:ea typeface="黑体" panose="02010609060101010101" pitchFamily="2" charset="-122"/>
                      </a:endParaRPr>
                    </a:p>
                  </a:txBody>
                  <a:tcPr marL="51436" marR="51436" marT="34296" marB="34296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>
                        <a:alpha val="100000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80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endParaRPr lang="zh-CN" altLang="en-US" sz="2800">
                        <a:solidFill>
                          <a:srgbClr val="000000"/>
                        </a:solidFill>
                        <a:ea typeface="黑体" panose="02010609060101010101" pitchFamily="2" charset="-122"/>
                      </a:endParaRPr>
                    </a:p>
                  </a:txBody>
                  <a:tcPr marL="51436" marR="51436" marT="34296" marB="34296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>
                        <a:alpha val="100000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186" name="Picture 13" title="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58186" y="2217674"/>
            <a:ext cx="931367" cy="10400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87" name="Picture 6" title="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04800" y="2221097"/>
            <a:ext cx="930923" cy="10366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88" name="Picture 7" title="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77372" y="2217674"/>
            <a:ext cx="932030" cy="10400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89" name="Picture 8" title="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80312" y="2217674"/>
            <a:ext cx="933152" cy="10400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90" name="矩形 11" title=""/>
          <p:cNvSpPr>
            <a:spLocks noChangeArrowheads="1"/>
          </p:cNvSpPr>
          <p:nvPr/>
        </p:nvSpPr>
        <p:spPr bwMode="auto">
          <a:xfrm>
            <a:off x="3513098" y="3447552"/>
            <a:ext cx="1071563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向上</a:t>
            </a:r>
            <a:endParaRPr lang="zh-CN" altLang="en-US" sz="2800">
              <a:solidFill>
                <a:srgbClr val="FF0000"/>
              </a:solidFill>
              <a:ea typeface="黑体" panose="02010609060101010101" pitchFamily="2" charset="-122"/>
            </a:endParaRPr>
          </a:p>
        </p:txBody>
      </p:sp>
      <p:sp>
        <p:nvSpPr>
          <p:cNvPr id="6191" name="矩形 12" title=""/>
          <p:cNvSpPr>
            <a:spLocks noChangeArrowheads="1"/>
          </p:cNvSpPr>
          <p:nvPr/>
        </p:nvSpPr>
        <p:spPr bwMode="auto">
          <a:xfrm>
            <a:off x="6660784" y="3447552"/>
            <a:ext cx="902811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向下</a:t>
            </a:r>
            <a:endParaRPr lang="zh-CN" altLang="en-US" sz="2800">
              <a:solidFill>
                <a:srgbClr val="FF0000"/>
              </a:solidFill>
              <a:ea typeface="黑体" panose="02010609060101010101" pitchFamily="2" charset="-122"/>
            </a:endParaRPr>
          </a:p>
        </p:txBody>
      </p:sp>
      <p:sp>
        <p:nvSpPr>
          <p:cNvPr id="6192" name="矩形 13" title=""/>
          <p:cNvSpPr>
            <a:spLocks noChangeArrowheads="1"/>
          </p:cNvSpPr>
          <p:nvPr/>
        </p:nvSpPr>
        <p:spPr bwMode="auto">
          <a:xfrm>
            <a:off x="2714951" y="4124838"/>
            <a:ext cx="267893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y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轴（直线</a:t>
            </a:r>
            <a:r>
              <a:rPr lang="en-US" altLang="zh-CN" sz="2800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x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=0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）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sp>
        <p:nvSpPr>
          <p:cNvPr id="6193" name="矩形 14" title=""/>
          <p:cNvSpPr>
            <a:spLocks noChangeArrowheads="1"/>
          </p:cNvSpPr>
          <p:nvPr/>
        </p:nvSpPr>
        <p:spPr bwMode="auto">
          <a:xfrm>
            <a:off x="5772721" y="4108478"/>
            <a:ext cx="267893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y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轴（直线</a:t>
            </a:r>
            <a:r>
              <a:rPr lang="en-US" altLang="zh-CN" sz="2800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x</a:t>
            </a:r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=0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）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sp>
        <p:nvSpPr>
          <p:cNvPr id="2" name="文本框 21" title=""/>
          <p:cNvSpPr txBox="1">
            <a:spLocks noChangeArrowheads="1"/>
          </p:cNvSpPr>
          <p:nvPr/>
        </p:nvSpPr>
        <p:spPr bwMode="auto">
          <a:xfrm>
            <a:off x="370211" y="566362"/>
            <a:ext cx="7740352" cy="6524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800">
                <a:solidFill>
                  <a:srgbClr val="228B8B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问题</a:t>
            </a:r>
            <a:r>
              <a:rPr lang="en-US" altLang="zh-CN" sz="2800">
                <a:solidFill>
                  <a:srgbClr val="228B8B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1</a:t>
            </a:r>
            <a:r>
              <a:rPr lang="zh-CN" altLang="en-US" sz="2800">
                <a:solidFill>
                  <a:srgbClr val="228B8B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   </a:t>
            </a:r>
            <a:r>
              <a:rPr lang="zh-CN" altLang="en-US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说说二次函数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y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=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ax</a:t>
            </a:r>
            <a:r>
              <a:rPr lang="en-US" altLang="zh-CN" sz="2800" baseline="300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2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+c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(a</a:t>
            </a:r>
            <a:r>
              <a:rPr lang="zh-CN" altLang="en-US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0)</a:t>
            </a:r>
            <a:r>
              <a:rPr lang="zh-CN" altLang="en-US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的图象的特征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.</a:t>
            </a:r>
            <a:endParaRPr lang="zh-CN" altLang="en-US" sz="2800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pic>
        <p:nvPicPr>
          <p:cNvPr id="18" name="图片 17" title=""/>
          <p:cNvPicPr>
            <a:picLocks noChangeAspect="1"/>
          </p:cNvPicPr>
          <p:nvPr/>
        </p:nvPicPr>
        <p:blipFill>
          <a:blip r:embed="rId7"/>
          <a:srcRect l="3108" r="80021" b="88848"/>
          <a:stretch>
            <a:fillRect/>
          </a:stretch>
        </p:blipFill>
        <p:spPr>
          <a:xfrm>
            <a:off x="332106" y="8891"/>
            <a:ext cx="1435735" cy="531495"/>
          </a:xfrm>
          <a:prstGeom prst="rect">
            <a:avLst/>
          </a:prstGeom>
        </p:spPr>
      </p:pic>
      <p:sp>
        <p:nvSpPr>
          <p:cNvPr id="19" name="文本框 18" title=""/>
          <p:cNvSpPr txBox="1"/>
          <p:nvPr/>
        </p:nvSpPr>
        <p:spPr>
          <a:xfrm>
            <a:off x="420371" y="34925"/>
            <a:ext cx="13195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914400"/>
            <a:r>
              <a:rPr lang="zh-CN" altLang="en-US" sz="2000" b="1" spc="200">
                <a:solidFill>
                  <a:prstClr val="black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探究归纳</a:t>
            </a:r>
            <a:endParaRPr lang="zh-CN" altLang="en-US" sz="2000" b="1" spc="200">
              <a:solidFill>
                <a:prstClr val="black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6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6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6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6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90" grpId="0"/>
      <p:bldP spid="6191" grpId="0"/>
      <p:bldP spid="6192" grpId="0"/>
      <p:bldP spid="619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6146" name="表格 6145" title=""/>
          <p:cNvGraphicFramePr>
            <a:graphicFrameLocks noGrp="1"/>
          </p:cNvGraphicFramePr>
          <p:nvPr/>
        </p:nvGraphicFramePr>
        <p:xfrm>
          <a:off x="251520" y="771550"/>
          <a:ext cx="8632381" cy="3698755"/>
        </p:xfrm>
        <a:graphic>
          <a:graphicData uri="http://schemas.openxmlformats.org/drawingml/2006/table">
            <a:tbl>
              <a:tblPr/>
              <a:tblGrid>
                <a:gridCol w="2337257"/>
                <a:gridCol w="1573781"/>
                <a:gridCol w="1573781"/>
                <a:gridCol w="1573781"/>
                <a:gridCol w="1573781"/>
              </a:tblGrid>
              <a:tr h="696555"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80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r>
                        <a:rPr lang="en-US" altLang="zh-CN" sz="2800" b="0" i="1">
                          <a:latin typeface="Times New Roman" panose="02020603050405020304" pitchFamily="2"/>
                          <a:ea typeface="黑体" panose="02010609060101010101" pitchFamily="2" charset="-122"/>
                        </a:rPr>
                        <a:t>a</a:t>
                      </a:r>
                      <a:r>
                        <a:rPr lang="en-US" altLang="zh-CN" sz="2800" b="0" i="1">
                          <a:latin typeface="Times New Roman" panose="02020603050405020304" pitchFamily="2"/>
                          <a:ea typeface="黑体" panose="02010609060101010101" pitchFamily="2" charset="-122"/>
                          <a:sym typeface="宋体" panose="02010600030101010101" pitchFamily="2" charset="-122"/>
                        </a:rPr>
                        <a:t>,c</a:t>
                      </a:r>
                      <a:r>
                        <a:rPr lang="zh-CN" altLang="en-US" sz="2800" b="0">
                          <a:ea typeface="黑体" panose="02010609060101010101" pitchFamily="2" charset="-122"/>
                        </a:rPr>
                        <a:t>的符号</a:t>
                      </a:r>
                      <a:endParaRPr lang="zh-CN" altLang="en-US" sz="2800">
                        <a:ea typeface="黑体" panose="02010609060101010101" pitchFamily="2" charset="-122"/>
                      </a:endParaRPr>
                    </a:p>
                  </a:txBody>
                  <a:tcPr marL="51436" marR="51436" marT="34296" marB="34296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80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r>
                        <a:rPr lang="en-US" altLang="zh-CN" sz="2800" b="0" i="1">
                          <a:latin typeface="Times New Roman" panose="02020603050405020304" pitchFamily="2"/>
                          <a:ea typeface="黑体" panose="02010609060101010101" pitchFamily="2" charset="-122"/>
                        </a:rPr>
                        <a:t>a&gt;0,</a:t>
                      </a:r>
                      <a:r>
                        <a:rPr lang="en-US" altLang="zh-CN" sz="2800" b="0" i="1">
                          <a:latin typeface="Times New Roman" panose="02020603050405020304" pitchFamily="2"/>
                          <a:ea typeface="黑体" panose="02010609060101010101" pitchFamily="2" charset="-122"/>
                          <a:sym typeface="宋体" panose="02010600030101010101" pitchFamily="2" charset="-122"/>
                        </a:rPr>
                        <a:t>c&gt;</a:t>
                      </a:r>
                      <a:r>
                        <a:rPr lang="en-US" altLang="zh-CN" sz="2800" b="0">
                          <a:latin typeface="Times New Roman" panose="02020603050405020304" pitchFamily="2"/>
                          <a:ea typeface="黑体" panose="02010609060101010101" pitchFamily="2" charset="-122"/>
                          <a:sym typeface="宋体" panose="02010600030101010101" pitchFamily="2" charset="-122"/>
                        </a:rPr>
                        <a:t>0</a:t>
                      </a:r>
                      <a:endParaRPr lang="en-US" altLang="zh-CN" sz="2800">
                        <a:latin typeface="Times New Roman" panose="02020603050405020304" pitchFamily="2"/>
                        <a:ea typeface="黑体" panose="02010609060101010101" pitchFamily="2" charset="-122"/>
                        <a:sym typeface="宋体" panose="02010600030101010101" pitchFamily="2" charset="-122"/>
                      </a:endParaRPr>
                    </a:p>
                  </a:txBody>
                  <a:tcPr marL="51436" marR="51436" marT="34296" marB="34296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80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r>
                        <a:rPr lang="en-US" altLang="zh-CN" sz="2800" b="0" i="1">
                          <a:latin typeface="Times New Roman" panose="02020603050405020304" pitchFamily="2"/>
                          <a:ea typeface="黑体" panose="02010609060101010101" pitchFamily="2" charset="-122"/>
                          <a:sym typeface="宋体" panose="02010600030101010101" pitchFamily="2" charset="-122"/>
                        </a:rPr>
                        <a:t>a&gt;0,c&lt;</a:t>
                      </a:r>
                      <a:r>
                        <a:rPr lang="en-US" altLang="zh-CN" sz="2800" b="0">
                          <a:latin typeface="Times New Roman" panose="02020603050405020304" pitchFamily="2"/>
                          <a:ea typeface="黑体" panose="02010609060101010101" pitchFamily="2" charset="-122"/>
                          <a:sym typeface="宋体" panose="02010600030101010101" pitchFamily="2" charset="-122"/>
                        </a:rPr>
                        <a:t>0</a:t>
                      </a:r>
                      <a:endParaRPr lang="zh-CN" altLang="en-US" sz="2800">
                        <a:ea typeface="黑体" panose="02010609060101010101" pitchFamily="2" charset="-122"/>
                      </a:endParaRPr>
                    </a:p>
                  </a:txBody>
                  <a:tcPr marL="51436" marR="51436" marT="34296" marB="34296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80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r>
                        <a:rPr lang="en-US" altLang="zh-CN" sz="2800" b="0" i="1">
                          <a:latin typeface="Times New Roman" panose="02020603050405020304" pitchFamily="2"/>
                          <a:ea typeface="黑体" panose="02010609060101010101" pitchFamily="2" charset="-122"/>
                        </a:rPr>
                        <a:t>a&lt;0,</a:t>
                      </a:r>
                      <a:r>
                        <a:rPr lang="en-US" altLang="zh-CN" sz="2800" b="0" i="1">
                          <a:latin typeface="Times New Roman" panose="02020603050405020304" pitchFamily="2"/>
                          <a:ea typeface="黑体" panose="02010609060101010101" pitchFamily="2" charset="-122"/>
                          <a:sym typeface="宋体" panose="02010600030101010101" pitchFamily="2" charset="-122"/>
                        </a:rPr>
                        <a:t>c&gt;</a:t>
                      </a:r>
                      <a:r>
                        <a:rPr lang="en-US" altLang="zh-CN" sz="2800" b="0">
                          <a:latin typeface="Times New Roman" panose="02020603050405020304" pitchFamily="2"/>
                          <a:ea typeface="黑体" panose="02010609060101010101" pitchFamily="2" charset="-122"/>
                          <a:sym typeface="宋体" panose="02010600030101010101" pitchFamily="2" charset="-122"/>
                        </a:rPr>
                        <a:t>0</a:t>
                      </a:r>
                      <a:endParaRPr lang="en-US" altLang="zh-CN" sz="2800" i="1">
                        <a:latin typeface="Times New Roman" panose="02020603050405020304" pitchFamily="2"/>
                        <a:ea typeface="黑体" panose="02010609060101010101" pitchFamily="2" charset="-122"/>
                      </a:endParaRPr>
                    </a:p>
                  </a:txBody>
                  <a:tcPr marL="51436" marR="51436" marT="34296" marB="34296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80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r>
                        <a:rPr lang="en-US" altLang="zh-CN" sz="2800" b="0" i="1">
                          <a:latin typeface="Times New Roman" panose="02020603050405020304" pitchFamily="2"/>
                          <a:ea typeface="黑体" panose="02010609060101010101" pitchFamily="2" charset="-122"/>
                          <a:sym typeface="宋体" panose="02010600030101010101" pitchFamily="2" charset="-122"/>
                        </a:rPr>
                        <a:t>a&lt;0,c&lt;</a:t>
                      </a:r>
                      <a:r>
                        <a:rPr lang="en-US" altLang="zh-CN" sz="2800" b="0">
                          <a:latin typeface="Times New Roman" panose="02020603050405020304" pitchFamily="2"/>
                          <a:ea typeface="黑体" panose="02010609060101010101" pitchFamily="2" charset="-122"/>
                          <a:sym typeface="宋体" panose="02010600030101010101" pitchFamily="2" charset="-122"/>
                        </a:rPr>
                        <a:t>0</a:t>
                      </a:r>
                      <a:endParaRPr lang="en-US" altLang="zh-CN" sz="2800" i="1">
                        <a:latin typeface="Times New Roman" panose="02020603050405020304" pitchFamily="2"/>
                        <a:ea typeface="黑体" panose="02010609060101010101" pitchFamily="2" charset="-122"/>
                      </a:endParaRPr>
                    </a:p>
                  </a:txBody>
                  <a:tcPr marL="51436" marR="51436" marT="34296" marB="34296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5">
                        <a:alpha val="100000"/>
                      </a:srgbClr>
                    </a:solidFill>
                  </a:tcPr>
                </a:tc>
              </a:tr>
              <a:tr h="607545"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80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r>
                        <a:rPr lang="zh-CN" altLang="en-US" sz="2800" b="0">
                          <a:solidFill>
                            <a:srgbClr val="000000"/>
                          </a:solidFill>
                          <a:ea typeface="黑体" panose="02010609060101010101" pitchFamily="2" charset="-122"/>
                        </a:rPr>
                        <a:t>顶点坐标</a:t>
                      </a:r>
                      <a:endParaRPr lang="zh-CN" altLang="en-US" sz="2800">
                        <a:solidFill>
                          <a:srgbClr val="000000"/>
                        </a:solidFill>
                        <a:ea typeface="黑体" panose="02010609060101010101" pitchFamily="2" charset="-122"/>
                      </a:endParaRPr>
                    </a:p>
                  </a:txBody>
                  <a:tcPr marL="51436" marR="51436" marT="34296" marB="34296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>
                        <a:alpha val="100000"/>
                      </a:srgbClr>
                    </a:solidFill>
                  </a:tcPr>
                </a:tc>
                <a:tc gridSpan="2"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80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endParaRPr lang="zh-CN" altLang="en-US" sz="2800">
                        <a:solidFill>
                          <a:srgbClr val="000000"/>
                        </a:solidFill>
                        <a:ea typeface="黑体" panose="02010609060101010101" pitchFamily="2" charset="-122"/>
                      </a:endParaRPr>
                    </a:p>
                  </a:txBody>
                  <a:tcPr marL="51436" marR="51436" marT="34296" marB="34296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>
                        <a:alpha val="100000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80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endParaRPr lang="zh-CN" altLang="en-US" sz="2800">
                        <a:solidFill>
                          <a:srgbClr val="000000"/>
                        </a:solidFill>
                        <a:ea typeface="黑体" panose="02010609060101010101" pitchFamily="2" charset="-122"/>
                      </a:endParaRPr>
                    </a:p>
                  </a:txBody>
                  <a:tcPr marL="51436" marR="51436" marT="34296" marB="34296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>
                        <a:alpha val="100000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</a:tcPr>
                </a:tc>
              </a:tr>
              <a:tr h="1787110"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80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r>
                        <a:rPr lang="zh-CN" altLang="en-US" sz="2800" b="0">
                          <a:solidFill>
                            <a:srgbClr val="000000"/>
                          </a:solidFill>
                          <a:ea typeface="黑体" panose="02010609060101010101" pitchFamily="2" charset="-122"/>
                        </a:rPr>
                        <a:t>函数的增减性</a:t>
                      </a:r>
                      <a:endParaRPr lang="zh-CN" altLang="en-US" sz="2800">
                        <a:solidFill>
                          <a:srgbClr val="000000"/>
                        </a:solidFill>
                        <a:ea typeface="黑体" panose="02010609060101010101" pitchFamily="2" charset="-122"/>
                      </a:endParaRPr>
                    </a:p>
                  </a:txBody>
                  <a:tcPr marL="51436" marR="51436" marT="34296" marB="34296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>
                        <a:alpha val="100000"/>
                      </a:srgbClr>
                    </a:solidFill>
                  </a:tcPr>
                </a:tc>
                <a:tc gridSpan="2"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80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endParaRPr lang="zh-CN" altLang="en-US" sz="2800">
                        <a:solidFill>
                          <a:srgbClr val="000000"/>
                        </a:solidFill>
                        <a:ea typeface="黑体" panose="02010609060101010101" pitchFamily="2" charset="-122"/>
                      </a:endParaRPr>
                    </a:p>
                  </a:txBody>
                  <a:tcPr marL="51436" marR="51436" marT="34296" marB="34296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>
                        <a:alpha val="100000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80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endParaRPr lang="zh-CN" altLang="en-US" sz="2800">
                        <a:solidFill>
                          <a:srgbClr val="000000"/>
                        </a:solidFill>
                        <a:ea typeface="黑体" panose="02010609060101010101" pitchFamily="2" charset="-122"/>
                      </a:endParaRPr>
                    </a:p>
                  </a:txBody>
                  <a:tcPr marL="51436" marR="51436" marT="34296" marB="34296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>
                        <a:alpha val="100000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</a:tcPr>
                </a:tc>
              </a:tr>
              <a:tr h="607545"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80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r>
                        <a:rPr lang="zh-CN" altLang="en-US" sz="2800" b="0">
                          <a:solidFill>
                            <a:srgbClr val="000000"/>
                          </a:solidFill>
                          <a:ea typeface="黑体" panose="02010609060101010101" pitchFamily="2" charset="-122"/>
                        </a:rPr>
                        <a:t>最值</a:t>
                      </a:r>
                      <a:endParaRPr lang="zh-CN" altLang="en-US" sz="2800">
                        <a:solidFill>
                          <a:srgbClr val="000000"/>
                        </a:solidFill>
                        <a:ea typeface="黑体" panose="02010609060101010101" pitchFamily="2" charset="-122"/>
                      </a:endParaRPr>
                    </a:p>
                  </a:txBody>
                  <a:tcPr marL="51436" marR="51436" marT="34296" marB="34296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>
                        <a:alpha val="100000"/>
                      </a:srgbClr>
                    </a:solidFill>
                  </a:tcPr>
                </a:tc>
                <a:tc gridSpan="2"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80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endParaRPr lang="zh-CN" altLang="en-US" sz="2800">
                        <a:solidFill>
                          <a:srgbClr val="000000"/>
                        </a:solidFill>
                        <a:ea typeface="黑体" panose="02010609060101010101" pitchFamily="2" charset="-122"/>
                      </a:endParaRPr>
                    </a:p>
                  </a:txBody>
                  <a:tcPr marL="51436" marR="51436" marT="34296" marB="34296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>
                        <a:alpha val="100000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eaLnBrk="1" fontAlgn="base" latinLnBrk="0" hangingPunct="1">
                        <a:lnSpc>
                          <a:spcPct val="80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endParaRPr lang="zh-CN" altLang="en-US" sz="2800">
                        <a:solidFill>
                          <a:srgbClr val="000000"/>
                        </a:solidFill>
                        <a:ea typeface="黑体" panose="02010609060101010101" pitchFamily="2" charset="-122"/>
                      </a:endParaRPr>
                    </a:p>
                  </a:txBody>
                  <a:tcPr marL="51436" marR="51436" marT="34296" marB="34296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>
                        <a:alpha val="100000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194" name="TextBox 12" title=""/>
          <p:cNvSpPr txBox="1">
            <a:spLocks noChangeArrowheads="1"/>
          </p:cNvSpPr>
          <p:nvPr/>
        </p:nvSpPr>
        <p:spPr bwMode="auto">
          <a:xfrm>
            <a:off x="3393877" y="1515900"/>
            <a:ext cx="1498997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0000"/>
                </a:solidFill>
                <a:ea typeface="黑体" panose="02010609060101010101" pitchFamily="2" charset="-122"/>
              </a:rPr>
              <a:t>（</a:t>
            </a:r>
            <a:r>
              <a:rPr lang="en-US" altLang="zh-CN" sz="2800">
                <a:solidFill>
                  <a:srgbClr val="FF0000"/>
                </a:solidFill>
                <a:ea typeface="黑体" panose="02010609060101010101" pitchFamily="2" charset="-122"/>
              </a:rPr>
              <a:t>0,</a:t>
            </a:r>
            <a:r>
              <a:rPr lang="en-US" altLang="zh-CN" sz="2800" i="1">
                <a:solidFill>
                  <a:srgbClr val="FF0000"/>
                </a:solidFill>
                <a:ea typeface="黑体" panose="02010609060101010101" pitchFamily="2" charset="-122"/>
              </a:rPr>
              <a:t>c</a:t>
            </a:r>
            <a:r>
              <a:rPr lang="zh-CN" altLang="en-US" sz="2800">
                <a:solidFill>
                  <a:srgbClr val="FF0000"/>
                </a:solidFill>
                <a:ea typeface="黑体" panose="02010609060101010101" pitchFamily="2" charset="-122"/>
              </a:rPr>
              <a:t>）</a:t>
            </a:r>
            <a:endParaRPr lang="zh-CN" altLang="en-US" sz="2800">
              <a:solidFill>
                <a:srgbClr val="FF0000"/>
              </a:solidFill>
              <a:ea typeface="黑体" panose="02010609060101010101" pitchFamily="2" charset="-122"/>
            </a:endParaRPr>
          </a:p>
        </p:txBody>
      </p:sp>
      <p:sp>
        <p:nvSpPr>
          <p:cNvPr id="6195" name="TextBox 13" title=""/>
          <p:cNvSpPr txBox="1">
            <a:spLocks noChangeArrowheads="1"/>
          </p:cNvSpPr>
          <p:nvPr/>
        </p:nvSpPr>
        <p:spPr bwMode="auto">
          <a:xfrm>
            <a:off x="6397228" y="1515900"/>
            <a:ext cx="1368029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0000"/>
                </a:solidFill>
                <a:ea typeface="黑体" panose="02010609060101010101" pitchFamily="2" charset="-122"/>
              </a:rPr>
              <a:t>（</a:t>
            </a:r>
            <a:r>
              <a:rPr lang="en-US" altLang="zh-CN" sz="2800">
                <a:solidFill>
                  <a:srgbClr val="FF0000"/>
                </a:solidFill>
                <a:ea typeface="黑体" panose="02010609060101010101" pitchFamily="2" charset="-122"/>
              </a:rPr>
              <a:t>0,</a:t>
            </a:r>
            <a:r>
              <a:rPr lang="en-US" altLang="zh-CN" sz="2800" i="1">
                <a:solidFill>
                  <a:srgbClr val="FF0000"/>
                </a:solidFill>
                <a:ea typeface="黑体" panose="02010609060101010101" pitchFamily="2" charset="-122"/>
              </a:rPr>
              <a:t>c</a:t>
            </a:r>
            <a:r>
              <a:rPr lang="zh-CN" altLang="en-US" sz="2800">
                <a:solidFill>
                  <a:srgbClr val="FF0000"/>
                </a:solidFill>
                <a:ea typeface="黑体" panose="02010609060101010101" pitchFamily="2" charset="-122"/>
              </a:rPr>
              <a:t>）</a:t>
            </a:r>
            <a:endParaRPr lang="zh-CN" altLang="en-US" sz="2800">
              <a:solidFill>
                <a:srgbClr val="FF0000"/>
              </a:solidFill>
              <a:ea typeface="黑体" panose="02010609060101010101" pitchFamily="2" charset="-122"/>
            </a:endParaRPr>
          </a:p>
        </p:txBody>
      </p:sp>
      <p:sp>
        <p:nvSpPr>
          <p:cNvPr id="6196" name="矩形 17" title=""/>
          <p:cNvSpPr>
            <a:spLocks noChangeArrowheads="1"/>
          </p:cNvSpPr>
          <p:nvPr/>
        </p:nvSpPr>
        <p:spPr bwMode="auto">
          <a:xfrm>
            <a:off x="2580272" y="1947948"/>
            <a:ext cx="3215864" cy="203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当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x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&lt;0</a:t>
            </a:r>
            <a:r>
              <a:rPr lang="zh-CN" altLang="en-US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时，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y</a:t>
            </a:r>
            <a:r>
              <a:rPr lang="zh-CN" altLang="en-US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随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x</a:t>
            </a:r>
            <a:r>
              <a:rPr lang="zh-CN" altLang="en-US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增大而减小；当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x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&gt;0</a:t>
            </a:r>
            <a:r>
              <a:rPr lang="zh-CN" altLang="en-US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时，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y</a:t>
            </a:r>
            <a:r>
              <a:rPr lang="zh-CN" altLang="en-US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随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x</a:t>
            </a:r>
            <a:r>
              <a:rPr lang="zh-CN" altLang="en-US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增大而增大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.</a:t>
            </a:r>
            <a:endParaRPr lang="zh-CN" altLang="en-US" sz="2800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sp>
        <p:nvSpPr>
          <p:cNvPr id="6197" name="矩形 18" title=""/>
          <p:cNvSpPr>
            <a:spLocks noChangeArrowheads="1"/>
          </p:cNvSpPr>
          <p:nvPr/>
        </p:nvSpPr>
        <p:spPr bwMode="auto">
          <a:xfrm>
            <a:off x="5716970" y="1953131"/>
            <a:ext cx="3246098" cy="203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当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x&lt;0</a:t>
            </a:r>
            <a:r>
              <a:rPr lang="zh-CN" altLang="en-US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时，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y</a:t>
            </a:r>
            <a:r>
              <a:rPr lang="zh-CN" altLang="en-US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随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x</a:t>
            </a:r>
            <a:r>
              <a:rPr lang="zh-CN" altLang="en-US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增大而增大；当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x&gt;0</a:t>
            </a:r>
            <a:r>
              <a:rPr lang="zh-CN" altLang="en-US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时，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y</a:t>
            </a:r>
            <a:r>
              <a:rPr lang="zh-CN" altLang="en-US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随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x</a:t>
            </a:r>
            <a:r>
              <a:rPr lang="zh-CN" altLang="en-US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增大而减小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.</a:t>
            </a:r>
            <a:endParaRPr lang="zh-CN" altLang="en-US" sz="2800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sp>
        <p:nvSpPr>
          <p:cNvPr id="6198" name="TextBox 14" title=""/>
          <p:cNvSpPr txBox="1">
            <a:spLocks noChangeArrowheads="1"/>
          </p:cNvSpPr>
          <p:nvPr/>
        </p:nvSpPr>
        <p:spPr bwMode="auto">
          <a:xfrm>
            <a:off x="2699991" y="3896395"/>
            <a:ext cx="288676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i="1">
                <a:solidFill>
                  <a:srgbClr val="FF0000"/>
                </a:solidFill>
                <a:ea typeface="黑体" panose="02010609060101010101" pitchFamily="2" charset="-122"/>
              </a:rPr>
              <a:t>x=</a:t>
            </a:r>
            <a:r>
              <a:rPr lang="en-US" altLang="zh-CN" sz="2800">
                <a:solidFill>
                  <a:srgbClr val="FF0000"/>
                </a:solidFill>
                <a:ea typeface="黑体" panose="02010609060101010101" pitchFamily="2" charset="-122"/>
              </a:rPr>
              <a:t>0</a:t>
            </a:r>
            <a:r>
              <a:rPr lang="zh-CN" altLang="en-US" sz="2800">
                <a:solidFill>
                  <a:srgbClr val="FF0000"/>
                </a:solidFill>
                <a:ea typeface="黑体" panose="02010609060101010101" pitchFamily="2" charset="-122"/>
              </a:rPr>
              <a:t>时，</a:t>
            </a:r>
            <a:r>
              <a:rPr lang="en-US" altLang="zh-CN" sz="2800" i="1">
                <a:solidFill>
                  <a:srgbClr val="FF0000"/>
                </a:solidFill>
                <a:ea typeface="黑体" panose="02010609060101010101" pitchFamily="2" charset="-122"/>
              </a:rPr>
              <a:t>y</a:t>
            </a:r>
            <a:r>
              <a:rPr lang="zh-CN" altLang="en-US" sz="2800" baseline="-25000">
                <a:solidFill>
                  <a:srgbClr val="FF0000"/>
                </a:solidFill>
                <a:ea typeface="黑体" panose="02010609060101010101" pitchFamily="2" charset="-122"/>
              </a:rPr>
              <a:t>最小值</a:t>
            </a:r>
            <a:r>
              <a:rPr lang="en-US" altLang="zh-CN" sz="2800" i="1">
                <a:solidFill>
                  <a:srgbClr val="FF0000"/>
                </a:solidFill>
                <a:ea typeface="黑体" panose="02010609060101010101" pitchFamily="2" charset="-122"/>
              </a:rPr>
              <a:t>=c</a:t>
            </a:r>
            <a:endParaRPr lang="en-US" altLang="zh-CN" sz="2800">
              <a:solidFill>
                <a:srgbClr val="FF0000"/>
              </a:solidFill>
              <a:ea typeface="黑体" panose="02010609060101010101" pitchFamily="2" charset="-122"/>
            </a:endParaRPr>
          </a:p>
        </p:txBody>
      </p:sp>
      <p:sp>
        <p:nvSpPr>
          <p:cNvPr id="6199" name="TextBox 15" title=""/>
          <p:cNvSpPr txBox="1">
            <a:spLocks noChangeArrowheads="1"/>
          </p:cNvSpPr>
          <p:nvPr/>
        </p:nvSpPr>
        <p:spPr bwMode="auto">
          <a:xfrm>
            <a:off x="5829302" y="3896395"/>
            <a:ext cx="289415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i="1">
                <a:solidFill>
                  <a:srgbClr val="FF0000"/>
                </a:solidFill>
                <a:ea typeface="黑体" panose="02010609060101010101" pitchFamily="2" charset="-122"/>
              </a:rPr>
              <a:t>x=</a:t>
            </a:r>
            <a:r>
              <a:rPr lang="en-US" altLang="zh-CN" sz="2800">
                <a:solidFill>
                  <a:srgbClr val="FF0000"/>
                </a:solidFill>
                <a:ea typeface="黑体" panose="02010609060101010101" pitchFamily="2" charset="-122"/>
              </a:rPr>
              <a:t>0</a:t>
            </a:r>
            <a:r>
              <a:rPr lang="zh-CN" altLang="en-US" sz="2800">
                <a:solidFill>
                  <a:srgbClr val="FF0000"/>
                </a:solidFill>
                <a:ea typeface="黑体" panose="02010609060101010101" pitchFamily="2" charset="-122"/>
              </a:rPr>
              <a:t>时，</a:t>
            </a:r>
            <a:r>
              <a:rPr lang="en-US" altLang="zh-CN" sz="2800" i="1">
                <a:solidFill>
                  <a:srgbClr val="FF0000"/>
                </a:solidFill>
                <a:ea typeface="黑体" panose="02010609060101010101" pitchFamily="2" charset="-122"/>
              </a:rPr>
              <a:t>y</a:t>
            </a:r>
            <a:r>
              <a:rPr lang="zh-CN" altLang="en-US" sz="2800" baseline="-25000">
                <a:solidFill>
                  <a:srgbClr val="FF0000"/>
                </a:solidFill>
                <a:ea typeface="黑体" panose="02010609060101010101" pitchFamily="2" charset="-122"/>
              </a:rPr>
              <a:t>最大值</a:t>
            </a:r>
            <a:r>
              <a:rPr lang="en-US" altLang="zh-CN" sz="2800" i="1">
                <a:solidFill>
                  <a:srgbClr val="FF0000"/>
                </a:solidFill>
                <a:ea typeface="黑体" panose="02010609060101010101" pitchFamily="2" charset="-122"/>
              </a:rPr>
              <a:t>=c</a:t>
            </a:r>
            <a:endParaRPr lang="en-US" altLang="zh-CN" sz="2800">
              <a:solidFill>
                <a:srgbClr val="FF0000"/>
              </a:solidFill>
              <a:ea typeface="黑体" panose="02010609060101010101" pitchFamily="2" charset="-122"/>
            </a:endParaRPr>
          </a:p>
        </p:txBody>
      </p:sp>
      <p:pic>
        <p:nvPicPr>
          <p:cNvPr id="18" name="图片 17" title=""/>
          <p:cNvPicPr>
            <a:picLocks noChangeAspect="1"/>
          </p:cNvPicPr>
          <p:nvPr/>
        </p:nvPicPr>
        <p:blipFill>
          <a:blip r:embed="rId3"/>
          <a:srcRect l="3108" r="80021" b="88848"/>
          <a:stretch>
            <a:fillRect/>
          </a:stretch>
        </p:blipFill>
        <p:spPr>
          <a:xfrm>
            <a:off x="332106" y="8891"/>
            <a:ext cx="1435735" cy="531495"/>
          </a:xfrm>
          <a:prstGeom prst="rect">
            <a:avLst/>
          </a:prstGeom>
        </p:spPr>
      </p:pic>
      <p:sp>
        <p:nvSpPr>
          <p:cNvPr id="19" name="文本框 18" title=""/>
          <p:cNvSpPr txBox="1"/>
          <p:nvPr/>
        </p:nvSpPr>
        <p:spPr>
          <a:xfrm>
            <a:off x="420371" y="34925"/>
            <a:ext cx="13195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914400"/>
            <a:r>
              <a:rPr lang="zh-CN" altLang="en-US" sz="2000" b="1" spc="200">
                <a:solidFill>
                  <a:prstClr val="black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探究归纳</a:t>
            </a:r>
            <a:endParaRPr lang="zh-CN" altLang="en-US" sz="2000" b="1" spc="200">
              <a:solidFill>
                <a:prstClr val="black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6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6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94" grpId="0"/>
      <p:bldP spid="6195" grpId="0"/>
      <p:bldP spid="6196" grpId="0"/>
      <p:bldP spid="6197" grpId="0"/>
      <p:bldP spid="6198" grpId="0"/>
      <p:bldP spid="619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矩形 10" title=""/>
          <p:cNvSpPr>
            <a:spLocks noChangeArrowheads="1"/>
          </p:cNvSpPr>
          <p:nvPr/>
        </p:nvSpPr>
        <p:spPr bwMode="auto">
          <a:xfrm>
            <a:off x="251520" y="264724"/>
            <a:ext cx="8640960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smtClean="0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问题</a:t>
            </a:r>
            <a:r>
              <a:rPr lang="en-US" altLang="zh-CN" sz="2800" b="1">
                <a:solidFill>
                  <a:srgbClr val="228B8B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2</a:t>
            </a:r>
            <a:r>
              <a:rPr lang="zh-CN" altLang="en-US" sz="2800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</a:t>
            </a:r>
            <a:r>
              <a:rPr lang="zh-CN" altLang="en-US" sz="2800">
                <a:solidFill>
                  <a:srgbClr val="00B0F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</a:t>
            </a:r>
            <a:r>
              <a:rPr lang="zh-CN" altLang="en-US" sz="2800">
                <a:latin typeface="黑体" panose="02010609060101010101" pitchFamily="2" charset="-122"/>
                <a:ea typeface="黑体" panose="02010609060101010101" pitchFamily="2" charset="-122"/>
              </a:rPr>
              <a:t>二次函数 </a:t>
            </a:r>
            <a:r>
              <a:rPr lang="en-US" altLang="zh-CN" sz="2800" b="1" i="1">
                <a:latin typeface="Times New Roman" panose="02020603050405020304" pitchFamily="18" charset="0"/>
                <a:ea typeface="黑体" panose="02010609060101010101" pitchFamily="2" charset="-122"/>
              </a:rPr>
              <a:t>y</a:t>
            </a:r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2" charset="-122"/>
              </a:rPr>
              <a:t>=</a:t>
            </a:r>
            <a:r>
              <a:rPr lang="en-US" altLang="zh-CN" sz="2800" b="1" i="1">
                <a:latin typeface="Times New Roman" panose="02020603050405020304" pitchFamily="18" charset="0"/>
                <a:ea typeface="黑体" panose="02010609060101010101" pitchFamily="2" charset="-122"/>
              </a:rPr>
              <a:t>ax</a:t>
            </a:r>
            <a:r>
              <a:rPr lang="en-US" altLang="zh-CN" sz="2800" b="1" baseline="30000">
                <a:latin typeface="Times New Roman" panose="02020603050405020304" pitchFamily="18" charset="0"/>
                <a:ea typeface="黑体" panose="02010609060101010101" pitchFamily="2" charset="-122"/>
              </a:rPr>
              <a:t>2</a:t>
            </a:r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2" charset="-122"/>
              </a:rPr>
              <a:t>+</a:t>
            </a:r>
            <a:r>
              <a:rPr lang="en-US" altLang="zh-CN" sz="2800" b="1" i="1">
                <a:latin typeface="Times New Roman" panose="02020603050405020304" pitchFamily="18" charset="0"/>
                <a:ea typeface="黑体" panose="02010609060101010101" pitchFamily="2" charset="-122"/>
              </a:rPr>
              <a:t>c</a:t>
            </a:r>
            <a:r>
              <a:rPr lang="zh-CN" altLang="en-US" sz="2800">
                <a:latin typeface="黑体" panose="02010609060101010101" pitchFamily="2" charset="-122"/>
                <a:ea typeface="黑体" panose="02010609060101010101" pitchFamily="2" charset="-122"/>
              </a:rPr>
              <a:t>（</a:t>
            </a:r>
            <a:r>
              <a:rPr lang="zh-CN" altLang="en-US" sz="2800" b="1" i="1">
                <a:latin typeface="Times New Roman" panose="02020603050405020304" pitchFamily="18" charset="0"/>
                <a:ea typeface="黑体" panose="02010609060101010101" pitchFamily="2" charset="-122"/>
              </a:rPr>
              <a:t>a</a:t>
            </a:r>
            <a:r>
              <a:rPr lang="zh-CN" altLang="en-US" sz="2800">
                <a:latin typeface="黑体" panose="02010609060101010101" pitchFamily="2" charset="-122"/>
                <a:ea typeface="黑体" panose="02010609060101010101" pitchFamily="2" charset="-122"/>
              </a:rPr>
              <a:t>≠0）与 </a:t>
            </a:r>
            <a:r>
              <a:rPr lang="en-US" altLang="zh-CN" sz="2800" b="1" i="1">
                <a:latin typeface="Times New Roman" panose="02020603050405020304" pitchFamily="18" charset="0"/>
                <a:ea typeface="黑体" panose="02010609060101010101" pitchFamily="2" charset="-122"/>
              </a:rPr>
              <a:t>y</a:t>
            </a:r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2" charset="-122"/>
              </a:rPr>
              <a:t>=</a:t>
            </a:r>
            <a:r>
              <a:rPr lang="en-US" altLang="zh-CN" sz="2800" b="1" i="1">
                <a:latin typeface="Times New Roman" panose="02020603050405020304" pitchFamily="18" charset="0"/>
                <a:ea typeface="黑体" panose="02010609060101010101" pitchFamily="2" charset="-122"/>
              </a:rPr>
              <a:t>ax</a:t>
            </a:r>
            <a:r>
              <a:rPr lang="en-US" altLang="zh-CN" sz="2800" b="1" baseline="30000">
                <a:latin typeface="Times New Roman" panose="02020603050405020304" pitchFamily="18" charset="0"/>
                <a:ea typeface="黑体" panose="02010609060101010101" pitchFamily="2" charset="-122"/>
              </a:rPr>
              <a:t>2</a:t>
            </a:r>
            <a:r>
              <a:rPr lang="zh-CN" altLang="en-US" sz="2800">
                <a:latin typeface="黑体" panose="02010609060101010101" pitchFamily="2" charset="-122"/>
                <a:ea typeface="黑体" panose="02010609060101010101" pitchFamily="2" charset="-122"/>
              </a:rPr>
              <a:t>（</a:t>
            </a:r>
            <a:r>
              <a:rPr lang="zh-CN" altLang="en-US" sz="2800" b="1" i="1">
                <a:latin typeface="Times New Roman" panose="02020603050405020304" pitchFamily="18" charset="0"/>
                <a:ea typeface="黑体" panose="02010609060101010101" pitchFamily="2" charset="-122"/>
              </a:rPr>
              <a:t>a</a:t>
            </a:r>
            <a:r>
              <a:rPr lang="zh-CN" altLang="en-US" sz="2800">
                <a:latin typeface="黑体" panose="02010609060101010101" pitchFamily="2" charset="-122"/>
                <a:ea typeface="黑体" panose="02010609060101010101" pitchFamily="2" charset="-122"/>
              </a:rPr>
              <a:t> ≠ 0）</a:t>
            </a:r>
            <a:r>
              <a:rPr lang="en-US" altLang="zh-CN" sz="2800">
                <a:latin typeface="黑体" panose="02010609060101010101" pitchFamily="2" charset="-122"/>
                <a:ea typeface="黑体" panose="02010609060101010101" pitchFamily="2" charset="-122"/>
              </a:rPr>
              <a:t> </a:t>
            </a:r>
            <a:r>
              <a:rPr lang="zh-CN" altLang="en-US" sz="2800">
                <a:latin typeface="黑体" panose="02010609060101010101" pitchFamily="2" charset="-122"/>
                <a:ea typeface="黑体" panose="02010609060101010101" pitchFamily="2" charset="-122"/>
              </a:rPr>
              <a:t>的图象有何关系？</a:t>
            </a:r>
            <a:endParaRPr lang="zh-CN" altLang="en-US" sz="2800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7171" name="TextBox 11" title=""/>
          <p:cNvSpPr txBox="1">
            <a:spLocks noChangeArrowheads="1"/>
          </p:cNvSpPr>
          <p:nvPr/>
        </p:nvSpPr>
        <p:spPr bwMode="auto">
          <a:xfrm>
            <a:off x="403000" y="1649719"/>
            <a:ext cx="8338000" cy="2677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答：二次函数</a:t>
            </a:r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y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=</a:t>
            </a:r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ax</a:t>
            </a:r>
            <a:r>
              <a:rPr lang="en-US" altLang="zh-CN" sz="2800" b="1" baseline="300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2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+</a:t>
            </a:r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c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（</a:t>
            </a:r>
            <a:r>
              <a:rPr lang="zh-CN" altLang="en-US" sz="2800" b="1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a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 ≠ 0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）的图象可以由 </a:t>
            </a:r>
            <a:r>
              <a:rPr lang="en-US" altLang="zh-CN" sz="2800" b="1" i="1" smtClean="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y</a:t>
            </a:r>
            <a:r>
              <a:rPr lang="en-US" altLang="zh-CN" sz="2800" b="1" smtClean="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=</a:t>
            </a:r>
            <a:r>
              <a:rPr lang="en-US" altLang="zh-CN" sz="2800" b="1" i="1" smtClean="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ax</a:t>
            </a:r>
            <a:r>
              <a:rPr lang="en-US" altLang="zh-CN" sz="2800" b="1" baseline="30000" smtClean="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2 </a:t>
            </a:r>
            <a:endParaRPr lang="en-US" altLang="zh-CN" sz="2800" b="1" baseline="30000" smtClean="0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800" b="1" baseline="300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 </a:t>
            </a:r>
            <a:r>
              <a:rPr lang="en-US" altLang="zh-CN" sz="2800" b="1" baseline="30000" smtClean="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        </a:t>
            </a:r>
            <a:r>
              <a:rPr lang="zh-CN" altLang="en-US" sz="2800" b="1" smtClean="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（</a:t>
            </a:r>
            <a:r>
              <a:rPr lang="zh-CN" altLang="en-US" sz="2800" b="1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a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 ≠ 0</a:t>
            </a:r>
            <a:r>
              <a:rPr lang="zh-CN" altLang="en-US" sz="2800" b="1" smtClean="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）</a:t>
            </a:r>
            <a:r>
              <a:rPr lang="zh-CN" altLang="en-US" sz="2800" smtClean="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的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图象平移得到：</a:t>
            </a:r>
            <a:endParaRPr lang="zh-CN" altLang="en-US" sz="2800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</a:t>
            </a:r>
            <a:r>
              <a:rPr lang="en-US" altLang="zh-CN" sz="2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</a:t>
            </a:r>
            <a:r>
              <a:rPr lang="en-US" altLang="zh-CN" sz="2800" smtClean="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</a:t>
            </a:r>
            <a:r>
              <a:rPr lang="zh-CN" altLang="en-US" sz="2800" smtClean="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当</a:t>
            </a:r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c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 &gt; 0 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时，向上平移</a:t>
            </a:r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c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个单位长度得到</a:t>
            </a:r>
            <a:r>
              <a:rPr lang="en-US" altLang="zh-CN" sz="2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.</a:t>
            </a:r>
            <a:endParaRPr lang="en-US" altLang="zh-CN" sz="2800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</a:t>
            </a:r>
            <a:r>
              <a:rPr lang="zh-CN" altLang="en-US" sz="2800" smtClean="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当</a:t>
            </a:r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c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 &lt; 0 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时，向下平移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-</a:t>
            </a:r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c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个单位长度得到</a:t>
            </a:r>
            <a:r>
              <a:rPr lang="en-US" altLang="zh-CN" sz="2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.</a:t>
            </a:r>
            <a:endParaRPr lang="zh-CN" altLang="en-US" sz="2800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172" name="组合 16" title=""/>
          <p:cNvGrpSpPr/>
          <p:nvPr/>
        </p:nvGrpSpPr>
        <p:grpSpPr>
          <a:xfrm>
            <a:off x="539552" y="267493"/>
            <a:ext cx="8064896" cy="1780476"/>
            <a:chOff x="-21366" y="-3825851"/>
            <a:chExt cx="10753677" cy="2374292"/>
          </a:xfrm>
        </p:grpSpPr>
        <p:grpSp>
          <p:nvGrpSpPr>
            <p:cNvPr id="2" name="组合 15"/>
            <p:cNvGrpSpPr/>
            <p:nvPr/>
          </p:nvGrpSpPr>
          <p:grpSpPr>
            <a:xfrm>
              <a:off x="-21366" y="-3825851"/>
              <a:ext cx="10753677" cy="2374292"/>
              <a:chOff x="-21366" y="-3825851"/>
              <a:chExt cx="10753677" cy="2374292"/>
            </a:xfrm>
          </p:grpSpPr>
          <p:sp>
            <p:nvSpPr>
              <p:cNvPr id="7173" name="矩形 12"/>
              <p:cNvSpPr>
                <a:spLocks noChangeArrowheads="1"/>
              </p:cNvSpPr>
              <p:nvPr/>
            </p:nvSpPr>
            <p:spPr bwMode="auto">
              <a:xfrm>
                <a:off x="-21366" y="-3825851"/>
                <a:ext cx="10753677" cy="221501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lnSpc>
                    <a:spcPct val="200000"/>
                  </a:lnSpc>
                </a:pPr>
                <a:r>
                  <a:rPr lang="zh-CN" altLang="en-US" sz="2800" smtClean="0">
                    <a:solidFill>
                      <a:srgbClr val="228B8B"/>
                    </a:solidFill>
                    <a:latin typeface="黑体" panose="02010609060101010101" pitchFamily="2" charset="-122"/>
                    <a:ea typeface="黑体" panose="02010609060101010101" pitchFamily="2" charset="-122"/>
                  </a:rPr>
                  <a:t>问题</a:t>
                </a:r>
                <a:r>
                  <a:rPr lang="en-US" altLang="zh-CN" sz="2800" b="1">
                    <a:solidFill>
                      <a:srgbClr val="228B8B"/>
                    </a:solidFill>
                    <a:latin typeface="Times New Roman" panose="02020603050405020304" pitchFamily="18" charset="0"/>
                    <a:ea typeface="黑体" panose="02010609060101010101" pitchFamily="2" charset="-122"/>
                  </a:rPr>
                  <a:t>3</a:t>
                </a:r>
                <a:r>
                  <a:rPr lang="zh-CN" altLang="en-US" sz="2800">
                    <a:solidFill>
                      <a:srgbClr val="228B8B"/>
                    </a:solidFill>
                    <a:latin typeface="黑体" panose="02010609060101010101" pitchFamily="2" charset="-122"/>
                    <a:ea typeface="黑体" panose="02010609060101010101" pitchFamily="2" charset="-122"/>
                  </a:rPr>
                  <a:t> </a:t>
                </a:r>
                <a:r>
                  <a:rPr lang="zh-CN" altLang="en-US" sz="2800">
                    <a:latin typeface="黑体" panose="02010609060101010101" pitchFamily="2" charset="-122"/>
                    <a:ea typeface="黑体" panose="02010609060101010101" pitchFamily="2" charset="-122"/>
                  </a:rPr>
                  <a:t>函数         </a:t>
                </a:r>
                <a:r>
                  <a:rPr lang="zh-CN" altLang="en-US" sz="2800" smtClean="0">
                    <a:latin typeface="黑体" panose="02010609060101010101" pitchFamily="2" charset="-122"/>
                    <a:ea typeface="黑体" panose="02010609060101010101" pitchFamily="2" charset="-122"/>
                  </a:rPr>
                  <a:t> 的</a:t>
                </a:r>
                <a:r>
                  <a:rPr lang="zh-CN" altLang="en-US" sz="2800">
                    <a:latin typeface="黑体" panose="02010609060101010101" pitchFamily="2" charset="-122"/>
                    <a:ea typeface="黑体" panose="02010609060101010101" pitchFamily="2" charset="-122"/>
                  </a:rPr>
                  <a:t>图象，能否也可以由函数           </a:t>
                </a:r>
                <a:r>
                  <a:rPr lang="zh-CN" altLang="en-US" sz="2800" smtClean="0">
                    <a:latin typeface="黑体" panose="02010609060101010101" pitchFamily="2" charset="-122"/>
                    <a:ea typeface="黑体" panose="02010609060101010101" pitchFamily="2" charset="-122"/>
                  </a:rPr>
                  <a:t>            </a:t>
                </a:r>
                <a:endParaRPr lang="en-US" altLang="zh-CN" sz="2800" smtClean="0">
                  <a:latin typeface="黑体" panose="02010609060101010101" pitchFamily="2" charset="-122"/>
                  <a:ea typeface="黑体" panose="02010609060101010101" pitchFamily="2" charset="-122"/>
                </a:endParaRPr>
              </a:p>
              <a:p>
                <a:pPr>
                  <a:lnSpc>
                    <a:spcPct val="200000"/>
                  </a:lnSpc>
                </a:pPr>
                <a:r>
                  <a:rPr lang="en-US" altLang="zh-CN" sz="2800">
                    <a:latin typeface="黑体" panose="02010609060101010101" pitchFamily="2" charset="-122"/>
                    <a:ea typeface="黑体" panose="02010609060101010101" pitchFamily="2" charset="-122"/>
                  </a:rPr>
                  <a:t> </a:t>
                </a:r>
                <a:r>
                  <a:rPr lang="en-US" altLang="zh-CN" sz="2800" smtClean="0">
                    <a:latin typeface="黑体" panose="02010609060101010101" pitchFamily="2" charset="-122"/>
                    <a:ea typeface="黑体" panose="02010609060101010101" pitchFamily="2" charset="-122"/>
                  </a:rPr>
                  <a:t>      </a:t>
                </a:r>
                <a:r>
                  <a:rPr lang="zh-CN" altLang="en-US" sz="2800" smtClean="0">
                    <a:latin typeface="黑体" panose="02010609060101010101" pitchFamily="2" charset="-122"/>
                    <a:ea typeface="黑体" panose="02010609060101010101" pitchFamily="2" charset="-122"/>
                  </a:rPr>
                  <a:t>平移</a:t>
                </a:r>
                <a:r>
                  <a:rPr lang="zh-CN" altLang="en-US" sz="2800">
                    <a:latin typeface="黑体" panose="02010609060101010101" pitchFamily="2" charset="-122"/>
                    <a:ea typeface="黑体" panose="02010609060101010101" pitchFamily="2" charset="-122"/>
                  </a:rPr>
                  <a:t>得到？ </a:t>
                </a:r>
                <a:endParaRPr lang="zh-CN" altLang="en-US" sz="2800">
                  <a:latin typeface="黑体" panose="02010609060101010101" pitchFamily="2" charset="-122"/>
                  <a:ea typeface="黑体" panose="02010609060101010101" pitchFamily="2" charset="-122"/>
                </a:endParaRPr>
              </a:p>
            </p:txBody>
          </p:sp>
          <p:graphicFrame>
            <p:nvGraphicFramePr>
              <p:cNvPr id="7174" name="对象 7174"/>
              <p:cNvGraphicFramePr>
                <a:graphicFrameLocks noChangeAspect="1"/>
              </p:cNvGraphicFramePr>
              <p:nvPr/>
            </p:nvGraphicFramePr>
            <p:xfrm>
              <a:off x="-11587" y="-2585735"/>
              <a:ext cx="1632255" cy="1134176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38" r:id="rId2" imgW="13411200" imgH="9448800" progId="Equation.DSMT4">
                      <p:embed/>
                    </p:oleObj>
                  </mc:Choice>
                  <mc:Fallback>
                    <p:oleObj r:id="rId2" imgW="13411200" imgH="9448800" progId="Equation.DSMT4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3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:blipFill>
                        <p:spPr>
                          <a:xfrm>
                            <a:off x="-11587" y="-2585735"/>
                            <a:ext cx="1632255" cy="1134176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</p:spPr>
                      </p:pic>
                    </p:oleObj>
                  </mc:Fallback>
                </mc:AlternateContent>
              </a:graphicData>
            </a:graphic>
          </p:graphicFrame>
        </p:grpSp>
        <p:graphicFrame>
          <p:nvGraphicFramePr>
            <p:cNvPr id="7175" name="对象 7175"/>
            <p:cNvGraphicFramePr>
              <a:graphicFrameLocks noChangeAspect="1"/>
            </p:cNvGraphicFramePr>
            <p:nvPr/>
          </p:nvGraphicFramePr>
          <p:xfrm>
            <a:off x="2571038" y="-3633807"/>
            <a:ext cx="2114816" cy="1077799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9" r:id="rId4" imgW="21031200" imgH="9448800" progId="Equation.DSMT4">
                    <p:embed/>
                  </p:oleObj>
                </mc:Choice>
                <mc:Fallback>
                  <p:oleObj r:id="rId4" imgW="21031200" imgH="94488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2571038" y="-3633807"/>
                          <a:ext cx="2114816" cy="1077799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7177" name="矩形 17" title=""/>
          <p:cNvSpPr>
            <a:spLocks noChangeArrowheads="1"/>
          </p:cNvSpPr>
          <p:nvPr/>
        </p:nvSpPr>
        <p:spPr bwMode="auto">
          <a:xfrm>
            <a:off x="1224449" y="2428531"/>
            <a:ext cx="251863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答：应该可以</a:t>
            </a:r>
            <a:r>
              <a:rPr lang="en-US" altLang="zh-CN" sz="2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.</a:t>
            </a:r>
            <a:endParaRPr lang="en-US" altLang="zh-CN" sz="2800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00" name="圆角矩形 31" title=""/>
          <p:cNvSpPr>
            <a:spLocks noChangeArrowheads="1"/>
          </p:cNvSpPr>
          <p:nvPr/>
        </p:nvSpPr>
        <p:spPr bwMode="auto">
          <a:xfrm>
            <a:off x="431427" y="1090556"/>
            <a:ext cx="1494259" cy="509281"/>
          </a:xfrm>
          <a:prstGeom prst="roundRect">
            <a:avLst>
              <a:gd name="adj" fmla="val 16667"/>
            </a:avLst>
          </a:prstGeom>
          <a:solidFill>
            <a:srgbClr val="FFFFD9"/>
          </a:solidFill>
          <a:ln w="25400">
            <a:solidFill>
              <a:srgbClr val="0099FF"/>
            </a:solidFill>
            <a:beve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</a:rPr>
              <a:t>互动探究</a:t>
            </a:r>
            <a:endParaRPr lang="zh-CN" altLang="en-US" sz="24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8201" name="组合 3" title=""/>
          <p:cNvGrpSpPr/>
          <p:nvPr/>
        </p:nvGrpSpPr>
        <p:grpSpPr>
          <a:xfrm>
            <a:off x="755576" y="1595176"/>
            <a:ext cx="7416916" cy="1815782"/>
            <a:chExt cx="14362" cy="3811"/>
          </a:xfrm>
        </p:grpSpPr>
        <p:sp>
          <p:nvSpPr>
            <p:cNvPr id="8202" name="Text Box 39"/>
            <p:cNvSpPr txBox="1">
              <a:spLocks noChangeArrowheads="1"/>
            </p:cNvSpPr>
            <p:nvPr/>
          </p:nvSpPr>
          <p:spPr bwMode="auto">
            <a:xfrm>
              <a:off x="0" y="0"/>
              <a:ext cx="14362" cy="38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200000"/>
                </a:lnSpc>
              </a:pPr>
              <a:r>
                <a:rPr lang="zh-CN" altLang="en-US" sz="2800">
                  <a:solidFill>
                    <a:srgbClr val="228B8B"/>
                  </a:solidFill>
                  <a:latin typeface="黑体" panose="02010609060101010101" pitchFamily="2" charset="-122"/>
                  <a:ea typeface="黑体" panose="02010609060101010101" pitchFamily="2" charset="-122"/>
                </a:rPr>
                <a:t>引例：</a:t>
              </a:r>
              <a:r>
                <a:rPr lang="zh-CN" altLang="en-US" sz="2800">
                  <a:latin typeface="黑体" panose="02010609060101010101" pitchFamily="2" charset="-122"/>
                  <a:ea typeface="黑体" panose="02010609060101010101" pitchFamily="2" charset="-122"/>
                </a:rPr>
                <a:t>在如图所示的坐标系中，画出二次函数       </a:t>
              </a:r>
              <a:r>
                <a:rPr lang="zh-CN" altLang="en-US" sz="2800" smtClean="0">
                  <a:latin typeface="黑体" panose="02010609060101010101" pitchFamily="2" charset="-122"/>
                  <a:ea typeface="黑体" panose="02010609060101010101" pitchFamily="2" charset="-122"/>
                </a:rPr>
                <a:t>            </a:t>
              </a:r>
              <a:endParaRPr lang="en-US" altLang="zh-CN" sz="2800" smtClean="0">
                <a:latin typeface="黑体" panose="02010609060101010101" pitchFamily="2" charset="-122"/>
                <a:ea typeface="黑体" panose="02010609060101010101" pitchFamily="2" charset="-122"/>
              </a:endParaRPr>
            </a:p>
            <a:p>
              <a:pPr>
                <a:lnSpc>
                  <a:spcPct val="200000"/>
                </a:lnSpc>
              </a:pPr>
              <a:r>
                <a:rPr lang="en-US" altLang="zh-CN" sz="2800">
                  <a:latin typeface="黑体" panose="02010609060101010101" pitchFamily="2" charset="-122"/>
                  <a:ea typeface="黑体" panose="02010609060101010101" pitchFamily="2" charset="-122"/>
                </a:rPr>
                <a:t> </a:t>
              </a:r>
              <a:r>
                <a:rPr lang="en-US" altLang="zh-CN" sz="2800" smtClean="0">
                  <a:latin typeface="黑体" panose="02010609060101010101" pitchFamily="2" charset="-122"/>
                  <a:ea typeface="黑体" panose="02010609060101010101" pitchFamily="2" charset="-122"/>
                </a:rPr>
                <a:t>      </a:t>
              </a:r>
              <a:r>
                <a:rPr lang="zh-CN" altLang="en-US" sz="2800" smtClean="0">
                  <a:latin typeface="Times New Roman" panose="02020603050405020304" pitchFamily="18" charset="0"/>
                  <a:ea typeface="黑体" panose="02010609060101010101" pitchFamily="2" charset="-122"/>
                </a:rPr>
                <a:t>与                     </a:t>
              </a:r>
              <a:r>
                <a:rPr lang="zh-CN" altLang="en-US" sz="2800" smtClean="0">
                  <a:latin typeface="黑体" panose="02010609060101010101" pitchFamily="2" charset="-122"/>
                  <a:ea typeface="黑体" panose="02010609060101010101" pitchFamily="2" charset="-122"/>
                </a:rPr>
                <a:t>的</a:t>
              </a:r>
              <a:r>
                <a:rPr lang="zh-CN" altLang="en-US" sz="2800">
                  <a:latin typeface="黑体" panose="02010609060101010101" pitchFamily="2" charset="-122"/>
                  <a:ea typeface="黑体" panose="02010609060101010101" pitchFamily="2" charset="-122"/>
                </a:rPr>
                <a:t>图象．</a:t>
              </a:r>
              <a:endParaRPr lang="zh-CN" altLang="en-US" sz="2800">
                <a:latin typeface="黑体" panose="02010609060101010101" pitchFamily="2" charset="-122"/>
                <a:ea typeface="黑体" panose="02010609060101010101" pitchFamily="2" charset="-122"/>
              </a:endParaRPr>
            </a:p>
          </p:txBody>
        </p:sp>
        <p:graphicFrame>
          <p:nvGraphicFramePr>
            <p:cNvPr id="8203" name="对象 8203">
              <a:hlinkClick action="ppaction://ole?verb=1"/>
            </p:cNvPr>
            <p:cNvGraphicFramePr>
              <a:graphicFrameLocks noChangeAspect="1"/>
            </p:cNvGraphicFramePr>
            <p:nvPr/>
          </p:nvGraphicFramePr>
          <p:xfrm>
            <a:off x="401" y="1952"/>
            <a:ext cx="2079" cy="1679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0" r:id="rId2" imgW="535940" imgH="395605" progId="Equation.DSMT4">
                    <p:embed/>
                  </p:oleObj>
                </mc:Choice>
                <mc:Fallback>
                  <p:oleObj r:id="rId2" imgW="535940" imgH="395605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401" y="1952"/>
                          <a:ext cx="2079" cy="1679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8204" name="对象 8204">
              <a:hlinkClick action="ppaction://ole?verb=1"/>
            </p:cNvPr>
            <p:cNvGraphicFramePr>
              <a:graphicFrameLocks noChangeAspect="1"/>
            </p:cNvGraphicFramePr>
            <p:nvPr/>
          </p:nvGraphicFramePr>
          <p:xfrm>
            <a:off x="3486" y="1952"/>
            <a:ext cx="3319" cy="1679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1" r:id="rId4" imgW="853440" imgH="394970" progId="Equation.DSMT4">
                    <p:embed/>
                  </p:oleObj>
                </mc:Choice>
                <mc:Fallback>
                  <p:oleObj r:id="rId4" imgW="853440" imgH="39497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3486" y="1952"/>
                          <a:ext cx="3319" cy="1679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27" name="文本框 6151" title=""/>
          <p:cNvSpPr txBox="1"/>
          <p:nvPr/>
        </p:nvSpPr>
        <p:spPr>
          <a:xfrm>
            <a:off x="1769739" y="422758"/>
            <a:ext cx="5676554" cy="52322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00B050"/>
                </a:solidFill>
                <a:latin typeface="微软雅黑" panose="020b0503020204020204" charset="-122"/>
                <a:ea typeface="微软雅黑" panose="020b0503020204020204" charset="-122"/>
                <a:sym typeface="宋体" panose="02010600030101010101" pitchFamily="2" charset="-122"/>
              </a:rPr>
              <a:t>二次函数</a:t>
            </a:r>
            <a:r>
              <a:rPr lang="en-US" altLang="zh-CN" sz="2800" b="1">
                <a:solidFill>
                  <a:srgbClr val="00B050"/>
                </a:solidFill>
                <a:latin typeface="微软雅黑" panose="020b0503020204020204" charset="-122"/>
                <a:ea typeface="微软雅黑" panose="020b0503020204020204" charset="-122"/>
                <a:sym typeface="宋体" panose="02010600030101010101" pitchFamily="2" charset="-122"/>
              </a:rPr>
              <a:t> </a:t>
            </a:r>
            <a:r>
              <a:rPr lang="en-US" altLang="zh-CN" sz="2800" b="1" i="1">
                <a:solidFill>
                  <a:srgbClr val="00B050"/>
                </a:solidFill>
                <a:latin typeface="Times New Roman" panose="02020603050405020304" pitchFamily="18" charset="0"/>
                <a:ea typeface="微软雅黑" panose="020b0503020204020204" charset="-122"/>
                <a:sym typeface="宋体" panose="02010600030101010101" pitchFamily="2" charset="-122"/>
              </a:rPr>
              <a:t>y</a:t>
            </a:r>
            <a:r>
              <a:rPr lang="en-US" altLang="zh-CN" sz="2800" b="1">
                <a:solidFill>
                  <a:srgbClr val="00B050"/>
                </a:solidFill>
                <a:latin typeface="Times New Roman" panose="02020603050405020304" pitchFamily="18" charset="0"/>
                <a:ea typeface="微软雅黑" panose="020b0503020204020204" charset="-122"/>
                <a:sym typeface="宋体" panose="02010600030101010101" pitchFamily="2" charset="-122"/>
              </a:rPr>
              <a:t>=</a:t>
            </a:r>
            <a:r>
              <a:rPr lang="en-US" altLang="zh-CN" sz="2800" b="1" i="1">
                <a:solidFill>
                  <a:srgbClr val="00B050"/>
                </a:solidFill>
                <a:latin typeface="Times New Roman" panose="02020603050405020304" pitchFamily="18" charset="0"/>
                <a:ea typeface="微软雅黑" panose="020b0503020204020204" charset="-122"/>
                <a:sym typeface="宋体" panose="02010600030101010101" pitchFamily="2" charset="-122"/>
              </a:rPr>
              <a:t>a</a:t>
            </a:r>
            <a:r>
              <a:rPr lang="en-US" altLang="zh-CN" sz="2800" b="1">
                <a:solidFill>
                  <a:srgbClr val="00B050"/>
                </a:solidFill>
                <a:latin typeface="Times New Roman" panose="02020603050405020304" pitchFamily="18" charset="0"/>
                <a:ea typeface="微软雅黑" panose="020b0503020204020204" charset="-122"/>
                <a:sym typeface="宋体" panose="02010600030101010101" pitchFamily="2" charset="-122"/>
              </a:rPr>
              <a:t>(</a:t>
            </a:r>
            <a:r>
              <a:rPr lang="en-US" altLang="zh-CN" sz="2800" b="1" i="1">
                <a:solidFill>
                  <a:srgbClr val="00B050"/>
                </a:solidFill>
                <a:latin typeface="Times New Roman" panose="02020603050405020304" pitchFamily="18" charset="0"/>
                <a:ea typeface="微软雅黑" panose="020b0503020204020204" charset="-122"/>
                <a:sym typeface="宋体" panose="02010600030101010101" pitchFamily="2" charset="-122"/>
              </a:rPr>
              <a:t>x </a:t>
            </a:r>
            <a:r>
              <a:rPr lang="en-US" altLang="zh-CN" sz="2800" b="1">
                <a:solidFill>
                  <a:srgbClr val="00B05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-</a:t>
            </a:r>
            <a:r>
              <a:rPr lang="en-US" altLang="zh-CN" sz="2800" b="1">
                <a:solidFill>
                  <a:srgbClr val="00B050"/>
                </a:solidFill>
                <a:latin typeface="Times New Roman" panose="02020603050405020304" pitchFamily="18" charset="0"/>
                <a:ea typeface="微软雅黑" panose="020b0503020204020204" charset="-122"/>
                <a:sym typeface="宋体" panose="02010600030101010101" pitchFamily="2" charset="-122"/>
              </a:rPr>
              <a:t> </a:t>
            </a:r>
            <a:r>
              <a:rPr lang="en-US" altLang="zh-CN" sz="2800" b="1" i="1">
                <a:solidFill>
                  <a:srgbClr val="00B050"/>
                </a:solidFill>
                <a:latin typeface="Times New Roman" panose="02020603050405020304" pitchFamily="18" charset="0"/>
                <a:ea typeface="微软雅黑" panose="020b0503020204020204" charset="-122"/>
                <a:sym typeface="宋体" panose="02010600030101010101" pitchFamily="2" charset="-122"/>
              </a:rPr>
              <a:t>h</a:t>
            </a:r>
            <a:r>
              <a:rPr lang="en-US" altLang="zh-CN" sz="2800" b="1">
                <a:solidFill>
                  <a:srgbClr val="00B050"/>
                </a:solidFill>
                <a:latin typeface="Times New Roman" panose="02020603050405020304" pitchFamily="18" charset="0"/>
                <a:ea typeface="微软雅黑" panose="020b0503020204020204" charset="-122"/>
                <a:sym typeface="宋体" panose="02010600030101010101" pitchFamily="2" charset="-122"/>
              </a:rPr>
              <a:t>)</a:t>
            </a:r>
            <a:r>
              <a:rPr lang="en-US" altLang="zh-CN" sz="2800" b="1" baseline="30000">
                <a:solidFill>
                  <a:srgbClr val="00B050"/>
                </a:solidFill>
                <a:latin typeface="Times New Roman" panose="02020603050405020304" pitchFamily="18" charset="0"/>
                <a:ea typeface="微软雅黑" panose="020b0503020204020204" charset="-122"/>
                <a:sym typeface="宋体" panose="02010600030101010101" pitchFamily="2" charset="-122"/>
              </a:rPr>
              <a:t>2 </a:t>
            </a:r>
            <a:r>
              <a:rPr lang="zh-CN" altLang="en-US" sz="2800" b="1" smtClean="0">
                <a:solidFill>
                  <a:srgbClr val="00B050"/>
                </a:solidFill>
                <a:latin typeface="微软雅黑" panose="020b0503020204020204" charset="-122"/>
                <a:ea typeface="微软雅黑" panose="020b0503020204020204" charset="-122"/>
                <a:sym typeface="宋体" panose="02010600030101010101" pitchFamily="2" charset="-122"/>
              </a:rPr>
              <a:t>的</a:t>
            </a:r>
            <a:r>
              <a:rPr lang="zh-CN" altLang="en-US" sz="2800" b="1">
                <a:solidFill>
                  <a:srgbClr val="00B050"/>
                </a:solidFill>
                <a:latin typeface="微软雅黑" panose="020b0503020204020204" charset="-122"/>
                <a:ea typeface="微软雅黑" panose="020b0503020204020204" charset="-122"/>
                <a:sym typeface="宋体" panose="02010600030101010101" pitchFamily="2" charset="-122"/>
              </a:rPr>
              <a:t>图象和性质</a:t>
            </a:r>
            <a:endParaRPr lang="zh-CN" altLang="en-US" sz="2800" b="1">
              <a:solidFill>
                <a:srgbClr val="00B050"/>
              </a:solidFill>
              <a:latin typeface="微软雅黑" panose="020b0503020204020204" charset="-122"/>
              <a:ea typeface="微软雅黑" panose="020b0503020204020204" charset="-122"/>
              <a:sym typeface="宋体" panose="02010600030101010101" pitchFamily="2" charset="-122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flipH="1">
            <a:off x="10871200" y="121666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06" name="Text Box 7" title=""/>
          <p:cNvSpPr txBox="1">
            <a:spLocks noChangeArrowheads="1"/>
          </p:cNvSpPr>
          <p:nvPr/>
        </p:nvSpPr>
        <p:spPr bwMode="auto">
          <a:xfrm>
            <a:off x="496153" y="501467"/>
            <a:ext cx="2158584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解：先列表：</a:t>
            </a:r>
            <a:endParaRPr lang="zh-CN" altLang="en-US" sz="2800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graphicFrame>
        <p:nvGraphicFramePr>
          <p:cNvPr id="8207" name="表格 8206" title=""/>
          <p:cNvGraphicFramePr>
            <a:graphicFrameLocks noGrp="1"/>
          </p:cNvGraphicFramePr>
          <p:nvPr/>
        </p:nvGraphicFramePr>
        <p:xfrm>
          <a:off x="363782" y="1275606"/>
          <a:ext cx="8467388" cy="2750463"/>
        </p:xfrm>
        <a:graphic>
          <a:graphicData uri="http://schemas.openxmlformats.org/drawingml/2006/table">
            <a:tbl>
              <a:tblPr/>
              <a:tblGrid>
                <a:gridCol w="1477865"/>
                <a:gridCol w="507141"/>
                <a:gridCol w="729599"/>
                <a:gridCol w="793380"/>
                <a:gridCol w="726487"/>
                <a:gridCol w="846272"/>
                <a:gridCol w="846272"/>
                <a:gridCol w="846272"/>
                <a:gridCol w="847828"/>
                <a:gridCol w="846272"/>
              </a:tblGrid>
              <a:tr h="916821"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0" fontAlgn="base" latinLnBrk="0" hangingPunct="0">
                        <a:spcBef>
                          <a:spcPct val="20000"/>
                        </a:spcBef>
                        <a:buFont typeface="Arial"/>
                        <a:buNone/>
                      </a:pPr>
                      <a:r>
                        <a:rPr lang="en-US" altLang="zh-CN" sz="2800" b="0" i="1">
                          <a:latin typeface="Times New Roman" panose="02020603050405020304" pitchFamily="2"/>
                          <a:ea typeface="宋体" panose="02010600030101010101" pitchFamily="2" charset="-122"/>
                        </a:rPr>
                        <a:t>x</a:t>
                      </a:r>
                      <a:endParaRPr lang="en-US" altLang="zh-CN" sz="2800" b="0" i="1">
                        <a:latin typeface="Times New Roman" panose="02020603050405020304" pitchFamily="2"/>
                      </a:endParaRPr>
                    </a:p>
                  </a:txBody>
                  <a:tcPr marL="68580" marR="68580" marT="34290" marB="34290" anchor="ctr">
                    <a:lnL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5E0E0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0" fontAlgn="base" latinLnBrk="0" hangingPunct="0">
                        <a:spcBef>
                          <a:spcPct val="20000"/>
                        </a:spcBef>
                        <a:buFont typeface="Arial"/>
                        <a:buNone/>
                      </a:pPr>
                      <a:r>
                        <a:rPr lang="en-US" altLang="zh-CN" sz="2800" b="0">
                          <a:latin typeface="Arial"/>
                          <a:ea typeface="宋体" panose="02010600030101010101" pitchFamily="2" charset="-122"/>
                        </a:rPr>
                        <a:t>···</a:t>
                      </a:r>
                      <a:endParaRPr lang="en-US" altLang="zh-CN" sz="2800"/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0" fontAlgn="base" latinLnBrk="0" hangingPunct="0">
                        <a:spcBef>
                          <a:spcPct val="20000"/>
                        </a:spcBef>
                        <a:buFont typeface="Arial"/>
                        <a:buNone/>
                      </a:pPr>
                      <a:r>
                        <a:rPr lang="zh-CN" altLang="en-US" sz="2800" b="0">
                          <a:latin typeface="Times New Roman" panose="02020603050405020304" pitchFamily="2"/>
                          <a:ea typeface="宋体" panose="02010600030101010101" pitchFamily="2" charset="-122"/>
                        </a:rPr>
                        <a:t>－</a:t>
                      </a:r>
                      <a:r>
                        <a:rPr lang="en-US" altLang="zh-CN" sz="2800" b="0">
                          <a:latin typeface="Times New Roman" panose="02020603050405020304" pitchFamily="2"/>
                          <a:ea typeface="宋体" panose="02010600030101010101" pitchFamily="2" charset="-122"/>
                        </a:rPr>
                        <a:t>3</a:t>
                      </a:r>
                      <a:endParaRPr lang="en-US" altLang="zh-CN" sz="2800">
                        <a:latin typeface="Times New Roman" panose="02020603050405020304" pitchFamily="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0" fontAlgn="base" latinLnBrk="0" hangingPunct="0">
                        <a:spcBef>
                          <a:spcPct val="20000"/>
                        </a:spcBef>
                        <a:buFont typeface="Arial"/>
                        <a:buNone/>
                      </a:pPr>
                      <a:r>
                        <a:rPr lang="zh-CN" altLang="en-US" sz="2800" b="0">
                          <a:latin typeface="Times New Roman" panose="02020603050405020304" pitchFamily="2"/>
                          <a:ea typeface="宋体" panose="02010600030101010101" pitchFamily="2" charset="-122"/>
                        </a:rPr>
                        <a:t>－</a:t>
                      </a:r>
                      <a:r>
                        <a:rPr lang="en-US" altLang="zh-CN" sz="2800" b="0">
                          <a:latin typeface="Times New Roman" panose="02020603050405020304" pitchFamily="2"/>
                          <a:ea typeface="宋体" panose="02010600030101010101" pitchFamily="2" charset="-122"/>
                        </a:rPr>
                        <a:t>2</a:t>
                      </a:r>
                      <a:endParaRPr lang="en-US" altLang="zh-CN" sz="2800">
                        <a:latin typeface="Times New Roman" panose="02020603050405020304" pitchFamily="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0" fontAlgn="base" latinLnBrk="0" hangingPunct="0">
                        <a:spcBef>
                          <a:spcPct val="20000"/>
                        </a:spcBef>
                        <a:buFont typeface="Arial"/>
                        <a:buNone/>
                      </a:pPr>
                      <a:r>
                        <a:rPr lang="zh-CN" altLang="en-US" sz="2800" b="0">
                          <a:latin typeface="Times New Roman" panose="02020603050405020304" pitchFamily="2"/>
                          <a:ea typeface="宋体" panose="02010600030101010101" pitchFamily="2" charset="-122"/>
                        </a:rPr>
                        <a:t>－</a:t>
                      </a:r>
                      <a:r>
                        <a:rPr lang="en-US" altLang="zh-CN" sz="2800" b="0">
                          <a:latin typeface="Times New Roman" panose="02020603050405020304" pitchFamily="2"/>
                          <a:ea typeface="宋体" panose="02010600030101010101" pitchFamily="2" charset="-122"/>
                        </a:rPr>
                        <a:t>1</a:t>
                      </a:r>
                      <a:endParaRPr lang="en-US" altLang="zh-CN" sz="2800">
                        <a:latin typeface="Times New Roman" panose="02020603050405020304" pitchFamily="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0" fontAlgn="base" latinLnBrk="0" hangingPunct="0">
                        <a:spcBef>
                          <a:spcPct val="20000"/>
                        </a:spcBef>
                        <a:buFont typeface="Arial"/>
                        <a:buNone/>
                      </a:pPr>
                      <a:r>
                        <a:rPr lang="en-US" altLang="zh-CN" sz="2800" b="0">
                          <a:latin typeface="Times New Roman" panose="02020603050405020304" pitchFamily="2"/>
                          <a:ea typeface="宋体" panose="02010600030101010101" pitchFamily="2" charset="-122"/>
                        </a:rPr>
                        <a:t>0</a:t>
                      </a:r>
                      <a:endParaRPr lang="en-US" altLang="zh-CN" sz="2800">
                        <a:latin typeface="Times New Roman" panose="02020603050405020304" pitchFamily="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0" fontAlgn="base" latinLnBrk="0" hangingPunct="0">
                        <a:spcBef>
                          <a:spcPct val="20000"/>
                        </a:spcBef>
                        <a:buFont typeface="Arial"/>
                        <a:buNone/>
                      </a:pPr>
                      <a:r>
                        <a:rPr lang="en-US" altLang="zh-CN" sz="2800" b="0">
                          <a:latin typeface="Times New Roman" panose="02020603050405020304" pitchFamily="2"/>
                          <a:ea typeface="宋体" panose="02010600030101010101" pitchFamily="2" charset="-122"/>
                        </a:rPr>
                        <a:t>1</a:t>
                      </a:r>
                      <a:endParaRPr lang="en-US" altLang="zh-CN" sz="2800">
                        <a:latin typeface="Times New Roman" panose="02020603050405020304" pitchFamily="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0" fontAlgn="base" latinLnBrk="0" hangingPunct="0">
                        <a:spcBef>
                          <a:spcPct val="20000"/>
                        </a:spcBef>
                        <a:buFont typeface="Arial"/>
                        <a:buNone/>
                      </a:pPr>
                      <a:r>
                        <a:rPr lang="en-US" altLang="zh-CN" sz="2800" b="0">
                          <a:latin typeface="Times New Roman" panose="02020603050405020304" pitchFamily="2"/>
                          <a:ea typeface="宋体" panose="02010600030101010101" pitchFamily="2" charset="-122"/>
                        </a:rPr>
                        <a:t>2</a:t>
                      </a:r>
                      <a:endParaRPr lang="en-US" altLang="zh-CN" sz="2800">
                        <a:latin typeface="Times New Roman" panose="02020603050405020304" pitchFamily="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0" fontAlgn="base" latinLnBrk="0" hangingPunct="0">
                        <a:spcBef>
                          <a:spcPct val="20000"/>
                        </a:spcBef>
                        <a:buFont typeface="Arial"/>
                        <a:buNone/>
                      </a:pPr>
                      <a:r>
                        <a:rPr lang="en-US" altLang="zh-CN" sz="2800" b="0">
                          <a:latin typeface="Times New Roman" panose="02020603050405020304" pitchFamily="2"/>
                          <a:ea typeface="宋体" panose="02010600030101010101" pitchFamily="2" charset="-122"/>
                        </a:rPr>
                        <a:t>3</a:t>
                      </a:r>
                      <a:endParaRPr lang="en-US" altLang="zh-CN" sz="2800">
                        <a:latin typeface="Times New Roman" panose="02020603050405020304" pitchFamily="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0" fontAlgn="base" latinLnBrk="0" hangingPunct="0">
                        <a:spcBef>
                          <a:spcPct val="20000"/>
                        </a:spcBef>
                        <a:buFont typeface="Arial"/>
                        <a:buNone/>
                      </a:pPr>
                      <a:r>
                        <a:rPr lang="en-US" altLang="zh-CN" sz="2800" b="0">
                          <a:latin typeface="Arial"/>
                          <a:ea typeface="宋体" panose="02010600030101010101" pitchFamily="2" charset="-122"/>
                        </a:rPr>
                        <a:t>···</a:t>
                      </a:r>
                      <a:endParaRPr lang="en-US" altLang="zh-CN" sz="2800"/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</a:tr>
              <a:tr h="916821"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0" fontAlgn="base" latinLnBrk="0" hangingPunct="0">
                        <a:spcBef>
                          <a:spcPct val="20000"/>
                        </a:spcBef>
                        <a:buFont typeface="Arial"/>
                        <a:buNone/>
                      </a:pPr>
                      <a:endParaRPr lang="en-US" altLang="x-none" sz="2800" b="0"/>
                    </a:p>
                  </a:txBody>
                  <a:tcPr marL="68580" marR="68580" marT="34290" marB="34290" anchor="ctr">
                    <a:lnL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5E0E0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0" fontAlgn="base" latinLnBrk="0" hangingPunct="0">
                        <a:spcBef>
                          <a:spcPct val="20000"/>
                        </a:spcBef>
                        <a:buFont typeface="Arial"/>
                        <a:buNone/>
                      </a:pPr>
                      <a:r>
                        <a:rPr lang="en-US" altLang="zh-CN" sz="2800" b="0">
                          <a:latin typeface="Arial"/>
                          <a:ea typeface="宋体" panose="02010600030101010101" pitchFamily="2" charset="-122"/>
                        </a:rPr>
                        <a:t>···</a:t>
                      </a:r>
                      <a:endParaRPr lang="en-US" altLang="zh-CN" sz="2800"/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0" fontAlgn="base" latinLnBrk="0" hangingPunct="0">
                        <a:spcBef>
                          <a:spcPct val="20000"/>
                        </a:spcBef>
                        <a:buFont typeface="Arial"/>
                        <a:buNone/>
                      </a:pPr>
                      <a:endParaRPr lang="zh-CN" altLang="en-US" sz="2800"/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0" fontAlgn="base" latinLnBrk="0" hangingPunct="0">
                        <a:spcBef>
                          <a:spcPct val="20000"/>
                        </a:spcBef>
                        <a:buFont typeface="Arial"/>
                        <a:buNone/>
                      </a:pPr>
                      <a:endParaRPr lang="zh-CN" altLang="en-US" sz="2800"/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0" fontAlgn="base" latinLnBrk="0" hangingPunct="0">
                        <a:spcBef>
                          <a:spcPct val="20000"/>
                        </a:spcBef>
                        <a:buFont typeface="Arial"/>
                        <a:buNone/>
                      </a:pPr>
                      <a:endParaRPr lang="zh-CN" altLang="en-US" sz="2800"/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0" fontAlgn="base" latinLnBrk="0" hangingPunct="0">
                        <a:spcBef>
                          <a:spcPct val="20000"/>
                        </a:spcBef>
                        <a:buFont typeface="Arial"/>
                        <a:buNone/>
                      </a:pPr>
                      <a:endParaRPr lang="zh-CN" altLang="en-US" sz="2800"/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0" fontAlgn="base" latinLnBrk="0" hangingPunct="0">
                        <a:spcBef>
                          <a:spcPct val="20000"/>
                        </a:spcBef>
                        <a:buFont typeface="Arial"/>
                        <a:buNone/>
                      </a:pPr>
                      <a:endParaRPr lang="zh-CN" altLang="en-US" sz="2800"/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0" fontAlgn="base" latinLnBrk="0" hangingPunct="0">
                        <a:spcBef>
                          <a:spcPct val="20000"/>
                        </a:spcBef>
                        <a:buFont typeface="Arial"/>
                        <a:buNone/>
                      </a:pPr>
                      <a:endParaRPr lang="zh-CN" altLang="en-US" sz="2800"/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0" fontAlgn="base" latinLnBrk="0" hangingPunct="0">
                        <a:spcBef>
                          <a:spcPct val="20000"/>
                        </a:spcBef>
                        <a:buFont typeface="Arial"/>
                        <a:buNone/>
                      </a:pPr>
                      <a:endParaRPr lang="zh-CN" altLang="en-US" sz="2800"/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0" fontAlgn="base" latinLnBrk="0" hangingPunct="0">
                        <a:spcBef>
                          <a:spcPct val="20000"/>
                        </a:spcBef>
                        <a:buFont typeface="Arial"/>
                        <a:buNone/>
                      </a:pPr>
                      <a:r>
                        <a:rPr lang="en-US" altLang="zh-CN" sz="2800" b="0">
                          <a:latin typeface="Arial"/>
                          <a:ea typeface="宋体" panose="02010600030101010101" pitchFamily="2" charset="-122"/>
                        </a:rPr>
                        <a:t>···</a:t>
                      </a:r>
                      <a:endParaRPr lang="en-US" altLang="zh-CN" sz="2800"/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</a:tr>
              <a:tr h="916821"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0" fontAlgn="base" latinLnBrk="0" hangingPunct="0">
                        <a:spcBef>
                          <a:spcPct val="20000"/>
                        </a:spcBef>
                        <a:buFont typeface="Arial"/>
                        <a:buNone/>
                      </a:pPr>
                      <a:endParaRPr lang="en-US" altLang="x-none" sz="2800" b="0"/>
                    </a:p>
                  </a:txBody>
                  <a:tcPr marL="68580" marR="68580" marT="34290" marB="34290" anchor="ctr">
                    <a:lnL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5E0E0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0" fontAlgn="base" latinLnBrk="0" hangingPunct="0">
                        <a:spcBef>
                          <a:spcPct val="20000"/>
                        </a:spcBef>
                        <a:buFont typeface="Arial"/>
                        <a:buNone/>
                      </a:pPr>
                      <a:r>
                        <a:rPr lang="en-US" altLang="zh-CN" sz="2800" b="0">
                          <a:latin typeface="Arial"/>
                          <a:ea typeface="宋体" panose="02010600030101010101" pitchFamily="2" charset="-122"/>
                        </a:rPr>
                        <a:t>···</a:t>
                      </a:r>
                      <a:endParaRPr lang="en-US" altLang="zh-CN" sz="2800"/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0" fontAlgn="base" latinLnBrk="0" hangingPunct="0">
                        <a:spcBef>
                          <a:spcPct val="20000"/>
                        </a:spcBef>
                        <a:buFont typeface="Arial"/>
                        <a:buNone/>
                      </a:pPr>
                      <a:endParaRPr lang="zh-CN" altLang="en-US" sz="2800"/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0" fontAlgn="base" latinLnBrk="0" hangingPunct="0">
                        <a:spcBef>
                          <a:spcPct val="20000"/>
                        </a:spcBef>
                        <a:buFont typeface="Arial"/>
                        <a:buNone/>
                      </a:pPr>
                      <a:endParaRPr lang="zh-CN" altLang="en-US" sz="2800"/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0" fontAlgn="base" latinLnBrk="0" hangingPunct="0">
                        <a:spcBef>
                          <a:spcPct val="20000"/>
                        </a:spcBef>
                        <a:buFont typeface="Arial"/>
                        <a:buNone/>
                      </a:pPr>
                      <a:endParaRPr lang="zh-CN" altLang="en-US" sz="2800"/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0" fontAlgn="base" latinLnBrk="0" hangingPunct="0">
                        <a:spcBef>
                          <a:spcPct val="20000"/>
                        </a:spcBef>
                        <a:buFont typeface="Arial"/>
                        <a:buNone/>
                      </a:pPr>
                      <a:endParaRPr lang="zh-CN" altLang="en-US" sz="2800"/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0" fontAlgn="base" latinLnBrk="0" hangingPunct="0">
                        <a:spcBef>
                          <a:spcPct val="20000"/>
                        </a:spcBef>
                        <a:buFont typeface="Arial"/>
                        <a:buNone/>
                      </a:pPr>
                      <a:endParaRPr lang="zh-CN" altLang="en-US" sz="2800"/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0" fontAlgn="base" latinLnBrk="0" hangingPunct="0">
                        <a:spcBef>
                          <a:spcPct val="20000"/>
                        </a:spcBef>
                        <a:buFont typeface="Arial"/>
                        <a:buNone/>
                      </a:pPr>
                      <a:endParaRPr lang="zh-CN" altLang="en-US" sz="2800"/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0" fontAlgn="base" latinLnBrk="0" hangingPunct="0">
                        <a:spcBef>
                          <a:spcPct val="20000"/>
                        </a:spcBef>
                        <a:buFont typeface="Arial"/>
                        <a:buNone/>
                      </a:pPr>
                      <a:endParaRPr lang="zh-CN" altLang="en-US" sz="2800"/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0" fontAlgn="base" latinLnBrk="0" hangingPunct="0">
                        <a:spcBef>
                          <a:spcPct val="20000"/>
                        </a:spcBef>
                        <a:buFont typeface="Arial"/>
                        <a:buNone/>
                      </a:pPr>
                      <a:r>
                        <a:rPr lang="en-US" altLang="zh-CN" sz="2800" b="0">
                          <a:latin typeface="Arial"/>
                          <a:ea typeface="宋体" panose="02010600030101010101" pitchFamily="2" charset="-122"/>
                        </a:rPr>
                        <a:t>···</a:t>
                      </a:r>
                      <a:endParaRPr lang="en-US" altLang="zh-CN" sz="2800"/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</a:tr>
            </a:tbl>
          </a:graphicData>
        </a:graphic>
      </p:graphicFrame>
      <p:grpSp>
        <p:nvGrpSpPr>
          <p:cNvPr id="8253" name="组合 8" title=""/>
          <p:cNvGrpSpPr>
            <a:grpSpLocks noChangeAspect="1"/>
          </p:cNvGrpSpPr>
          <p:nvPr/>
        </p:nvGrpSpPr>
        <p:grpSpPr>
          <a:xfrm>
            <a:off x="389165" y="2244843"/>
            <a:ext cx="1417164" cy="1674656"/>
            <a:chOff x="-173" y="-367"/>
            <a:chExt cx="2535" cy="3001"/>
          </a:xfrm>
        </p:grpSpPr>
        <p:graphicFrame>
          <p:nvGraphicFramePr>
            <p:cNvPr id="2" name="对象 8253">
              <a:hlinkClick action="ppaction://ole?verb=1"/>
            </p:cNvPr>
            <p:cNvGraphicFramePr>
              <a:graphicFrameLocks noChangeAspect="1"/>
            </p:cNvGraphicFramePr>
            <p:nvPr/>
          </p:nvGraphicFramePr>
          <p:xfrm>
            <a:off x="146" y="-367"/>
            <a:ext cx="1803" cy="1456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2" r:id="rId2" imgW="535940" imgH="395605" progId="Equation.DSMT4">
                    <p:embed/>
                  </p:oleObj>
                </mc:Choice>
                <mc:Fallback>
                  <p:oleObj r:id="rId2" imgW="535940" imgH="395605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146" y="-367"/>
                          <a:ext cx="1803" cy="1456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8254" name="对象 8254">
              <a:hlinkClick action="ppaction://ole?verb=1"/>
            </p:cNvPr>
            <p:cNvGraphicFramePr>
              <a:graphicFrameLocks noChangeAspect="1"/>
            </p:cNvGraphicFramePr>
            <p:nvPr/>
          </p:nvGraphicFramePr>
          <p:xfrm>
            <a:off x="-173" y="1356"/>
            <a:ext cx="2535" cy="127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3" r:id="rId4" imgW="853440" imgH="394970" progId="Equation.DSMT4">
                    <p:embed/>
                  </p:oleObj>
                </mc:Choice>
                <mc:Fallback>
                  <p:oleObj r:id="rId4" imgW="853440" imgH="39497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-173" y="1356"/>
                          <a:ext cx="2535" cy="127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graphicFrame>
        <p:nvGraphicFramePr>
          <p:cNvPr id="8256" name="对象 8255" title="">
            <a:hlinkClick action="ppaction://ole?verb=1"/>
          </p:cNvPr>
          <p:cNvGraphicFramePr>
            <a:graphicFrameLocks noChangeAspect="1"/>
          </p:cNvGraphicFramePr>
          <p:nvPr/>
        </p:nvGraphicFramePr>
        <p:xfrm>
          <a:off x="2585530" y="2334531"/>
          <a:ext cx="307854" cy="79419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6" imgW="153670" imgH="396240" progId="Equation.DSMT4">
                  <p:embed/>
                </p:oleObj>
              </mc:Choice>
              <mc:Fallback>
                <p:oleObj r:id="rId6" imgW="153670" imgH="39624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585530" y="2334531"/>
                        <a:ext cx="307854" cy="79419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57" name="对象 8256" title="">
            <a:hlinkClick action="ppaction://ole?verb=1"/>
          </p:cNvPr>
          <p:cNvGraphicFramePr>
            <a:graphicFrameLocks noChangeAspect="1"/>
          </p:cNvGraphicFramePr>
          <p:nvPr/>
        </p:nvGraphicFramePr>
        <p:xfrm>
          <a:off x="2501849" y="3195531"/>
          <a:ext cx="437813" cy="79527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r:id="rId8" imgW="217170" imgH="396240" progId="Equation.DSMT4">
                  <p:embed/>
                </p:oleObj>
              </mc:Choice>
              <mc:Fallback>
                <p:oleObj r:id="rId8" imgW="217170" imgH="39624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501849" y="3195531"/>
                        <a:ext cx="437813" cy="795279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58" name="对象 8257" title="">
            <a:hlinkClick action="ppaction://ole?verb=1"/>
          </p:cNvPr>
          <p:cNvGraphicFramePr>
            <a:graphicFrameLocks noChangeAspect="1"/>
          </p:cNvGraphicFramePr>
          <p:nvPr/>
        </p:nvGraphicFramePr>
        <p:xfrm>
          <a:off x="3381875" y="2546406"/>
          <a:ext cx="259557" cy="33725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r:id="rId10" imgW="128905" imgH="167640" progId="Equation.DSMT4">
                  <p:embed/>
                </p:oleObj>
              </mc:Choice>
              <mc:Fallback>
                <p:oleObj r:id="rId10" imgW="128905" imgH="16764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381875" y="2546406"/>
                        <a:ext cx="259557" cy="33725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59" name="对象 8258" title="">
            <a:hlinkClick action="ppaction://ole?verb=1"/>
          </p:cNvPr>
          <p:cNvGraphicFramePr>
            <a:graphicFrameLocks noChangeAspect="1"/>
          </p:cNvGraphicFramePr>
          <p:nvPr/>
        </p:nvGraphicFramePr>
        <p:xfrm>
          <a:off x="4109299" y="2281674"/>
          <a:ext cx="306090" cy="78964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r:id="rId12" imgW="153670" imgH="396240" progId="Equation.DSMT4">
                  <p:embed/>
                </p:oleObj>
              </mc:Choice>
              <mc:Fallback>
                <p:oleObj r:id="rId12" imgW="153670" imgH="39624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109299" y="2281674"/>
                        <a:ext cx="306090" cy="78964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60" name="对象 8259" title="">
            <a:hlinkClick action="ppaction://ole?verb=1"/>
          </p:cNvPr>
          <p:cNvGraphicFramePr>
            <a:graphicFrameLocks noChangeAspect="1"/>
          </p:cNvGraphicFramePr>
          <p:nvPr/>
        </p:nvGraphicFramePr>
        <p:xfrm>
          <a:off x="4900097" y="2479627"/>
          <a:ext cx="316412" cy="4413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r:id="rId14" imgW="128905" imgH="180340" progId="Equation.DSMT4">
                  <p:embed/>
                </p:oleObj>
              </mc:Choice>
              <mc:Fallback>
                <p:oleObj r:id="rId14" imgW="128905" imgH="18034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900097" y="2479627"/>
                        <a:ext cx="316412" cy="4413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61" name="对象 8260" title="">
            <a:hlinkClick action="ppaction://ole?verb=1"/>
          </p:cNvPr>
          <p:cNvGraphicFramePr>
            <a:graphicFrameLocks noChangeAspect="1"/>
          </p:cNvGraphicFramePr>
          <p:nvPr/>
        </p:nvGraphicFramePr>
        <p:xfrm>
          <a:off x="5702195" y="2281674"/>
          <a:ext cx="306090" cy="78964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r:id="rId16" imgW="153670" imgH="396240" progId="Equation.DSMT4">
                  <p:embed/>
                </p:oleObj>
              </mc:Choice>
              <mc:Fallback>
                <p:oleObj r:id="rId16" imgW="153670" imgH="39624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5702195" y="2281674"/>
                        <a:ext cx="306090" cy="78964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62" name="对象 8261" title="">
            <a:hlinkClick action="ppaction://ole?verb=1"/>
          </p:cNvPr>
          <p:cNvGraphicFramePr>
            <a:graphicFrameLocks noChangeAspect="1"/>
          </p:cNvGraphicFramePr>
          <p:nvPr/>
        </p:nvGraphicFramePr>
        <p:xfrm>
          <a:off x="6629742" y="2479627"/>
          <a:ext cx="279497" cy="36316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r:id="rId17" imgW="128905" imgH="167640" progId="Equation.DSMT4">
                  <p:embed/>
                </p:oleObj>
              </mc:Choice>
              <mc:Fallback>
                <p:oleObj r:id="rId17" imgW="128905" imgH="16764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629742" y="2479627"/>
                        <a:ext cx="279497" cy="363169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63" name="对象 8262" title="">
            <a:hlinkClick action="ppaction://ole?verb=1"/>
          </p:cNvPr>
          <p:cNvGraphicFramePr>
            <a:graphicFrameLocks noChangeAspect="1"/>
          </p:cNvGraphicFramePr>
          <p:nvPr/>
        </p:nvGraphicFramePr>
        <p:xfrm>
          <a:off x="7421985" y="2262220"/>
          <a:ext cx="308685" cy="79798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r:id="rId18" imgW="153670" imgH="396240" progId="Equation.DSMT4">
                  <p:embed/>
                </p:oleObj>
              </mc:Choice>
              <mc:Fallback>
                <p:oleObj r:id="rId18" imgW="153670" imgH="39624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7421985" y="2262220"/>
                        <a:ext cx="308685" cy="79798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64" name="对象 8263" title="">
            <a:hlinkClick action="ppaction://ole?verb=1"/>
          </p:cNvPr>
          <p:cNvGraphicFramePr>
            <a:graphicFrameLocks noChangeAspect="1"/>
          </p:cNvGraphicFramePr>
          <p:nvPr/>
        </p:nvGraphicFramePr>
        <p:xfrm>
          <a:off x="3372654" y="3418730"/>
          <a:ext cx="251825" cy="38934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r:id="rId19" imgW="115570" imgH="179705" progId="Equation.DSMT4">
                  <p:embed/>
                </p:oleObj>
              </mc:Choice>
              <mc:Fallback>
                <p:oleObj r:id="rId19" imgW="115570" imgH="17970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372654" y="3418730"/>
                        <a:ext cx="251825" cy="38934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65" name="对象 8264" title="">
            <a:hlinkClick action="ppaction://ole?verb=1"/>
          </p:cNvPr>
          <p:cNvGraphicFramePr>
            <a:graphicFrameLocks noChangeAspect="1"/>
          </p:cNvGraphicFramePr>
          <p:nvPr/>
        </p:nvGraphicFramePr>
        <p:xfrm>
          <a:off x="4123351" y="3153871"/>
          <a:ext cx="306090" cy="78964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3" r:id="rId21" imgW="153035" imgH="396240" progId="Equation.DSMT4">
                  <p:embed/>
                </p:oleObj>
              </mc:Choice>
              <mc:Fallback>
                <p:oleObj r:id="rId21" imgW="153035" imgH="39624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123351" y="3153871"/>
                        <a:ext cx="306090" cy="78964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66" name="对象 8265" title="">
            <a:hlinkClick action="ppaction://ole?verb=1"/>
          </p:cNvPr>
          <p:cNvGraphicFramePr>
            <a:graphicFrameLocks noChangeAspect="1"/>
          </p:cNvGraphicFramePr>
          <p:nvPr/>
        </p:nvGraphicFramePr>
        <p:xfrm>
          <a:off x="4931212" y="3412731"/>
          <a:ext cx="277819" cy="36508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r:id="rId23" imgW="128905" imgH="167640" progId="Equation.DSMT4">
                  <p:embed/>
                </p:oleObj>
              </mc:Choice>
              <mc:Fallback>
                <p:oleObj r:id="rId23" imgW="128905" imgH="16764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931212" y="3412731"/>
                        <a:ext cx="277819" cy="36508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67" name="对象 8266" title="">
            <a:hlinkClick action="ppaction://ole?verb=1"/>
          </p:cNvPr>
          <p:cNvGraphicFramePr>
            <a:graphicFrameLocks noChangeAspect="1"/>
          </p:cNvGraphicFramePr>
          <p:nvPr/>
        </p:nvGraphicFramePr>
        <p:xfrm>
          <a:off x="5701160" y="3194189"/>
          <a:ext cx="308159" cy="79662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5" r:id="rId25" imgW="153035" imgH="396240" progId="Equation.DSMT4">
                  <p:embed/>
                </p:oleObj>
              </mc:Choice>
              <mc:Fallback>
                <p:oleObj r:id="rId25" imgW="153035" imgH="39624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5701160" y="3194189"/>
                        <a:ext cx="308159" cy="79662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68" name="对象 8267" title="">
            <a:hlinkClick action="ppaction://ole?verb=1"/>
          </p:cNvPr>
          <p:cNvGraphicFramePr>
            <a:graphicFrameLocks noChangeAspect="1"/>
          </p:cNvGraphicFramePr>
          <p:nvPr/>
        </p:nvGraphicFramePr>
        <p:xfrm>
          <a:off x="6582233" y="3392742"/>
          <a:ext cx="327006" cy="45696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6" r:id="rId27" imgW="128270" imgH="179705" progId="Equation.DSMT4">
                  <p:embed/>
                </p:oleObj>
              </mc:Choice>
              <mc:Fallback>
                <p:oleObj r:id="rId27" imgW="128270" imgH="17970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582233" y="3392742"/>
                        <a:ext cx="327006" cy="456969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69" name="对象 8268" title="">
            <a:hlinkClick action="ppaction://ole?verb=1"/>
          </p:cNvPr>
          <p:cNvGraphicFramePr>
            <a:graphicFrameLocks noChangeAspect="1"/>
          </p:cNvGraphicFramePr>
          <p:nvPr/>
        </p:nvGraphicFramePr>
        <p:xfrm>
          <a:off x="7440352" y="3138822"/>
          <a:ext cx="328783" cy="8481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7" r:id="rId29" imgW="153035" imgH="396240" progId="Equation.DSMT4">
                  <p:embed/>
                </p:oleObj>
              </mc:Choice>
              <mc:Fallback>
                <p:oleObj r:id="rId29" imgW="153035" imgH="39624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7440352" y="3138822"/>
                        <a:ext cx="328783" cy="8481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8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82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82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82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8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8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8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8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8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8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8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500"/>
                                        <p:tgtEl>
                                          <p:spTgt spid="8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500"/>
                                        <p:tgtEl>
                                          <p:spTgt spid="8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5" dur="500"/>
                                        <p:tgtEl>
                                          <p:spTgt spid="8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0" dur="500"/>
                                        <p:tgtEl>
                                          <p:spTgt spid="8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217" name="组合 67" title=""/>
          <p:cNvGrpSpPr/>
          <p:nvPr/>
        </p:nvGrpSpPr>
        <p:grpSpPr>
          <a:xfrm>
            <a:off x="2483768" y="986815"/>
            <a:ext cx="3952875" cy="4065985"/>
            <a:chExt cx="8300" cy="8535"/>
          </a:xfrm>
        </p:grpSpPr>
        <p:grpSp>
          <p:nvGrpSpPr>
            <p:cNvPr id="9218" name="组合 68"/>
            <p:cNvGrpSpPr/>
            <p:nvPr/>
          </p:nvGrpSpPr>
          <p:grpSpPr>
            <a:xfrm>
              <a:off x="0" y="0"/>
              <a:ext cx="8300" cy="8535"/>
              <a:chExt cx="8300" cy="8535"/>
            </a:xfrm>
          </p:grpSpPr>
          <p:grpSp>
            <p:nvGrpSpPr>
              <p:cNvPr id="9219" name="组合 69"/>
              <p:cNvGrpSpPr/>
              <p:nvPr/>
            </p:nvGrpSpPr>
            <p:grpSpPr>
              <a:xfrm rot="-5400000">
                <a:off x="-356" y="4079"/>
                <a:ext cx="8263" cy="641"/>
                <a:chExt cx="8263" cy="641"/>
              </a:xfrm>
            </p:grpSpPr>
            <p:sp>
              <p:nvSpPr>
                <p:cNvPr id="9220" name="Line 7"/>
                <p:cNvSpPr>
                  <a:spLocks noChangeShapeType="1"/>
                </p:cNvSpPr>
                <p:nvPr/>
              </p:nvSpPr>
              <p:spPr bwMode="auto">
                <a:xfrm>
                  <a:off x="0" y="309"/>
                  <a:ext cx="8263" cy="5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bevel/>
                  <a:tailEnd type="triangle" w="sm" len="lg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9221" name="Line 12"/>
                <p:cNvSpPr>
                  <a:spLocks noChangeShapeType="1"/>
                </p:cNvSpPr>
                <p:nvPr/>
              </p:nvSpPr>
              <p:spPr bwMode="auto">
                <a:xfrm rot="240000" flipH="1">
                  <a:off x="4550" y="324"/>
                  <a:ext cx="0" cy="29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bevel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222" name="Line 12"/>
                <p:cNvSpPr>
                  <a:spLocks noChangeShapeType="1"/>
                </p:cNvSpPr>
                <p:nvPr/>
              </p:nvSpPr>
              <p:spPr bwMode="auto">
                <a:xfrm rot="240000" flipH="1">
                  <a:off x="5364" y="345"/>
                  <a:ext cx="0" cy="29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bevel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223" name="Line 12"/>
                <p:cNvSpPr>
                  <a:spLocks noChangeShapeType="1"/>
                </p:cNvSpPr>
                <p:nvPr/>
              </p:nvSpPr>
              <p:spPr bwMode="auto">
                <a:xfrm rot="240000" flipH="1">
                  <a:off x="6271" y="345"/>
                  <a:ext cx="0" cy="29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bevel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224" name="Line 12"/>
                <p:cNvSpPr>
                  <a:spLocks noChangeShapeType="1"/>
                </p:cNvSpPr>
                <p:nvPr/>
              </p:nvSpPr>
              <p:spPr bwMode="auto">
                <a:xfrm rot="240000" flipH="1">
                  <a:off x="7069" y="345"/>
                  <a:ext cx="0" cy="29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bevel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225" name="Line 12"/>
                <p:cNvSpPr>
                  <a:spLocks noChangeShapeType="1"/>
                </p:cNvSpPr>
                <p:nvPr/>
              </p:nvSpPr>
              <p:spPr bwMode="auto">
                <a:xfrm rot="240000" flipH="1">
                  <a:off x="3776" y="324"/>
                  <a:ext cx="0" cy="29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bevel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226" name="Line 12"/>
                <p:cNvSpPr>
                  <a:spLocks noChangeShapeType="1"/>
                </p:cNvSpPr>
                <p:nvPr/>
              </p:nvSpPr>
              <p:spPr bwMode="auto">
                <a:xfrm rot="240000" flipH="1">
                  <a:off x="2189" y="0"/>
                  <a:ext cx="0" cy="29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bevel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227" name="Line 12"/>
                <p:cNvSpPr>
                  <a:spLocks noChangeShapeType="1"/>
                </p:cNvSpPr>
                <p:nvPr/>
              </p:nvSpPr>
              <p:spPr bwMode="auto">
                <a:xfrm rot="240000" flipH="1">
                  <a:off x="2911" y="316"/>
                  <a:ext cx="0" cy="29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bevel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228" name="Line 12"/>
                <p:cNvSpPr>
                  <a:spLocks noChangeShapeType="1"/>
                </p:cNvSpPr>
                <p:nvPr/>
              </p:nvSpPr>
              <p:spPr bwMode="auto">
                <a:xfrm rot="240000" flipH="1">
                  <a:off x="488" y="315"/>
                  <a:ext cx="0" cy="29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bevel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229" name="Line 12"/>
                <p:cNvSpPr>
                  <a:spLocks noChangeShapeType="1"/>
                </p:cNvSpPr>
                <p:nvPr/>
              </p:nvSpPr>
              <p:spPr bwMode="auto">
                <a:xfrm rot="240000" flipH="1">
                  <a:off x="1395" y="294"/>
                  <a:ext cx="0" cy="29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bevel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230" name="组合 80"/>
              <p:cNvGrpSpPr/>
              <p:nvPr/>
            </p:nvGrpSpPr>
            <p:grpSpPr>
              <a:xfrm>
                <a:off x="0" y="0"/>
                <a:ext cx="8300" cy="6960"/>
                <a:chExt cx="8300" cy="6960"/>
              </a:xfrm>
            </p:grpSpPr>
            <p:sp>
              <p:nvSpPr>
                <p:cNvPr id="9231" name="Line 7"/>
                <p:cNvSpPr>
                  <a:spLocks noChangeShapeType="1"/>
                </p:cNvSpPr>
                <p:nvPr/>
              </p:nvSpPr>
              <p:spPr bwMode="auto">
                <a:xfrm>
                  <a:off x="0" y="6333"/>
                  <a:ext cx="8263" cy="5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bevel/>
                  <a:tailEnd type="triangle" w="sm" len="lg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9232" name="Line 12"/>
                <p:cNvSpPr>
                  <a:spLocks noChangeShapeType="1"/>
                </p:cNvSpPr>
                <p:nvPr/>
              </p:nvSpPr>
              <p:spPr bwMode="auto">
                <a:xfrm rot="240000" flipH="1">
                  <a:off x="4550" y="6075"/>
                  <a:ext cx="0" cy="29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bevel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233" name="Text Box 29"/>
                <p:cNvSpPr txBox="1">
                  <a:spLocks noChangeArrowheads="1"/>
                </p:cNvSpPr>
                <p:nvPr/>
              </p:nvSpPr>
              <p:spPr bwMode="auto">
                <a:xfrm>
                  <a:off x="7758" y="6297"/>
                  <a:ext cx="542" cy="66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just"/>
                  <a:r>
                    <a:rPr lang="en-US" altLang="zh-CN" i="1">
                      <a:latin typeface="Times New Roman" panose="02020603050405020304" pitchFamily="18" charset="0"/>
                      <a:ea typeface="黑体" panose="02010609060101010101" pitchFamily="2" charset="-122"/>
                    </a:rPr>
                    <a:t>x</a:t>
                  </a:r>
                  <a:endParaRPr lang="en-US" altLang="zh-CN" i="1">
                    <a:latin typeface="Times New Roman" panose="02020603050405020304" pitchFamily="18" charset="0"/>
                    <a:ea typeface="黑体" panose="02010609060101010101" pitchFamily="2" charset="-122"/>
                  </a:endParaRPr>
                </a:p>
              </p:txBody>
            </p:sp>
            <p:sp>
              <p:nvSpPr>
                <p:cNvPr id="9234" name="Line 12"/>
                <p:cNvSpPr>
                  <a:spLocks noChangeShapeType="1"/>
                </p:cNvSpPr>
                <p:nvPr/>
              </p:nvSpPr>
              <p:spPr bwMode="auto">
                <a:xfrm rot="240000" flipH="1">
                  <a:off x="5364" y="6075"/>
                  <a:ext cx="0" cy="29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bevel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235" name="Line 12"/>
                <p:cNvSpPr>
                  <a:spLocks noChangeShapeType="1"/>
                </p:cNvSpPr>
                <p:nvPr/>
              </p:nvSpPr>
              <p:spPr bwMode="auto">
                <a:xfrm rot="240000" flipH="1">
                  <a:off x="6271" y="6096"/>
                  <a:ext cx="0" cy="29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bevel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236" name="Line 12"/>
                <p:cNvSpPr>
                  <a:spLocks noChangeShapeType="1"/>
                </p:cNvSpPr>
                <p:nvPr/>
              </p:nvSpPr>
              <p:spPr bwMode="auto">
                <a:xfrm rot="240000" flipH="1">
                  <a:off x="7069" y="6096"/>
                  <a:ext cx="0" cy="29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bevel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237" name="Line 12"/>
                <p:cNvSpPr>
                  <a:spLocks noChangeShapeType="1"/>
                </p:cNvSpPr>
                <p:nvPr/>
              </p:nvSpPr>
              <p:spPr bwMode="auto">
                <a:xfrm rot="240000" flipH="1">
                  <a:off x="3776" y="6075"/>
                  <a:ext cx="0" cy="29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bevel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238" name="Line 12"/>
                <p:cNvSpPr>
                  <a:spLocks noChangeShapeType="1"/>
                </p:cNvSpPr>
                <p:nvPr/>
              </p:nvSpPr>
              <p:spPr bwMode="auto">
                <a:xfrm rot="240000" flipH="1">
                  <a:off x="2084" y="6024"/>
                  <a:ext cx="0" cy="29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bevel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239" name="Line 12"/>
                <p:cNvSpPr>
                  <a:spLocks noChangeShapeType="1"/>
                </p:cNvSpPr>
                <p:nvPr/>
              </p:nvSpPr>
              <p:spPr bwMode="auto">
                <a:xfrm rot="240000" flipH="1">
                  <a:off x="2911" y="6025"/>
                  <a:ext cx="0" cy="29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bevel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240" name="Line 12"/>
                <p:cNvSpPr>
                  <a:spLocks noChangeShapeType="1"/>
                </p:cNvSpPr>
                <p:nvPr/>
              </p:nvSpPr>
              <p:spPr bwMode="auto">
                <a:xfrm rot="240000" flipH="1">
                  <a:off x="614" y="6024"/>
                  <a:ext cx="0" cy="29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bevel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241" name="Line 12"/>
                <p:cNvSpPr>
                  <a:spLocks noChangeShapeType="1"/>
                </p:cNvSpPr>
                <p:nvPr/>
              </p:nvSpPr>
              <p:spPr bwMode="auto">
                <a:xfrm rot="240000" flipH="1">
                  <a:off x="1395" y="6045"/>
                  <a:ext cx="0" cy="29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bevel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242" name="Text Box 29"/>
                <p:cNvSpPr txBox="1">
                  <a:spLocks noChangeArrowheads="1"/>
                </p:cNvSpPr>
                <p:nvPr/>
              </p:nvSpPr>
              <p:spPr bwMode="auto">
                <a:xfrm>
                  <a:off x="3907" y="0"/>
                  <a:ext cx="542" cy="66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just"/>
                  <a:r>
                    <a:rPr lang="en-US" altLang="zh-CN" i="1">
                      <a:latin typeface="Times New Roman" panose="02020603050405020304" pitchFamily="18" charset="0"/>
                      <a:ea typeface="黑体" panose="02010609060101010101" pitchFamily="2" charset="-122"/>
                    </a:rPr>
                    <a:t>y</a:t>
                  </a:r>
                  <a:endParaRPr lang="en-US" altLang="zh-CN" i="1">
                    <a:latin typeface="Times New Roman" panose="02020603050405020304" pitchFamily="18" charset="0"/>
                    <a:ea typeface="黑体" panose="02010609060101010101" pitchFamily="2" charset="-122"/>
                  </a:endParaRPr>
                </a:p>
              </p:txBody>
            </p:sp>
          </p:grpSp>
        </p:grpSp>
        <p:sp>
          <p:nvSpPr>
            <p:cNvPr id="9243" name="文本框 93"/>
            <p:cNvSpPr txBox="1">
              <a:spLocks noChangeArrowheads="1"/>
            </p:cNvSpPr>
            <p:nvPr/>
          </p:nvSpPr>
          <p:spPr bwMode="auto">
            <a:xfrm>
              <a:off x="253" y="6358"/>
              <a:ext cx="739" cy="6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1500">
                  <a:latin typeface="Times New Roman" panose="02020603050405020304" pitchFamily="18" charset="0"/>
                </a:rPr>
                <a:t>-4</a:t>
              </a:r>
              <a:endParaRPr lang="en-US" altLang="zh-CN" sz="1500">
                <a:latin typeface="Times New Roman" panose="02020603050405020304" pitchFamily="18" charset="0"/>
              </a:endParaRPr>
            </a:p>
          </p:txBody>
        </p:sp>
        <p:sp>
          <p:nvSpPr>
            <p:cNvPr id="9244" name="文本框 94"/>
            <p:cNvSpPr txBox="1">
              <a:spLocks noChangeArrowheads="1"/>
            </p:cNvSpPr>
            <p:nvPr/>
          </p:nvSpPr>
          <p:spPr bwMode="auto">
            <a:xfrm>
              <a:off x="1042" y="6337"/>
              <a:ext cx="739" cy="6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1500">
                  <a:latin typeface="Times New Roman" panose="02020603050405020304" pitchFamily="18" charset="0"/>
                </a:rPr>
                <a:t>-3</a:t>
              </a:r>
              <a:endParaRPr lang="en-US" altLang="zh-CN" sz="1500">
                <a:latin typeface="Times New Roman" panose="02020603050405020304" pitchFamily="18" charset="0"/>
              </a:endParaRPr>
            </a:p>
          </p:txBody>
        </p:sp>
        <p:sp>
          <p:nvSpPr>
            <p:cNvPr id="9245" name="文本框 95"/>
            <p:cNvSpPr txBox="1">
              <a:spLocks noChangeArrowheads="1"/>
            </p:cNvSpPr>
            <p:nvPr/>
          </p:nvSpPr>
          <p:spPr bwMode="auto">
            <a:xfrm>
              <a:off x="1760" y="6337"/>
              <a:ext cx="739" cy="6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1500">
                  <a:latin typeface="Times New Roman" panose="02020603050405020304" pitchFamily="18" charset="0"/>
                </a:rPr>
                <a:t>-2</a:t>
              </a:r>
              <a:endParaRPr lang="en-US" altLang="zh-CN" sz="1500">
                <a:latin typeface="Times New Roman" panose="02020603050405020304" pitchFamily="18" charset="0"/>
              </a:endParaRPr>
            </a:p>
          </p:txBody>
        </p:sp>
        <p:sp>
          <p:nvSpPr>
            <p:cNvPr id="9246" name="文本框 96"/>
            <p:cNvSpPr txBox="1">
              <a:spLocks noChangeArrowheads="1"/>
            </p:cNvSpPr>
            <p:nvPr/>
          </p:nvSpPr>
          <p:spPr bwMode="auto">
            <a:xfrm>
              <a:off x="2630" y="6337"/>
              <a:ext cx="739" cy="6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1500">
                  <a:latin typeface="Times New Roman" panose="02020603050405020304" pitchFamily="18" charset="0"/>
                </a:rPr>
                <a:t>-1</a:t>
              </a:r>
              <a:endParaRPr lang="en-US" altLang="zh-CN" sz="1500">
                <a:latin typeface="Times New Roman" panose="02020603050405020304" pitchFamily="18" charset="0"/>
              </a:endParaRPr>
            </a:p>
          </p:txBody>
        </p:sp>
        <p:sp>
          <p:nvSpPr>
            <p:cNvPr id="9247" name="文本框 97"/>
            <p:cNvSpPr txBox="1">
              <a:spLocks noChangeArrowheads="1"/>
            </p:cNvSpPr>
            <p:nvPr/>
          </p:nvSpPr>
          <p:spPr bwMode="auto">
            <a:xfrm>
              <a:off x="3294" y="6132"/>
              <a:ext cx="739" cy="8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100" b="1" i="1">
                  <a:latin typeface="Times New Roman" panose="02020603050405020304" pitchFamily="18" charset="0"/>
                </a:rPr>
                <a:t>o</a:t>
              </a:r>
              <a:endParaRPr lang="en-US" altLang="zh-CN" sz="2100" b="1" i="1">
                <a:latin typeface="Times New Roman" panose="02020603050405020304" pitchFamily="18" charset="0"/>
              </a:endParaRPr>
            </a:p>
          </p:txBody>
        </p:sp>
        <p:sp>
          <p:nvSpPr>
            <p:cNvPr id="9248" name="文本框 98"/>
            <p:cNvSpPr txBox="1">
              <a:spLocks noChangeArrowheads="1"/>
            </p:cNvSpPr>
            <p:nvPr/>
          </p:nvSpPr>
          <p:spPr bwMode="auto">
            <a:xfrm>
              <a:off x="4360" y="6349"/>
              <a:ext cx="554" cy="6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1500">
                  <a:latin typeface="Times New Roman" panose="02020603050405020304" pitchFamily="18" charset="0"/>
                </a:rPr>
                <a:t>1</a:t>
              </a:r>
              <a:endParaRPr lang="en-US" altLang="zh-CN" sz="1500">
                <a:latin typeface="Times New Roman" panose="02020603050405020304" pitchFamily="18" charset="0"/>
              </a:endParaRPr>
            </a:p>
          </p:txBody>
        </p:sp>
        <p:sp>
          <p:nvSpPr>
            <p:cNvPr id="9249" name="文本框 99"/>
            <p:cNvSpPr txBox="1">
              <a:spLocks noChangeArrowheads="1"/>
            </p:cNvSpPr>
            <p:nvPr/>
          </p:nvSpPr>
          <p:spPr bwMode="auto">
            <a:xfrm>
              <a:off x="5166" y="6349"/>
              <a:ext cx="554" cy="6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1500">
                  <a:latin typeface="Times New Roman" panose="02020603050405020304" pitchFamily="18" charset="0"/>
                </a:rPr>
                <a:t>2</a:t>
              </a:r>
              <a:endParaRPr lang="en-US" altLang="zh-CN" sz="1500">
                <a:latin typeface="Times New Roman" panose="02020603050405020304" pitchFamily="18" charset="0"/>
              </a:endParaRPr>
            </a:p>
          </p:txBody>
        </p:sp>
        <p:sp>
          <p:nvSpPr>
            <p:cNvPr id="9250" name="文本框 100"/>
            <p:cNvSpPr txBox="1">
              <a:spLocks noChangeArrowheads="1"/>
            </p:cNvSpPr>
            <p:nvPr/>
          </p:nvSpPr>
          <p:spPr bwMode="auto">
            <a:xfrm>
              <a:off x="6032" y="6316"/>
              <a:ext cx="554" cy="6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1500">
                  <a:latin typeface="Times New Roman" panose="02020603050405020304" pitchFamily="18" charset="0"/>
                </a:rPr>
                <a:t>3</a:t>
              </a:r>
              <a:endParaRPr lang="en-US" altLang="zh-CN" sz="1500">
                <a:latin typeface="Times New Roman" panose="02020603050405020304" pitchFamily="18" charset="0"/>
              </a:endParaRPr>
            </a:p>
          </p:txBody>
        </p:sp>
        <p:sp>
          <p:nvSpPr>
            <p:cNvPr id="9251" name="文本框 101"/>
            <p:cNvSpPr txBox="1">
              <a:spLocks noChangeArrowheads="1"/>
            </p:cNvSpPr>
            <p:nvPr/>
          </p:nvSpPr>
          <p:spPr bwMode="auto">
            <a:xfrm>
              <a:off x="6754" y="6349"/>
              <a:ext cx="554" cy="6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1500">
                  <a:latin typeface="Times New Roman" panose="02020603050405020304" pitchFamily="18" charset="0"/>
                </a:rPr>
                <a:t>4</a:t>
              </a:r>
              <a:endParaRPr lang="en-US" altLang="zh-CN" sz="1500">
                <a:latin typeface="Times New Roman" panose="02020603050405020304" pitchFamily="18" charset="0"/>
              </a:endParaRPr>
            </a:p>
          </p:txBody>
        </p:sp>
        <p:sp>
          <p:nvSpPr>
            <p:cNvPr id="9252" name="文本框 102"/>
            <p:cNvSpPr txBox="1">
              <a:spLocks noChangeArrowheads="1"/>
            </p:cNvSpPr>
            <p:nvPr/>
          </p:nvSpPr>
          <p:spPr bwMode="auto">
            <a:xfrm>
              <a:off x="3239" y="5329"/>
              <a:ext cx="554" cy="6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1500">
                  <a:latin typeface="Times New Roman" panose="02020603050405020304" pitchFamily="18" charset="0"/>
                </a:rPr>
                <a:t>1</a:t>
              </a:r>
              <a:endParaRPr lang="en-US" altLang="zh-CN" sz="1500">
                <a:latin typeface="Times New Roman" panose="02020603050405020304" pitchFamily="18" charset="0"/>
              </a:endParaRPr>
            </a:p>
          </p:txBody>
        </p:sp>
        <p:sp>
          <p:nvSpPr>
            <p:cNvPr id="9253" name="文本框 103"/>
            <p:cNvSpPr txBox="1">
              <a:spLocks noChangeArrowheads="1"/>
            </p:cNvSpPr>
            <p:nvPr/>
          </p:nvSpPr>
          <p:spPr bwMode="auto">
            <a:xfrm>
              <a:off x="3239" y="4535"/>
              <a:ext cx="554" cy="6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1500">
                  <a:latin typeface="Times New Roman" panose="02020603050405020304" pitchFamily="18" charset="0"/>
                </a:rPr>
                <a:t>2</a:t>
              </a:r>
              <a:endParaRPr lang="en-US" altLang="zh-CN" sz="1500">
                <a:latin typeface="Times New Roman" panose="02020603050405020304" pitchFamily="18" charset="0"/>
              </a:endParaRPr>
            </a:p>
          </p:txBody>
        </p:sp>
        <p:sp>
          <p:nvSpPr>
            <p:cNvPr id="9254" name="文本框 104"/>
            <p:cNvSpPr txBox="1">
              <a:spLocks noChangeArrowheads="1"/>
            </p:cNvSpPr>
            <p:nvPr/>
          </p:nvSpPr>
          <p:spPr bwMode="auto">
            <a:xfrm>
              <a:off x="3352" y="3741"/>
              <a:ext cx="554" cy="6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1500">
                  <a:latin typeface="Times New Roman" panose="02020603050405020304" pitchFamily="18" charset="0"/>
                </a:rPr>
                <a:t>3</a:t>
              </a:r>
              <a:endParaRPr lang="en-US" altLang="zh-CN" sz="1500">
                <a:latin typeface="Times New Roman" panose="02020603050405020304" pitchFamily="18" charset="0"/>
              </a:endParaRPr>
            </a:p>
          </p:txBody>
        </p:sp>
        <p:sp>
          <p:nvSpPr>
            <p:cNvPr id="9255" name="文本框 105"/>
            <p:cNvSpPr txBox="1">
              <a:spLocks noChangeArrowheads="1"/>
            </p:cNvSpPr>
            <p:nvPr/>
          </p:nvSpPr>
          <p:spPr bwMode="auto">
            <a:xfrm>
              <a:off x="3352" y="2834"/>
              <a:ext cx="554" cy="6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1500">
                  <a:latin typeface="Times New Roman" panose="02020603050405020304" pitchFamily="18" charset="0"/>
                </a:rPr>
                <a:t>4</a:t>
              </a:r>
              <a:endParaRPr lang="en-US" altLang="zh-CN" sz="1500">
                <a:latin typeface="Times New Roman" panose="02020603050405020304" pitchFamily="18" charset="0"/>
              </a:endParaRPr>
            </a:p>
          </p:txBody>
        </p:sp>
        <p:sp>
          <p:nvSpPr>
            <p:cNvPr id="9256" name="文本框 106"/>
            <p:cNvSpPr txBox="1">
              <a:spLocks noChangeArrowheads="1"/>
            </p:cNvSpPr>
            <p:nvPr/>
          </p:nvSpPr>
          <p:spPr bwMode="auto">
            <a:xfrm>
              <a:off x="3352" y="2040"/>
              <a:ext cx="554" cy="6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1500">
                  <a:latin typeface="Times New Roman" panose="02020603050405020304" pitchFamily="18" charset="0"/>
                </a:rPr>
                <a:t>5</a:t>
              </a:r>
              <a:endParaRPr lang="en-US" altLang="zh-CN" sz="1500">
                <a:latin typeface="Times New Roman" panose="02020603050405020304" pitchFamily="18" charset="0"/>
              </a:endParaRPr>
            </a:p>
          </p:txBody>
        </p:sp>
        <p:sp>
          <p:nvSpPr>
            <p:cNvPr id="9257" name="文本框 107"/>
            <p:cNvSpPr txBox="1">
              <a:spLocks noChangeArrowheads="1"/>
            </p:cNvSpPr>
            <p:nvPr/>
          </p:nvSpPr>
          <p:spPr bwMode="auto">
            <a:xfrm>
              <a:off x="3352" y="1133"/>
              <a:ext cx="554" cy="6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1500">
                  <a:latin typeface="Times New Roman" panose="02020603050405020304" pitchFamily="18" charset="0"/>
                </a:rPr>
                <a:t>6</a:t>
              </a:r>
              <a:endParaRPr lang="en-US" altLang="zh-CN" sz="1500">
                <a:latin typeface="Times New Roman" panose="02020603050405020304" pitchFamily="18" charset="0"/>
              </a:endParaRPr>
            </a:p>
          </p:txBody>
        </p:sp>
      </p:grpSp>
      <p:sp>
        <p:nvSpPr>
          <p:cNvPr id="9259" name="椭圆 72" title=""/>
          <p:cNvSpPr>
            <a:spLocks noChangeArrowheads="1"/>
          </p:cNvSpPr>
          <p:nvPr/>
        </p:nvSpPr>
        <p:spPr bwMode="auto">
          <a:xfrm>
            <a:off x="4231607" y="3943136"/>
            <a:ext cx="107156" cy="108347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beve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260" name="椭圆 72" title=""/>
          <p:cNvSpPr>
            <a:spLocks noChangeArrowheads="1"/>
          </p:cNvSpPr>
          <p:nvPr/>
        </p:nvSpPr>
        <p:spPr bwMode="auto">
          <a:xfrm>
            <a:off x="4613798" y="3760971"/>
            <a:ext cx="107156" cy="108347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beve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261" name="椭圆 72" title=""/>
          <p:cNvSpPr>
            <a:spLocks noChangeArrowheads="1"/>
          </p:cNvSpPr>
          <p:nvPr/>
        </p:nvSpPr>
        <p:spPr bwMode="auto">
          <a:xfrm>
            <a:off x="5001942" y="3240667"/>
            <a:ext cx="107156" cy="108347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beve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262" name="椭圆 72" title=""/>
          <p:cNvSpPr>
            <a:spLocks noChangeArrowheads="1"/>
          </p:cNvSpPr>
          <p:nvPr/>
        </p:nvSpPr>
        <p:spPr bwMode="auto">
          <a:xfrm>
            <a:off x="5437710" y="2228636"/>
            <a:ext cx="107156" cy="108347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beve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263" name="椭圆 72" title=""/>
          <p:cNvSpPr>
            <a:spLocks noChangeArrowheads="1"/>
          </p:cNvSpPr>
          <p:nvPr/>
        </p:nvSpPr>
        <p:spPr bwMode="auto">
          <a:xfrm>
            <a:off x="3824413" y="3770496"/>
            <a:ext cx="107156" cy="108347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beve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264" name="椭圆 72" title=""/>
          <p:cNvSpPr>
            <a:spLocks noChangeArrowheads="1"/>
          </p:cNvSpPr>
          <p:nvPr/>
        </p:nvSpPr>
        <p:spPr bwMode="auto">
          <a:xfrm>
            <a:off x="3460082" y="3240667"/>
            <a:ext cx="107156" cy="108347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beve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265" name="椭圆 72" title=""/>
          <p:cNvSpPr>
            <a:spLocks noChangeArrowheads="1"/>
          </p:cNvSpPr>
          <p:nvPr/>
        </p:nvSpPr>
        <p:spPr bwMode="auto">
          <a:xfrm>
            <a:off x="3056460" y="2254829"/>
            <a:ext cx="107156" cy="108347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beve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9266" name="Group 93" title=""/>
          <p:cNvGrpSpPr/>
          <p:nvPr/>
        </p:nvGrpSpPr>
        <p:grpSpPr>
          <a:xfrm>
            <a:off x="2970735" y="1758340"/>
            <a:ext cx="2693194" cy="2245519"/>
            <a:chExt cx="797" cy="1800"/>
          </a:xfrm>
        </p:grpSpPr>
        <p:sp>
          <p:nvSpPr>
            <p:cNvPr id="2" name="未知"/>
            <p:cNvSpPr>
              <a:spLocks noChangeArrowheads="1"/>
            </p:cNvSpPr>
            <p:nvPr/>
          </p:nvSpPr>
          <p:spPr bwMode="auto">
            <a:xfrm flipH="1" flipV="1">
              <a:off x="0" y="112"/>
              <a:ext cx="377" cy="1684"/>
            </a:xfrm>
            <a:custGeom>
              <a:gdLst>
                <a:gd name="T0" fmla="*/ 0 w 1280"/>
                <a:gd name="T1" fmla="*/ 0 h 1280"/>
                <a:gd name="T2" fmla="*/ 160 w 1280"/>
                <a:gd name="T3" fmla="*/ 20 h 1280"/>
                <a:gd name="T4" fmla="*/ 320 w 1280"/>
                <a:gd name="T5" fmla="*/ 80 h 1280"/>
                <a:gd name="T6" fmla="*/ 480 w 1280"/>
                <a:gd name="T7" fmla="*/ 180 h 1280"/>
                <a:gd name="T8" fmla="*/ 640 w 1280"/>
                <a:gd name="T9" fmla="*/ 320 h 1280"/>
                <a:gd name="T10" fmla="*/ 800 w 1280"/>
                <a:gd name="T11" fmla="*/ 500 h 1280"/>
                <a:gd name="T12" fmla="*/ 960 w 1280"/>
                <a:gd name="T13" fmla="*/ 720 h 1280"/>
                <a:gd name="T14" fmla="*/ 1120 w 1280"/>
                <a:gd name="T15" fmla="*/ 980 h 1280"/>
                <a:gd name="T16" fmla="*/ 1280 w 1280"/>
                <a:gd name="T17" fmla="*/ 1280 h 12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80" h="1280">
                  <a:moveTo>
                    <a:pt x="0" y="0"/>
                  </a:moveTo>
                  <a:cubicBezTo>
                    <a:pt x="53" y="3"/>
                    <a:pt x="107" y="7"/>
                    <a:pt x="160" y="20"/>
                  </a:cubicBezTo>
                  <a:cubicBezTo>
                    <a:pt x="213" y="33"/>
                    <a:pt x="267" y="53"/>
                    <a:pt x="320" y="80"/>
                  </a:cubicBezTo>
                  <a:cubicBezTo>
                    <a:pt x="373" y="107"/>
                    <a:pt x="427" y="140"/>
                    <a:pt x="480" y="180"/>
                  </a:cubicBezTo>
                  <a:cubicBezTo>
                    <a:pt x="533" y="220"/>
                    <a:pt x="587" y="267"/>
                    <a:pt x="640" y="320"/>
                  </a:cubicBezTo>
                  <a:cubicBezTo>
                    <a:pt x="693" y="373"/>
                    <a:pt x="747" y="433"/>
                    <a:pt x="800" y="500"/>
                  </a:cubicBezTo>
                  <a:cubicBezTo>
                    <a:pt x="853" y="567"/>
                    <a:pt x="907" y="640"/>
                    <a:pt x="960" y="720"/>
                  </a:cubicBezTo>
                  <a:cubicBezTo>
                    <a:pt x="1013" y="800"/>
                    <a:pt x="1067" y="887"/>
                    <a:pt x="1120" y="980"/>
                  </a:cubicBezTo>
                  <a:cubicBezTo>
                    <a:pt x="1173" y="1073"/>
                    <a:pt x="1226" y="1176"/>
                    <a:pt x="1280" y="1280"/>
                  </a:cubicBezTo>
                </a:path>
              </a:pathLst>
            </a:custGeom>
            <a:noFill/>
            <a:ln w="19050">
              <a:solidFill>
                <a:srgbClr val="000099"/>
              </a:solidFill>
              <a:beve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267" name="未知"/>
            <p:cNvSpPr>
              <a:spLocks noChangeArrowheads="1"/>
            </p:cNvSpPr>
            <p:nvPr/>
          </p:nvSpPr>
          <p:spPr bwMode="auto">
            <a:xfrm flipV="1">
              <a:off x="378" y="0"/>
              <a:ext cx="419" cy="1800"/>
            </a:xfrm>
            <a:custGeom>
              <a:gdLst>
                <a:gd name="T0" fmla="*/ 0 w 1280"/>
                <a:gd name="T1" fmla="*/ 0 h 1280"/>
                <a:gd name="T2" fmla="*/ 160 w 1280"/>
                <a:gd name="T3" fmla="*/ 20 h 1280"/>
                <a:gd name="T4" fmla="*/ 320 w 1280"/>
                <a:gd name="T5" fmla="*/ 80 h 1280"/>
                <a:gd name="T6" fmla="*/ 480 w 1280"/>
                <a:gd name="T7" fmla="*/ 180 h 1280"/>
                <a:gd name="T8" fmla="*/ 640 w 1280"/>
                <a:gd name="T9" fmla="*/ 320 h 1280"/>
                <a:gd name="T10" fmla="*/ 800 w 1280"/>
                <a:gd name="T11" fmla="*/ 500 h 1280"/>
                <a:gd name="T12" fmla="*/ 960 w 1280"/>
                <a:gd name="T13" fmla="*/ 720 h 1280"/>
                <a:gd name="T14" fmla="*/ 1120 w 1280"/>
                <a:gd name="T15" fmla="*/ 980 h 1280"/>
                <a:gd name="T16" fmla="*/ 1280 w 1280"/>
                <a:gd name="T17" fmla="*/ 1280 h 12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80" h="1280">
                  <a:moveTo>
                    <a:pt x="0" y="0"/>
                  </a:moveTo>
                  <a:cubicBezTo>
                    <a:pt x="53" y="3"/>
                    <a:pt x="107" y="7"/>
                    <a:pt x="160" y="20"/>
                  </a:cubicBezTo>
                  <a:cubicBezTo>
                    <a:pt x="213" y="33"/>
                    <a:pt x="267" y="53"/>
                    <a:pt x="320" y="80"/>
                  </a:cubicBezTo>
                  <a:cubicBezTo>
                    <a:pt x="373" y="107"/>
                    <a:pt x="427" y="140"/>
                    <a:pt x="480" y="180"/>
                  </a:cubicBezTo>
                  <a:cubicBezTo>
                    <a:pt x="533" y="220"/>
                    <a:pt x="587" y="267"/>
                    <a:pt x="640" y="320"/>
                  </a:cubicBezTo>
                  <a:cubicBezTo>
                    <a:pt x="693" y="373"/>
                    <a:pt x="747" y="433"/>
                    <a:pt x="800" y="500"/>
                  </a:cubicBezTo>
                  <a:cubicBezTo>
                    <a:pt x="853" y="567"/>
                    <a:pt x="907" y="640"/>
                    <a:pt x="960" y="720"/>
                  </a:cubicBezTo>
                  <a:cubicBezTo>
                    <a:pt x="1013" y="800"/>
                    <a:pt x="1067" y="887"/>
                    <a:pt x="1120" y="980"/>
                  </a:cubicBezTo>
                  <a:cubicBezTo>
                    <a:pt x="1173" y="1073"/>
                    <a:pt x="1226" y="1176"/>
                    <a:pt x="1280" y="1280"/>
                  </a:cubicBezTo>
                </a:path>
              </a:pathLst>
            </a:custGeom>
            <a:noFill/>
            <a:ln w="19050">
              <a:solidFill>
                <a:srgbClr val="000099"/>
              </a:solidFill>
              <a:beve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aphicFrame>
        <p:nvGraphicFramePr>
          <p:cNvPr id="9269" name="对象 9268" title="">
            <a:hlinkClick action="ppaction://ole?verb=1"/>
          </p:cNvPr>
          <p:cNvGraphicFramePr>
            <a:graphicFrameLocks noChangeAspect="1"/>
          </p:cNvGraphicFramePr>
          <p:nvPr/>
        </p:nvGraphicFramePr>
        <p:xfrm>
          <a:off x="5641029" y="1086849"/>
          <a:ext cx="994521" cy="80198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8" r:id="rId2" imgW="535940" imgH="395605" progId="Equation.DSMT4">
                  <p:embed/>
                </p:oleObj>
              </mc:Choice>
              <mc:Fallback>
                <p:oleObj r:id="rId2" imgW="535940" imgH="39560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5641029" y="1086849"/>
                        <a:ext cx="994521" cy="80198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9270" name="椭圆 72" title=""/>
          <p:cNvSpPr>
            <a:spLocks noChangeArrowheads="1"/>
          </p:cNvSpPr>
          <p:nvPr/>
        </p:nvSpPr>
        <p:spPr bwMode="auto">
          <a:xfrm>
            <a:off x="5006704" y="3958615"/>
            <a:ext cx="107156" cy="108347"/>
          </a:xfrm>
          <a:prstGeom prst="ellipse">
            <a:avLst/>
          </a:prstGeom>
          <a:solidFill>
            <a:srgbClr val="339933"/>
          </a:solidFill>
          <a:ln w="9525">
            <a:solidFill>
              <a:schemeClr val="tx1"/>
            </a:solidFill>
            <a:beve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271" name="椭圆 72" title=""/>
          <p:cNvSpPr>
            <a:spLocks noChangeArrowheads="1"/>
          </p:cNvSpPr>
          <p:nvPr/>
        </p:nvSpPr>
        <p:spPr bwMode="auto">
          <a:xfrm>
            <a:off x="4249467" y="3202567"/>
            <a:ext cx="107156" cy="108347"/>
          </a:xfrm>
          <a:prstGeom prst="ellipse">
            <a:avLst/>
          </a:prstGeom>
          <a:solidFill>
            <a:srgbClr val="339933"/>
          </a:solidFill>
          <a:ln w="9525">
            <a:solidFill>
              <a:schemeClr val="tx1"/>
            </a:solidFill>
            <a:beve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272" name="椭圆 72" title=""/>
          <p:cNvSpPr>
            <a:spLocks noChangeArrowheads="1"/>
          </p:cNvSpPr>
          <p:nvPr/>
        </p:nvSpPr>
        <p:spPr bwMode="auto">
          <a:xfrm>
            <a:off x="3820842" y="2242923"/>
            <a:ext cx="107156" cy="108347"/>
          </a:xfrm>
          <a:prstGeom prst="ellipse">
            <a:avLst/>
          </a:prstGeom>
          <a:solidFill>
            <a:srgbClr val="339933"/>
          </a:solidFill>
          <a:ln w="9525">
            <a:solidFill>
              <a:schemeClr val="tx1"/>
            </a:solidFill>
            <a:beve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273" name="椭圆 72" title=""/>
          <p:cNvSpPr>
            <a:spLocks noChangeArrowheads="1"/>
          </p:cNvSpPr>
          <p:nvPr/>
        </p:nvSpPr>
        <p:spPr bwMode="auto">
          <a:xfrm>
            <a:off x="5423423" y="3787165"/>
            <a:ext cx="107156" cy="108347"/>
          </a:xfrm>
          <a:prstGeom prst="ellipse">
            <a:avLst/>
          </a:prstGeom>
          <a:solidFill>
            <a:srgbClr val="339933"/>
          </a:solidFill>
          <a:ln w="9525">
            <a:solidFill>
              <a:schemeClr val="tx1"/>
            </a:solidFill>
            <a:beve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274" name="椭圆 72" title=""/>
          <p:cNvSpPr>
            <a:spLocks noChangeArrowheads="1"/>
          </p:cNvSpPr>
          <p:nvPr/>
        </p:nvSpPr>
        <p:spPr bwMode="auto">
          <a:xfrm>
            <a:off x="4613798" y="3757398"/>
            <a:ext cx="107156" cy="108347"/>
          </a:xfrm>
          <a:prstGeom prst="ellipse">
            <a:avLst/>
          </a:prstGeom>
          <a:solidFill>
            <a:srgbClr val="339933"/>
          </a:solidFill>
          <a:ln w="9525">
            <a:solidFill>
              <a:schemeClr val="tx1"/>
            </a:solidFill>
            <a:beve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9275" name="Group 93" title=""/>
          <p:cNvGrpSpPr/>
          <p:nvPr/>
        </p:nvGrpSpPr>
        <p:grpSpPr>
          <a:xfrm>
            <a:off x="3761310" y="1780962"/>
            <a:ext cx="2731294" cy="2244328"/>
            <a:chExt cx="808" cy="1800"/>
          </a:xfrm>
        </p:grpSpPr>
        <p:sp>
          <p:nvSpPr>
            <p:cNvPr id="3" name="未知"/>
            <p:cNvSpPr>
              <a:spLocks noChangeArrowheads="1"/>
            </p:cNvSpPr>
            <p:nvPr/>
          </p:nvSpPr>
          <p:spPr bwMode="auto">
            <a:xfrm flipH="1" flipV="1">
              <a:off x="0" y="102"/>
              <a:ext cx="388" cy="1694"/>
            </a:xfrm>
            <a:custGeom>
              <a:gdLst>
                <a:gd name="T0" fmla="*/ 0 w 1280"/>
                <a:gd name="T1" fmla="*/ 0 h 1280"/>
                <a:gd name="T2" fmla="*/ 160 w 1280"/>
                <a:gd name="T3" fmla="*/ 20 h 1280"/>
                <a:gd name="T4" fmla="*/ 320 w 1280"/>
                <a:gd name="T5" fmla="*/ 80 h 1280"/>
                <a:gd name="T6" fmla="*/ 480 w 1280"/>
                <a:gd name="T7" fmla="*/ 180 h 1280"/>
                <a:gd name="T8" fmla="*/ 640 w 1280"/>
                <a:gd name="T9" fmla="*/ 320 h 1280"/>
                <a:gd name="T10" fmla="*/ 800 w 1280"/>
                <a:gd name="T11" fmla="*/ 500 h 1280"/>
                <a:gd name="T12" fmla="*/ 960 w 1280"/>
                <a:gd name="T13" fmla="*/ 720 h 1280"/>
                <a:gd name="T14" fmla="*/ 1120 w 1280"/>
                <a:gd name="T15" fmla="*/ 980 h 1280"/>
                <a:gd name="T16" fmla="*/ 1280 w 1280"/>
                <a:gd name="T17" fmla="*/ 1280 h 12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80" h="1280">
                  <a:moveTo>
                    <a:pt x="0" y="0"/>
                  </a:moveTo>
                  <a:cubicBezTo>
                    <a:pt x="53" y="3"/>
                    <a:pt x="107" y="7"/>
                    <a:pt x="160" y="20"/>
                  </a:cubicBezTo>
                  <a:cubicBezTo>
                    <a:pt x="213" y="33"/>
                    <a:pt x="267" y="53"/>
                    <a:pt x="320" y="80"/>
                  </a:cubicBezTo>
                  <a:cubicBezTo>
                    <a:pt x="373" y="107"/>
                    <a:pt x="427" y="140"/>
                    <a:pt x="480" y="180"/>
                  </a:cubicBezTo>
                  <a:cubicBezTo>
                    <a:pt x="533" y="220"/>
                    <a:pt x="587" y="267"/>
                    <a:pt x="640" y="320"/>
                  </a:cubicBezTo>
                  <a:cubicBezTo>
                    <a:pt x="693" y="373"/>
                    <a:pt x="747" y="433"/>
                    <a:pt x="800" y="500"/>
                  </a:cubicBezTo>
                  <a:cubicBezTo>
                    <a:pt x="853" y="567"/>
                    <a:pt x="907" y="640"/>
                    <a:pt x="960" y="720"/>
                  </a:cubicBezTo>
                  <a:cubicBezTo>
                    <a:pt x="1013" y="800"/>
                    <a:pt x="1067" y="887"/>
                    <a:pt x="1120" y="980"/>
                  </a:cubicBezTo>
                  <a:cubicBezTo>
                    <a:pt x="1173" y="1073"/>
                    <a:pt x="1226" y="1176"/>
                    <a:pt x="1280" y="1280"/>
                  </a:cubicBezTo>
                </a:path>
              </a:pathLst>
            </a:custGeom>
            <a:noFill/>
            <a:ln w="19050">
              <a:solidFill>
                <a:srgbClr val="D8109D"/>
              </a:solidFill>
              <a:beve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276" name="未知"/>
            <p:cNvSpPr>
              <a:spLocks noChangeArrowheads="1"/>
            </p:cNvSpPr>
            <p:nvPr/>
          </p:nvSpPr>
          <p:spPr bwMode="auto">
            <a:xfrm flipV="1">
              <a:off x="389" y="0"/>
              <a:ext cx="419" cy="1800"/>
            </a:xfrm>
            <a:custGeom>
              <a:gdLst>
                <a:gd name="T0" fmla="*/ 0 w 1280"/>
                <a:gd name="T1" fmla="*/ 0 h 1280"/>
                <a:gd name="T2" fmla="*/ 160 w 1280"/>
                <a:gd name="T3" fmla="*/ 20 h 1280"/>
                <a:gd name="T4" fmla="*/ 320 w 1280"/>
                <a:gd name="T5" fmla="*/ 80 h 1280"/>
                <a:gd name="T6" fmla="*/ 480 w 1280"/>
                <a:gd name="T7" fmla="*/ 180 h 1280"/>
                <a:gd name="T8" fmla="*/ 640 w 1280"/>
                <a:gd name="T9" fmla="*/ 320 h 1280"/>
                <a:gd name="T10" fmla="*/ 800 w 1280"/>
                <a:gd name="T11" fmla="*/ 500 h 1280"/>
                <a:gd name="T12" fmla="*/ 960 w 1280"/>
                <a:gd name="T13" fmla="*/ 720 h 1280"/>
                <a:gd name="T14" fmla="*/ 1120 w 1280"/>
                <a:gd name="T15" fmla="*/ 980 h 1280"/>
                <a:gd name="T16" fmla="*/ 1280 w 1280"/>
                <a:gd name="T17" fmla="*/ 1280 h 12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80" h="1280">
                  <a:moveTo>
                    <a:pt x="0" y="0"/>
                  </a:moveTo>
                  <a:cubicBezTo>
                    <a:pt x="53" y="3"/>
                    <a:pt x="107" y="7"/>
                    <a:pt x="160" y="20"/>
                  </a:cubicBezTo>
                  <a:cubicBezTo>
                    <a:pt x="213" y="33"/>
                    <a:pt x="267" y="53"/>
                    <a:pt x="320" y="80"/>
                  </a:cubicBezTo>
                  <a:cubicBezTo>
                    <a:pt x="373" y="107"/>
                    <a:pt x="427" y="140"/>
                    <a:pt x="480" y="180"/>
                  </a:cubicBezTo>
                  <a:cubicBezTo>
                    <a:pt x="533" y="220"/>
                    <a:pt x="587" y="267"/>
                    <a:pt x="640" y="320"/>
                  </a:cubicBezTo>
                  <a:cubicBezTo>
                    <a:pt x="693" y="373"/>
                    <a:pt x="747" y="433"/>
                    <a:pt x="800" y="500"/>
                  </a:cubicBezTo>
                  <a:cubicBezTo>
                    <a:pt x="853" y="567"/>
                    <a:pt x="907" y="640"/>
                    <a:pt x="960" y="720"/>
                  </a:cubicBezTo>
                  <a:cubicBezTo>
                    <a:pt x="1013" y="800"/>
                    <a:pt x="1067" y="887"/>
                    <a:pt x="1120" y="980"/>
                  </a:cubicBezTo>
                  <a:cubicBezTo>
                    <a:pt x="1173" y="1073"/>
                    <a:pt x="1226" y="1176"/>
                    <a:pt x="1280" y="1280"/>
                  </a:cubicBezTo>
                </a:path>
              </a:pathLst>
            </a:custGeom>
            <a:noFill/>
            <a:ln w="19050">
              <a:solidFill>
                <a:srgbClr val="D8109D"/>
              </a:solidFill>
              <a:beve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9277" name="Rectangle 2" title=""/>
          <p:cNvSpPr>
            <a:spLocks noChangeArrowheads="1"/>
          </p:cNvSpPr>
          <p:nvPr/>
        </p:nvSpPr>
        <p:spPr bwMode="auto">
          <a:xfrm>
            <a:off x="381720" y="556244"/>
            <a:ext cx="6263879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>
                <a:latin typeface="黑体" panose="02010609060101010101" pitchFamily="2" charset="-122"/>
                <a:ea typeface="黑体" panose="02010609060101010101" pitchFamily="2" charset="-122"/>
              </a:rPr>
              <a:t>描点、连线，画出这两个函数的图象</a:t>
            </a:r>
            <a:endParaRPr lang="zh-CN" altLang="en-US" sz="2800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graphicFrame>
        <p:nvGraphicFramePr>
          <p:cNvPr id="9279" name="对象 9278" title="">
            <a:hlinkClick action="ppaction://ole?verb=1"/>
          </p:cNvPr>
          <p:cNvGraphicFramePr>
            <a:graphicFrameLocks noChangeAspect="1"/>
          </p:cNvGraphicFramePr>
          <p:nvPr/>
        </p:nvGraphicFramePr>
        <p:xfrm>
          <a:off x="6492604" y="1617306"/>
          <a:ext cx="1591919" cy="80474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9" r:id="rId4" imgW="853440" imgH="394970" progId="Equation.DSMT4">
                  <p:embed/>
                </p:oleObj>
              </mc:Choice>
              <mc:Fallback>
                <p:oleObj r:id="rId4" imgW="853440" imgH="39497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492604" y="1617306"/>
                        <a:ext cx="1591919" cy="80474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9280" name="Line 50" title=""/>
          <p:cNvSpPr>
            <a:spLocks noChangeShapeType="1"/>
          </p:cNvSpPr>
          <p:nvPr/>
        </p:nvSpPr>
        <p:spPr bwMode="auto">
          <a:xfrm>
            <a:off x="5026944" y="1563077"/>
            <a:ext cx="51197" cy="2969419"/>
          </a:xfrm>
          <a:prstGeom prst="line">
            <a:avLst/>
          </a:prstGeom>
          <a:noFill/>
          <a:ln w="28575">
            <a:solidFill>
              <a:srgbClr val="FF0000"/>
            </a:solidFill>
            <a:prstDash val="dash"/>
            <a:beve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aphicFrame>
        <p:nvGraphicFramePr>
          <p:cNvPr id="9281" name="对象 9280" title="">
            <a:hlinkClick action="ppaction://ole?verb=1"/>
          </p:cNvPr>
          <p:cNvGraphicFramePr>
            <a:graphicFrameLocks noChangeAspect="1"/>
          </p:cNvGraphicFramePr>
          <p:nvPr/>
        </p:nvGraphicFramePr>
        <p:xfrm>
          <a:off x="4762848" y="1136141"/>
          <a:ext cx="692499" cy="3762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0" r:id="rId6" imgW="357505" imgH="178435" progId="Equation.DSMT4">
                  <p:embed/>
                </p:oleObj>
              </mc:Choice>
              <mc:Fallback>
                <p:oleObj r:id="rId6" imgW="357505" imgH="17843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762848" y="1136141"/>
                        <a:ext cx="692499" cy="3762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2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9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9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9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9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9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9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9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9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500"/>
                                        <p:tgtEl>
                                          <p:spTgt spid="9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1" dur="500"/>
                                        <p:tgtEl>
                                          <p:spTgt spid="9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6" dur="500"/>
                                        <p:tgtEl>
                                          <p:spTgt spid="9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1" dur="500"/>
                                        <p:tgtEl>
                                          <p:spTgt spid="9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0" dur="500"/>
                                        <p:tgtEl>
                                          <p:spTgt spid="9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5" dur="500"/>
                                        <p:tgtEl>
                                          <p:spTgt spid="9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0" dur="500"/>
                                        <p:tgtEl>
                                          <p:spTgt spid="9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59" grpId="0"/>
      <p:bldP spid="9260" grpId="0"/>
      <p:bldP spid="9261" grpId="0"/>
      <p:bldP spid="9262" grpId="0"/>
      <p:bldP spid="9263" grpId="0"/>
      <p:bldP spid="9264" grpId="0"/>
      <p:bldP spid="9265" grpId="0"/>
      <p:bldP spid="9270" grpId="0"/>
      <p:bldP spid="9271" grpId="0"/>
      <p:bldP spid="9272" grpId="0"/>
      <p:bldP spid="9273" grpId="0"/>
      <p:bldP spid="927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0242" name="表格 10241" title=""/>
          <p:cNvGraphicFramePr>
            <a:graphicFrameLocks noGrp="1"/>
          </p:cNvGraphicFramePr>
          <p:nvPr/>
        </p:nvGraphicFramePr>
        <p:xfrm>
          <a:off x="755576" y="1221175"/>
          <a:ext cx="7416824" cy="2442080"/>
        </p:xfrm>
        <a:graphic>
          <a:graphicData uri="http://schemas.openxmlformats.org/drawingml/2006/table">
            <a:tbl>
              <a:tblPr/>
              <a:tblGrid>
                <a:gridCol w="1854206"/>
                <a:gridCol w="1854206"/>
                <a:gridCol w="1854206"/>
                <a:gridCol w="1854206"/>
              </a:tblGrid>
              <a:tr h="725994"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r>
                        <a:rPr lang="zh-CN" altLang="en-US" sz="2800" b="0">
                          <a:solidFill>
                            <a:srgbClr val="000066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抛物线</a:t>
                      </a:r>
                      <a:endParaRPr lang="zh-CN" altLang="en-US" sz="2800">
                        <a:solidFill>
                          <a:srgbClr val="000066"/>
                        </a:solidFill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34290" marB="34290">
                    <a:lnL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5E0E0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r>
                        <a:rPr lang="zh-CN" altLang="en-US" sz="2800" b="0">
                          <a:solidFill>
                            <a:srgbClr val="000066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开口方向</a:t>
                      </a:r>
                      <a:endParaRPr lang="zh-CN" altLang="en-US" sz="2800">
                        <a:solidFill>
                          <a:srgbClr val="000066"/>
                        </a:solidFill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r>
                        <a:rPr lang="zh-CN" altLang="en-US" sz="2800" b="0">
                          <a:solidFill>
                            <a:srgbClr val="000066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对称轴</a:t>
                      </a:r>
                      <a:endParaRPr lang="zh-CN" altLang="en-US" sz="2800">
                        <a:solidFill>
                          <a:srgbClr val="000066"/>
                        </a:solidFill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r>
                        <a:rPr lang="zh-CN" altLang="en-US" sz="2800" b="0">
                          <a:solidFill>
                            <a:srgbClr val="000066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顶点坐标</a:t>
                      </a:r>
                      <a:endParaRPr lang="zh-CN" altLang="en-US" sz="2800">
                        <a:solidFill>
                          <a:srgbClr val="000066"/>
                        </a:solidFill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</a:tr>
              <a:tr h="858043"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endParaRPr lang="zh-CN" altLang="en-US" sz="2800" b="0">
                        <a:solidFill>
                          <a:srgbClr val="000066"/>
                        </a:solidFill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34290" marB="34290">
                    <a:lnL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5E0E0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endParaRPr lang="zh-CN" altLang="en-US" sz="2800"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endParaRPr lang="zh-CN" altLang="en-US" sz="2800"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endParaRPr lang="zh-CN" altLang="en-US" sz="2800"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</a:tr>
              <a:tr h="858043"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endParaRPr lang="zh-CN" altLang="en-US" sz="2800" b="0">
                        <a:solidFill>
                          <a:srgbClr val="000066"/>
                        </a:solidFill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34290" marB="34290">
                    <a:lnL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5E0E0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endParaRPr lang="zh-CN" altLang="en-US" sz="2800"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endParaRPr lang="zh-CN" altLang="en-US" sz="2800"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endParaRPr lang="zh-CN" altLang="en-US" sz="2800"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263" name="对象 10263" title=""/>
          <p:cNvGraphicFramePr>
            <a:graphicFrameLocks noChangeAspect="1"/>
          </p:cNvGraphicFramePr>
          <p:nvPr/>
        </p:nvGraphicFramePr>
        <p:xfrm>
          <a:off x="1114331" y="1960649"/>
          <a:ext cx="1082689" cy="79719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1" r:id="rId2" imgW="535940" imgH="395605" progId="Equation.DSMT4">
                  <p:embed/>
                </p:oleObj>
              </mc:Choice>
              <mc:Fallback>
                <p:oleObj r:id="rId2" imgW="535940" imgH="39560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114331" y="1960649"/>
                        <a:ext cx="1082689" cy="79719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64" name="对象 10264" title=""/>
          <p:cNvGraphicFramePr>
            <a:graphicFrameLocks noChangeAspect="1"/>
          </p:cNvGraphicFramePr>
          <p:nvPr/>
        </p:nvGraphicFramePr>
        <p:xfrm>
          <a:off x="827584" y="2806407"/>
          <a:ext cx="1656184" cy="76381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2" r:id="rId4" imgW="853440" imgH="394970" progId="Equation.DSMT4">
                  <p:embed/>
                </p:oleObj>
              </mc:Choice>
              <mc:Fallback>
                <p:oleObj r:id="rId4" imgW="853440" imgH="39497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827584" y="2806407"/>
                        <a:ext cx="1656184" cy="76381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66" name="Text Box 37" title=""/>
          <p:cNvSpPr txBox="1">
            <a:spLocks noChangeArrowheads="1"/>
          </p:cNvSpPr>
          <p:nvPr/>
        </p:nvSpPr>
        <p:spPr bwMode="auto">
          <a:xfrm>
            <a:off x="3123668" y="2075848"/>
            <a:ext cx="1025127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向上</a:t>
            </a:r>
            <a:endParaRPr lang="zh-CN" altLang="en-US" sz="2800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0267" name="Text Box 37" title=""/>
          <p:cNvSpPr txBox="1">
            <a:spLocks noChangeArrowheads="1"/>
          </p:cNvSpPr>
          <p:nvPr/>
        </p:nvSpPr>
        <p:spPr bwMode="auto">
          <a:xfrm>
            <a:off x="3124629" y="2972872"/>
            <a:ext cx="1027824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向上</a:t>
            </a:r>
            <a:endParaRPr lang="zh-CN" altLang="en-US" sz="2800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0268" name="Text Box 37" title=""/>
          <p:cNvSpPr txBox="1">
            <a:spLocks noChangeArrowheads="1"/>
          </p:cNvSpPr>
          <p:nvPr/>
        </p:nvSpPr>
        <p:spPr bwMode="auto">
          <a:xfrm>
            <a:off x="4970895" y="2071425"/>
            <a:ext cx="864394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i="1" smtClean="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y </a:t>
            </a:r>
            <a:r>
              <a:rPr lang="zh-CN" altLang="en-US" sz="2800" smtClean="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轴</a:t>
            </a:r>
            <a:endParaRPr lang="zh-CN" altLang="en-US" sz="2800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0269" name="Text Box 37" title=""/>
          <p:cNvSpPr txBox="1">
            <a:spLocks noChangeArrowheads="1"/>
          </p:cNvSpPr>
          <p:nvPr/>
        </p:nvSpPr>
        <p:spPr bwMode="auto">
          <a:xfrm>
            <a:off x="4841082" y="2972872"/>
            <a:ext cx="1007441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i="1" smtClean="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x </a:t>
            </a:r>
            <a:r>
              <a:rPr lang="en-US" altLang="zh-CN" sz="2800" smtClean="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= 2</a:t>
            </a:r>
            <a:endParaRPr lang="zh-CN" altLang="en-US" sz="2800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0270" name="Text Box 37" title=""/>
          <p:cNvSpPr txBox="1">
            <a:spLocks noChangeArrowheads="1"/>
          </p:cNvSpPr>
          <p:nvPr/>
        </p:nvSpPr>
        <p:spPr bwMode="auto">
          <a:xfrm>
            <a:off x="6657004" y="2071425"/>
            <a:ext cx="1134292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(0,0)</a:t>
            </a:r>
            <a:endParaRPr lang="en-US" altLang="zh-CN" sz="2800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0271" name="Text Box 37" title=""/>
          <p:cNvSpPr txBox="1">
            <a:spLocks noChangeArrowheads="1"/>
          </p:cNvSpPr>
          <p:nvPr/>
        </p:nvSpPr>
        <p:spPr bwMode="auto">
          <a:xfrm>
            <a:off x="6657004" y="2972872"/>
            <a:ext cx="1062284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(2,0)</a:t>
            </a:r>
            <a:endParaRPr lang="en-US" altLang="zh-CN" sz="2800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" name="Rectangle 2" title=""/>
          <p:cNvSpPr>
            <a:spLocks noChangeArrowheads="1"/>
          </p:cNvSpPr>
          <p:nvPr/>
        </p:nvSpPr>
        <p:spPr bwMode="auto">
          <a:xfrm>
            <a:off x="469106" y="424677"/>
            <a:ext cx="4319589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>
                <a:latin typeface="黑体" panose="02010609060101010101" pitchFamily="2" charset="-122"/>
                <a:ea typeface="黑体" panose="02010609060101010101" pitchFamily="2" charset="-122"/>
              </a:rPr>
              <a:t>根据所画图象，填写下表：</a:t>
            </a:r>
            <a:endParaRPr lang="zh-CN" altLang="en-US" sz="2800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0272" name="Rectangle 2" title=""/>
          <p:cNvSpPr>
            <a:spLocks noChangeArrowheads="1"/>
          </p:cNvSpPr>
          <p:nvPr/>
        </p:nvSpPr>
        <p:spPr bwMode="auto">
          <a:xfrm>
            <a:off x="263140" y="3936533"/>
            <a:ext cx="840169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269999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想一想：</a:t>
            </a:r>
            <a:r>
              <a:rPr lang="zh-CN" altLang="en-US" sz="2800">
                <a:latin typeface="黑体" panose="02010609060101010101" pitchFamily="2" charset="-122"/>
                <a:ea typeface="黑体" panose="02010609060101010101" pitchFamily="2" charset="-122"/>
              </a:rPr>
              <a:t>通过上述例子，函数</a:t>
            </a:r>
            <a:r>
              <a:rPr lang="en-US" altLang="zh-CN" sz="2800" b="1" i="1">
                <a:latin typeface="Times New Roman" panose="02020603050405020304" pitchFamily="18" charset="0"/>
                <a:ea typeface="微软雅黑" panose="020b0503020204020204" charset="-122"/>
                <a:sym typeface="Arial" pitchFamily="34" charset="0"/>
              </a:rPr>
              <a:t>y</a:t>
            </a:r>
            <a:r>
              <a:rPr lang="en-US" altLang="zh-CN" sz="2800" b="1">
                <a:latin typeface="Times New Roman" panose="02020603050405020304" pitchFamily="18" charset="0"/>
                <a:ea typeface="微软雅黑" panose="020b0503020204020204" charset="-122"/>
                <a:sym typeface="Arial" pitchFamily="34" charset="0"/>
              </a:rPr>
              <a:t>=</a:t>
            </a:r>
            <a:r>
              <a:rPr lang="en-US" altLang="zh-CN" sz="2800" b="1" i="1">
                <a:latin typeface="Times New Roman" panose="02020603050405020304" pitchFamily="18" charset="0"/>
                <a:ea typeface="微软雅黑" panose="020b0503020204020204" charset="-122"/>
                <a:sym typeface="Arial" pitchFamily="34" charset="0"/>
              </a:rPr>
              <a:t>a</a:t>
            </a:r>
            <a:r>
              <a:rPr lang="en-US" altLang="zh-CN" sz="2800" b="1">
                <a:latin typeface="Times New Roman" panose="02020603050405020304" pitchFamily="18" charset="0"/>
                <a:ea typeface="微软雅黑" panose="020b0503020204020204" charset="-122"/>
                <a:sym typeface="Arial" pitchFamily="34" charset="0"/>
              </a:rPr>
              <a:t>(</a:t>
            </a:r>
            <a:r>
              <a:rPr lang="en-US" altLang="zh-CN" sz="2800" b="1" i="1">
                <a:latin typeface="Times New Roman" panose="02020603050405020304" pitchFamily="18" charset="0"/>
                <a:ea typeface="微软雅黑" panose="020b0503020204020204" charset="-122"/>
                <a:sym typeface="Arial" pitchFamily="34" charset="0"/>
              </a:rPr>
              <a:t>x-h</a:t>
            </a:r>
            <a:r>
              <a:rPr lang="en-US" altLang="zh-CN" sz="2800" b="1">
                <a:latin typeface="Times New Roman" panose="02020603050405020304" pitchFamily="18" charset="0"/>
                <a:ea typeface="微软雅黑" panose="020b0503020204020204" charset="-122"/>
                <a:sym typeface="Arial" pitchFamily="34" charset="0"/>
              </a:rPr>
              <a:t>)</a:t>
            </a:r>
            <a:r>
              <a:rPr lang="en-US" altLang="zh-CN" sz="2800" b="1" baseline="30000">
                <a:latin typeface="Times New Roman" panose="02020603050405020304" pitchFamily="18" charset="0"/>
                <a:ea typeface="微软雅黑" panose="020b0503020204020204" charset="-122"/>
                <a:sym typeface="Arial" pitchFamily="34" charset="0"/>
              </a:rPr>
              <a:t>2</a:t>
            </a:r>
            <a:r>
              <a:rPr lang="zh-CN" altLang="en-US" sz="2800">
                <a:latin typeface="黑体" panose="02010609060101010101" pitchFamily="2" charset="-122"/>
                <a:ea typeface="黑体" panose="02010609060101010101" pitchFamily="2" charset="-122"/>
                <a:sym typeface="Arial" pitchFamily="34" charset="0"/>
              </a:rPr>
              <a:t>的性质是什么？</a:t>
            </a:r>
            <a:endParaRPr lang="zh-CN" altLang="en-US" sz="2800">
              <a:latin typeface="黑体" panose="02010609060101010101" pitchFamily="2" charset="-122"/>
              <a:ea typeface="黑体" panose="02010609060101010101" pitchFamily="2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6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26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6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2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2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7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2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2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27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6" grpId="0"/>
      <p:bldP spid="10267" grpId="0"/>
      <p:bldP spid="10268" grpId="0"/>
      <p:bldP spid="10269" grpId="0"/>
      <p:bldP spid="10270" grpId="0"/>
      <p:bldP spid="10271" grpId="0"/>
      <p:bldP spid="1027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Text Box 3" title=""/>
          <p:cNvSpPr txBox="1">
            <a:spLocks noChangeArrowheads="1"/>
          </p:cNvSpPr>
          <p:nvPr/>
        </p:nvSpPr>
        <p:spPr bwMode="auto">
          <a:xfrm>
            <a:off x="467544" y="195486"/>
            <a:ext cx="8147822" cy="18158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2800">
                <a:solidFill>
                  <a:srgbClr val="228B8B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试一试：</a:t>
            </a:r>
            <a:r>
              <a:rPr lang="zh-CN" altLang="en-US" sz="2800">
                <a:latin typeface="黑体" panose="02010609060101010101" pitchFamily="2" charset="-122"/>
                <a:ea typeface="黑体" panose="02010609060101010101" pitchFamily="2" charset="-122"/>
              </a:rPr>
              <a:t>画出二次函数                                                    的图象，并考虑它们的开口方向、对称轴和顶点．</a:t>
            </a:r>
            <a:endParaRPr lang="zh-CN" altLang="en-US" sz="2800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graphicFrame>
        <p:nvGraphicFramePr>
          <p:cNvPr id="11266" name="对象 11266" title=""/>
          <p:cNvGraphicFramePr>
            <a:graphicFrameLocks noChangeAspect="1"/>
          </p:cNvGraphicFramePr>
          <p:nvPr/>
        </p:nvGraphicFramePr>
        <p:xfrm>
          <a:off x="4271052" y="376650"/>
          <a:ext cx="3624234" cy="7446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3" r:id="rId2" imgW="1917065" imgH="393700" progId="Equation.DSMT4">
                  <p:embed/>
                </p:oleObj>
              </mc:Choice>
              <mc:Fallback>
                <p:oleObj r:id="rId2" imgW="1917065" imgH="3937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271052" y="376650"/>
                        <a:ext cx="3624234" cy="7446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269" name="表格 11268" title=""/>
          <p:cNvGraphicFramePr>
            <a:graphicFrameLocks noGrp="1"/>
          </p:cNvGraphicFramePr>
          <p:nvPr/>
        </p:nvGraphicFramePr>
        <p:xfrm>
          <a:off x="179992" y="2118869"/>
          <a:ext cx="8722926" cy="2326445"/>
        </p:xfrm>
        <a:graphic>
          <a:graphicData uri="http://schemas.openxmlformats.org/drawingml/2006/table">
            <a:tbl>
              <a:tblPr/>
              <a:tblGrid>
                <a:gridCol w="1655704"/>
                <a:gridCol w="655791"/>
                <a:gridCol w="818688"/>
                <a:gridCol w="818688"/>
                <a:gridCol w="818688"/>
                <a:gridCol w="818688"/>
                <a:gridCol w="818688"/>
                <a:gridCol w="818688"/>
                <a:gridCol w="818688"/>
                <a:gridCol w="680615"/>
              </a:tblGrid>
              <a:tr h="688139"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r>
                        <a:rPr lang="en-US" altLang="zh-CN" sz="2800" b="0" i="1">
                          <a:latin typeface="Times New Roman" panose="02020603050405020304" pitchFamily="2"/>
                          <a:ea typeface="宋体" panose="02010600030101010101" pitchFamily="2" charset="-122"/>
                        </a:rPr>
                        <a:t>x</a:t>
                      </a:r>
                      <a:endParaRPr lang="zh-CN" altLang="en-US" sz="2800" b="0" i="1">
                        <a:latin typeface="Times New Roman" panose="02020603050405020304" pitchFamily="2"/>
                      </a:endParaRPr>
                    </a:p>
                  </a:txBody>
                  <a:tcPr marL="68580" marR="68580" marT="34290" marB="34290" anchor="ctr">
                    <a:lnL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r>
                        <a:rPr lang="en-US" altLang="zh-CN" sz="2800" b="0">
                          <a:latin typeface="Times New Roman" panose="02020603050405020304" pitchFamily="2"/>
                          <a:ea typeface="宋体" panose="02010600030101010101" pitchFamily="2" charset="-122"/>
                        </a:rPr>
                        <a:t>···</a:t>
                      </a:r>
                      <a:endParaRPr lang="zh-CN" altLang="en-US" sz="2800" b="0">
                        <a:latin typeface="Times New Roman" panose="02020603050405020304" pitchFamily="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r>
                        <a:rPr lang="zh-CN" altLang="en-US" sz="2800" b="0">
                          <a:latin typeface="Times New Roman" panose="02020603050405020304" pitchFamily="2"/>
                          <a:ea typeface="宋体" panose="02010600030101010101" pitchFamily="2" charset="-122"/>
                        </a:rPr>
                        <a:t>－</a:t>
                      </a:r>
                      <a:r>
                        <a:rPr lang="en-US" altLang="zh-CN" sz="2800" b="0">
                          <a:latin typeface="Times New Roman" panose="02020603050405020304" pitchFamily="2"/>
                          <a:ea typeface="宋体" panose="02010600030101010101" pitchFamily="2" charset="-122"/>
                        </a:rPr>
                        <a:t>3</a:t>
                      </a:r>
                      <a:endParaRPr lang="zh-CN" altLang="en-US" sz="2800" b="0">
                        <a:latin typeface="Times New Roman" panose="02020603050405020304" pitchFamily="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r>
                        <a:rPr lang="zh-CN" altLang="en-US" sz="2800" b="0">
                          <a:latin typeface="Times New Roman" panose="02020603050405020304" pitchFamily="2"/>
                          <a:ea typeface="宋体" panose="02010600030101010101" pitchFamily="2" charset="-122"/>
                        </a:rPr>
                        <a:t>－</a:t>
                      </a:r>
                      <a:r>
                        <a:rPr lang="en-US" altLang="zh-CN" sz="2800" b="0">
                          <a:latin typeface="Times New Roman" panose="02020603050405020304" pitchFamily="2"/>
                          <a:ea typeface="宋体" panose="02010600030101010101" pitchFamily="2" charset="-122"/>
                        </a:rPr>
                        <a:t>2</a:t>
                      </a:r>
                      <a:endParaRPr lang="zh-CN" altLang="en-US" sz="2800" b="0">
                        <a:latin typeface="Times New Roman" panose="02020603050405020304" pitchFamily="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r>
                        <a:rPr lang="zh-CN" altLang="en-US" sz="2800" b="0">
                          <a:latin typeface="Times New Roman" panose="02020603050405020304" pitchFamily="2"/>
                          <a:ea typeface="宋体" panose="02010600030101010101" pitchFamily="2" charset="-122"/>
                        </a:rPr>
                        <a:t>－</a:t>
                      </a:r>
                      <a:r>
                        <a:rPr lang="en-US" altLang="zh-CN" sz="2800" b="0">
                          <a:latin typeface="Times New Roman" panose="02020603050405020304" pitchFamily="2"/>
                          <a:ea typeface="宋体" panose="02010600030101010101" pitchFamily="2" charset="-122"/>
                        </a:rPr>
                        <a:t>1</a:t>
                      </a:r>
                      <a:endParaRPr lang="zh-CN" altLang="en-US" sz="2800" b="0">
                        <a:latin typeface="Times New Roman" panose="02020603050405020304" pitchFamily="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r>
                        <a:rPr lang="en-US" altLang="zh-CN" sz="2800" b="0">
                          <a:latin typeface="Times New Roman" panose="02020603050405020304" pitchFamily="2"/>
                          <a:ea typeface="宋体" panose="02010600030101010101" pitchFamily="2" charset="-122"/>
                        </a:rPr>
                        <a:t>0</a:t>
                      </a:r>
                      <a:endParaRPr lang="zh-CN" altLang="en-US" sz="2800" b="0">
                        <a:latin typeface="Times New Roman" panose="02020603050405020304" pitchFamily="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r>
                        <a:rPr lang="en-US" altLang="zh-CN" sz="2800" b="0">
                          <a:latin typeface="Times New Roman" panose="02020603050405020304" pitchFamily="2"/>
                          <a:ea typeface="宋体" panose="02010600030101010101" pitchFamily="2" charset="-122"/>
                        </a:rPr>
                        <a:t>1</a:t>
                      </a:r>
                      <a:endParaRPr lang="zh-CN" altLang="en-US" sz="2800" b="0">
                        <a:latin typeface="Times New Roman" panose="02020603050405020304" pitchFamily="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r>
                        <a:rPr lang="en-US" altLang="zh-CN" sz="2800" b="0">
                          <a:latin typeface="Times New Roman" panose="02020603050405020304" pitchFamily="2"/>
                          <a:ea typeface="宋体" panose="02010600030101010101" pitchFamily="2" charset="-122"/>
                        </a:rPr>
                        <a:t>2</a:t>
                      </a:r>
                      <a:endParaRPr lang="zh-CN" altLang="en-US" sz="2800" b="0">
                        <a:latin typeface="Times New Roman" panose="02020603050405020304" pitchFamily="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r>
                        <a:rPr lang="en-US" altLang="zh-CN" sz="2800" b="0">
                          <a:latin typeface="Times New Roman" panose="02020603050405020304" pitchFamily="2"/>
                          <a:ea typeface="宋体" panose="02010600030101010101" pitchFamily="2" charset="-122"/>
                        </a:rPr>
                        <a:t>3</a:t>
                      </a:r>
                      <a:endParaRPr lang="zh-CN" altLang="en-US" sz="2800" b="0">
                        <a:latin typeface="Times New Roman" panose="02020603050405020304" pitchFamily="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r>
                        <a:rPr lang="en-US" altLang="zh-CN" sz="2800" b="0">
                          <a:latin typeface="Times New Roman" panose="02020603050405020304" pitchFamily="2"/>
                          <a:ea typeface="宋体" panose="02010600030101010101" pitchFamily="2" charset="-122"/>
                        </a:rPr>
                        <a:t>···</a:t>
                      </a:r>
                      <a:endParaRPr lang="zh-CN" altLang="en-US" sz="2800" b="0">
                        <a:latin typeface="Times New Roman" panose="02020603050405020304" pitchFamily="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19153"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endParaRPr lang="zh-CN" altLang="en-US" sz="2800" b="0">
                        <a:latin typeface="Times New Roman" panose="02020603050405020304" pitchFamily="2"/>
                      </a:endParaRPr>
                    </a:p>
                  </a:txBody>
                  <a:tcPr marL="68580" marR="68580" marT="34290" marB="34290" anchor="ctr">
                    <a:lnL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r>
                        <a:rPr lang="en-US" altLang="zh-CN" sz="2800" b="0">
                          <a:latin typeface="Times New Roman" panose="02020603050405020304" pitchFamily="2"/>
                          <a:ea typeface="宋体" panose="02010600030101010101" pitchFamily="2" charset="-122"/>
                        </a:rPr>
                        <a:t>···</a:t>
                      </a:r>
                      <a:endParaRPr lang="zh-CN" altLang="en-US" sz="2800" b="0">
                        <a:latin typeface="Times New Roman" panose="02020603050405020304" pitchFamily="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endParaRPr lang="zh-CN" altLang="en-US" sz="2800" b="0">
                        <a:latin typeface="Times New Roman" panose="02020603050405020304" pitchFamily="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endParaRPr lang="zh-CN" altLang="en-US" sz="2800" b="0">
                        <a:latin typeface="Times New Roman" panose="02020603050405020304" pitchFamily="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endParaRPr lang="zh-CN" altLang="en-US" sz="2800" b="0">
                        <a:latin typeface="Times New Roman" panose="02020603050405020304" pitchFamily="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endParaRPr lang="zh-CN" altLang="en-US" sz="2800" b="0">
                        <a:latin typeface="Times New Roman" panose="02020603050405020304" pitchFamily="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endParaRPr lang="zh-CN" altLang="en-US" sz="2800" b="0">
                        <a:latin typeface="Times New Roman" panose="02020603050405020304" pitchFamily="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endParaRPr lang="zh-CN" altLang="en-US" sz="2800" b="0">
                        <a:latin typeface="Times New Roman" panose="02020603050405020304" pitchFamily="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endParaRPr lang="zh-CN" altLang="en-US" sz="2800" b="0">
                        <a:latin typeface="Times New Roman" panose="02020603050405020304" pitchFamily="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r>
                        <a:rPr lang="en-US" altLang="zh-CN" sz="2800" b="0">
                          <a:latin typeface="Times New Roman" panose="02020603050405020304" pitchFamily="2"/>
                          <a:ea typeface="宋体" panose="02010600030101010101" pitchFamily="2" charset="-122"/>
                        </a:rPr>
                        <a:t>···</a:t>
                      </a:r>
                      <a:endParaRPr lang="zh-CN" altLang="en-US" sz="2800" b="0">
                        <a:latin typeface="Times New Roman" panose="02020603050405020304" pitchFamily="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19153"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endParaRPr lang="zh-CN" altLang="en-US" sz="2800" b="0">
                        <a:latin typeface="Times New Roman" panose="02020603050405020304" pitchFamily="2"/>
                      </a:endParaRPr>
                    </a:p>
                  </a:txBody>
                  <a:tcPr marL="68580" marR="68580" marT="34290" marB="34290" anchor="ctr">
                    <a:lnL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r>
                        <a:rPr lang="en-US" altLang="zh-CN" sz="2800" b="0">
                          <a:latin typeface="Times New Roman" panose="02020603050405020304" pitchFamily="2"/>
                          <a:ea typeface="宋体" panose="02010600030101010101" pitchFamily="2" charset="-122"/>
                        </a:rPr>
                        <a:t>···</a:t>
                      </a:r>
                      <a:endParaRPr lang="zh-CN" altLang="en-US" sz="2800" b="0">
                        <a:latin typeface="Times New Roman" panose="02020603050405020304" pitchFamily="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endParaRPr lang="zh-CN" altLang="en-US" sz="2800" b="0">
                        <a:latin typeface="Times New Roman" panose="02020603050405020304" pitchFamily="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endParaRPr lang="zh-CN" altLang="en-US" sz="2800" b="0">
                        <a:latin typeface="Times New Roman" panose="02020603050405020304" pitchFamily="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endParaRPr lang="zh-CN" altLang="en-US" sz="2800" b="0">
                        <a:latin typeface="Times New Roman" panose="02020603050405020304" pitchFamily="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endParaRPr lang="zh-CN" altLang="en-US" sz="2800" b="0">
                        <a:latin typeface="Times New Roman" panose="02020603050405020304" pitchFamily="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endParaRPr lang="zh-CN" altLang="en-US" sz="2800" b="0">
                        <a:latin typeface="Times New Roman" panose="02020603050405020304" pitchFamily="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endParaRPr lang="zh-CN" altLang="en-US" sz="2800" b="0">
                        <a:latin typeface="Times New Roman" panose="02020603050405020304" pitchFamily="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endParaRPr lang="zh-CN" altLang="en-US" sz="2800" b="0">
                        <a:latin typeface="Times New Roman" panose="02020603050405020304" pitchFamily="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r>
                        <a:rPr lang="en-US" altLang="zh-CN" sz="2800" b="0">
                          <a:latin typeface="Times New Roman" panose="02020603050405020304" pitchFamily="2"/>
                          <a:ea typeface="宋体" panose="02010600030101010101" pitchFamily="2" charset="-122"/>
                        </a:rPr>
                        <a:t>···</a:t>
                      </a:r>
                      <a:endParaRPr lang="zh-CN" altLang="en-US" sz="2800" b="0">
                        <a:latin typeface="Times New Roman" panose="02020603050405020304" pitchFamily="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1315" name="Text Box 53" title=""/>
          <p:cNvSpPr txBox="1">
            <a:spLocks noChangeArrowheads="1"/>
          </p:cNvSpPr>
          <p:nvPr/>
        </p:nvSpPr>
        <p:spPr bwMode="auto">
          <a:xfrm>
            <a:off x="2546357" y="2996994"/>
            <a:ext cx="75047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</a:rPr>
              <a:t>－2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1316" name="Text Box 55" title=""/>
          <p:cNvSpPr txBox="1">
            <a:spLocks noChangeArrowheads="1"/>
          </p:cNvSpPr>
          <p:nvPr/>
        </p:nvSpPr>
        <p:spPr bwMode="auto">
          <a:xfrm>
            <a:off x="3263022" y="3824183"/>
            <a:ext cx="1061846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</a:rPr>
              <a:t>－4.5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1317" name="Text Box 56" title=""/>
          <p:cNvSpPr txBox="1">
            <a:spLocks noChangeArrowheads="1"/>
          </p:cNvSpPr>
          <p:nvPr/>
        </p:nvSpPr>
        <p:spPr bwMode="auto">
          <a:xfrm>
            <a:off x="4190815" y="3800983"/>
            <a:ext cx="70127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</a:rPr>
              <a:t>－2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1318" name="Text Box 57" title=""/>
          <p:cNvSpPr txBox="1">
            <a:spLocks noChangeArrowheads="1"/>
          </p:cNvSpPr>
          <p:nvPr/>
        </p:nvSpPr>
        <p:spPr bwMode="auto">
          <a:xfrm>
            <a:off x="4381181" y="3016837"/>
            <a:ext cx="37742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</a:rPr>
              <a:t>0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319" name="Text Box 58" title=""/>
          <p:cNvSpPr txBox="1">
            <a:spLocks noChangeArrowheads="1"/>
          </p:cNvSpPr>
          <p:nvPr/>
        </p:nvSpPr>
        <p:spPr bwMode="auto">
          <a:xfrm>
            <a:off x="6050879" y="3800982"/>
            <a:ext cx="37742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</a:rPr>
              <a:t>0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320" name="Text Box 59" title=""/>
          <p:cNvSpPr txBox="1">
            <a:spLocks noChangeArrowheads="1"/>
          </p:cNvSpPr>
          <p:nvPr/>
        </p:nvSpPr>
        <p:spPr bwMode="auto">
          <a:xfrm>
            <a:off x="5850558" y="2996993"/>
            <a:ext cx="874514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</a:rPr>
              <a:t>－2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1321" name="Text Box 62" title=""/>
          <p:cNvSpPr txBox="1">
            <a:spLocks noChangeArrowheads="1"/>
          </p:cNvSpPr>
          <p:nvPr/>
        </p:nvSpPr>
        <p:spPr bwMode="auto">
          <a:xfrm>
            <a:off x="7454924" y="3824183"/>
            <a:ext cx="93349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</a:rPr>
              <a:t>－2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graphicFrame>
        <p:nvGraphicFramePr>
          <p:cNvPr id="3" name="对象 11360" title=""/>
          <p:cNvGraphicFramePr>
            <a:graphicFrameLocks noChangeAspect="1"/>
          </p:cNvGraphicFramePr>
          <p:nvPr/>
        </p:nvGraphicFramePr>
        <p:xfrm>
          <a:off x="251520" y="2905596"/>
          <a:ext cx="1512168" cy="63377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4" r:id="rId4" imgW="940435" imgH="394335" progId="Equation.DSMT4">
                  <p:embed/>
                </p:oleObj>
              </mc:Choice>
              <mc:Fallback>
                <p:oleObj r:id="rId4" imgW="940435" imgH="39433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51520" y="2905596"/>
                        <a:ext cx="1512168" cy="63377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361" name="对象 11361" title=""/>
          <p:cNvGraphicFramePr>
            <a:graphicFrameLocks noChangeAspect="1"/>
          </p:cNvGraphicFramePr>
          <p:nvPr/>
        </p:nvGraphicFramePr>
        <p:xfrm>
          <a:off x="251520" y="3666220"/>
          <a:ext cx="1512168" cy="633574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5" r:id="rId6" imgW="940435" imgH="394335" progId="Equation.DSMT4">
                  <p:embed/>
                </p:oleObj>
              </mc:Choice>
              <mc:Fallback>
                <p:oleObj r:id="rId6" imgW="940435" imgH="39433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51520" y="3666220"/>
                        <a:ext cx="1512168" cy="63357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363" name="对象 11362" title=""/>
          <p:cNvGraphicFramePr>
            <a:graphicFrameLocks noChangeAspect="1"/>
          </p:cNvGraphicFramePr>
          <p:nvPr/>
        </p:nvGraphicFramePr>
        <p:xfrm>
          <a:off x="3356070" y="2854789"/>
          <a:ext cx="685800" cy="751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6" r:id="rId8" imgW="254000" imgH="393700" progId="Equation.DSMT4">
                  <p:embed/>
                </p:oleObj>
              </mc:Choice>
              <mc:Fallback>
                <p:oleObj r:id="rId8" imgW="254000" imgH="3937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356070" y="2854789"/>
                        <a:ext cx="685800" cy="751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364" name="对象 11363" title=""/>
          <p:cNvGraphicFramePr>
            <a:graphicFrameLocks noChangeAspect="1"/>
          </p:cNvGraphicFramePr>
          <p:nvPr/>
        </p:nvGraphicFramePr>
        <p:xfrm>
          <a:off x="5073109" y="2826823"/>
          <a:ext cx="484888" cy="77956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7" r:id="rId10" imgW="254000" imgH="393700" progId="Equation.DSMT4">
                  <p:embed/>
                </p:oleObj>
              </mc:Choice>
              <mc:Fallback>
                <p:oleObj r:id="rId10" imgW="254000" imgH="3937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5073109" y="2826823"/>
                        <a:ext cx="484888" cy="77956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365" name="对象 11364" title=""/>
          <p:cNvGraphicFramePr>
            <a:graphicFrameLocks noChangeAspect="1"/>
          </p:cNvGraphicFramePr>
          <p:nvPr/>
        </p:nvGraphicFramePr>
        <p:xfrm>
          <a:off x="5111430" y="3598516"/>
          <a:ext cx="428364" cy="83582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8" r:id="rId12" imgW="254000" imgH="393700" progId="Equation.DSMT4">
                  <p:embed/>
                </p:oleObj>
              </mc:Choice>
              <mc:Fallback>
                <p:oleObj r:id="rId12" imgW="254000" imgH="3937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5111430" y="3598516"/>
                        <a:ext cx="428364" cy="83582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366" name="对象 11365" title=""/>
          <p:cNvGraphicFramePr>
            <a:graphicFrameLocks noChangeAspect="1"/>
          </p:cNvGraphicFramePr>
          <p:nvPr/>
        </p:nvGraphicFramePr>
        <p:xfrm>
          <a:off x="6654177" y="3623147"/>
          <a:ext cx="665044" cy="81733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9" r:id="rId14" imgW="254000" imgH="393700" progId="Equation.DSMT4">
                  <p:embed/>
                </p:oleObj>
              </mc:Choice>
              <mc:Fallback>
                <p:oleObj r:id="rId14" imgW="254000" imgH="3937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654177" y="3623147"/>
                        <a:ext cx="665044" cy="81733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367" name="Text Box 55" title=""/>
          <p:cNvSpPr txBox="1">
            <a:spLocks noChangeArrowheads="1"/>
          </p:cNvSpPr>
          <p:nvPr/>
        </p:nvSpPr>
        <p:spPr bwMode="auto">
          <a:xfrm>
            <a:off x="6529465" y="2996993"/>
            <a:ext cx="108806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</a:rPr>
              <a:t>－4.5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1371" name="Text Box 55" title=""/>
          <p:cNvSpPr txBox="1">
            <a:spLocks noChangeArrowheads="1"/>
          </p:cNvSpPr>
          <p:nvPr/>
        </p:nvSpPr>
        <p:spPr bwMode="auto">
          <a:xfrm>
            <a:off x="7454925" y="2992630"/>
            <a:ext cx="93349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</a:rPr>
              <a:t>－</a:t>
            </a:r>
            <a:r>
              <a:rPr lang="en-US" altLang="zh-CN" sz="2400" b="1">
                <a:solidFill>
                  <a:srgbClr val="FF0000"/>
                </a:solidFill>
                <a:latin typeface="Times New Roman" panose="02020603050405020304" pitchFamily="18" charset="0"/>
              </a:rPr>
              <a:t>8</a:t>
            </a:r>
            <a:endParaRPr lang="en-US" altLang="zh-CN" sz="24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36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3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36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3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36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3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36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36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3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3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3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3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3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3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3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3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36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3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36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3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36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3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36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36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3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3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3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3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3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3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3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3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3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3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3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13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13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1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13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13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1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 nodeType="clickPar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8" dur="500"/>
                                        <p:tgtEl>
                                          <p:spTgt spid="11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13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13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13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1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 nodeType="clickPar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1" dur="500"/>
                                        <p:tgtEl>
                                          <p:spTgt spid="11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 nodeType="clickPar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13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113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11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 nodeType="clickPar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6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36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3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36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3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36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3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36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36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 nodeType="clickPar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113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113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500"/>
                                        <p:tgtEl>
                                          <p:spTgt spid="11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315" grpId="0"/>
      <p:bldP spid="11316" grpId="0"/>
      <p:bldP spid="11317" grpId="0"/>
      <p:bldP spid="11318" grpId="0"/>
      <p:bldP spid="11319" grpId="0"/>
      <p:bldP spid="11320" grpId="0"/>
      <p:bldP spid="11321" grpId="0"/>
      <p:bldP spid="11367" grpId="0"/>
      <p:bldP spid="1137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平面几何--抛物线1" title=""/>
          <p:cNvSpPr>
            <a:spLocks noChangeArrowheads="1"/>
          </p:cNvSpPr>
          <p:nvPr/>
        </p:nvSpPr>
        <p:spPr bwMode="auto">
          <a:xfrm rot="10800000">
            <a:off x="542331" y="745417"/>
            <a:ext cx="1835944" cy="1316831"/>
          </a:xfrm>
          <a:custGeom>
            <a:gdLst>
              <a:gd name="T0" fmla="*/ 15 w 1265"/>
              <a:gd name="T1" fmla="*/ 94 h 1998"/>
              <a:gd name="T2" fmla="*/ 45 w 1265"/>
              <a:gd name="T3" fmla="*/ 274 h 1998"/>
              <a:gd name="T4" fmla="*/ 75 w 1265"/>
              <a:gd name="T5" fmla="*/ 446 h 1998"/>
              <a:gd name="T6" fmla="*/ 105 w 1265"/>
              <a:gd name="T7" fmla="*/ 608 h 1998"/>
              <a:gd name="T8" fmla="*/ 135 w 1265"/>
              <a:gd name="T9" fmla="*/ 762 h 1998"/>
              <a:gd name="T10" fmla="*/ 165 w 1265"/>
              <a:gd name="T11" fmla="*/ 907 h 1998"/>
              <a:gd name="T12" fmla="*/ 195 w 1265"/>
              <a:gd name="T13" fmla="*/ 1042 h 1998"/>
              <a:gd name="T14" fmla="*/ 225 w 1265"/>
              <a:gd name="T15" fmla="*/ 1169 h 1998"/>
              <a:gd name="T16" fmla="*/ 255 w 1265"/>
              <a:gd name="T17" fmla="*/ 1286 h 1998"/>
              <a:gd name="T18" fmla="*/ 285 w 1265"/>
              <a:gd name="T19" fmla="*/ 1395 h 1998"/>
              <a:gd name="T20" fmla="*/ 315 w 1265"/>
              <a:gd name="T21" fmla="*/ 1495 h 1998"/>
              <a:gd name="T22" fmla="*/ 345 w 1265"/>
              <a:gd name="T23" fmla="*/ 1585 h 1998"/>
              <a:gd name="T24" fmla="*/ 375 w 1265"/>
              <a:gd name="T25" fmla="*/ 1667 h 1998"/>
              <a:gd name="T26" fmla="*/ 405 w 1265"/>
              <a:gd name="T27" fmla="*/ 1739 h 1998"/>
              <a:gd name="T28" fmla="*/ 435 w 1265"/>
              <a:gd name="T29" fmla="*/ 1803 h 1998"/>
              <a:gd name="T30" fmla="*/ 465 w 1265"/>
              <a:gd name="T31" fmla="*/ 1858 h 1998"/>
              <a:gd name="T32" fmla="*/ 495 w 1265"/>
              <a:gd name="T33" fmla="*/ 1903 h 1998"/>
              <a:gd name="T34" fmla="*/ 525 w 1265"/>
              <a:gd name="T35" fmla="*/ 1940 h 1998"/>
              <a:gd name="T36" fmla="*/ 555 w 1265"/>
              <a:gd name="T37" fmla="*/ 1967 h 1998"/>
              <a:gd name="T38" fmla="*/ 585 w 1265"/>
              <a:gd name="T39" fmla="*/ 1986 h 1998"/>
              <a:gd name="T40" fmla="*/ 615 w 1265"/>
              <a:gd name="T41" fmla="*/ 1996 h 1998"/>
              <a:gd name="T42" fmla="*/ 645 w 1265"/>
              <a:gd name="T43" fmla="*/ 1996 h 1998"/>
              <a:gd name="T44" fmla="*/ 675 w 1265"/>
              <a:gd name="T45" fmla="*/ 1988 h 1998"/>
              <a:gd name="T46" fmla="*/ 705 w 1265"/>
              <a:gd name="T47" fmla="*/ 1970 h 1998"/>
              <a:gd name="T48" fmla="*/ 735 w 1265"/>
              <a:gd name="T49" fmla="*/ 1944 h 1998"/>
              <a:gd name="T50" fmla="*/ 765 w 1265"/>
              <a:gd name="T51" fmla="*/ 1909 h 1998"/>
              <a:gd name="T52" fmla="*/ 795 w 1265"/>
              <a:gd name="T53" fmla="*/ 1864 h 1998"/>
              <a:gd name="T54" fmla="*/ 825 w 1265"/>
              <a:gd name="T55" fmla="*/ 1811 h 1998"/>
              <a:gd name="T56" fmla="*/ 855 w 1265"/>
              <a:gd name="T57" fmla="*/ 1748 h 1998"/>
              <a:gd name="T58" fmla="*/ 885 w 1265"/>
              <a:gd name="T59" fmla="*/ 1677 h 1998"/>
              <a:gd name="T60" fmla="*/ 915 w 1265"/>
              <a:gd name="T61" fmla="*/ 1597 h 1998"/>
              <a:gd name="T62" fmla="*/ 945 w 1265"/>
              <a:gd name="T63" fmla="*/ 1507 h 1998"/>
              <a:gd name="T64" fmla="*/ 975 w 1265"/>
              <a:gd name="T65" fmla="*/ 1409 h 1998"/>
              <a:gd name="T66" fmla="*/ 1005 w 1265"/>
              <a:gd name="T67" fmla="*/ 1301 h 1998"/>
              <a:gd name="T68" fmla="*/ 1035 w 1265"/>
              <a:gd name="T69" fmla="*/ 1185 h 1998"/>
              <a:gd name="T70" fmla="*/ 1065 w 1265"/>
              <a:gd name="T71" fmla="*/ 1060 h 1998"/>
              <a:gd name="T72" fmla="*/ 1095 w 1265"/>
              <a:gd name="T73" fmla="*/ 925 h 1998"/>
              <a:gd name="T74" fmla="*/ 1125 w 1265"/>
              <a:gd name="T75" fmla="*/ 782 h 1998"/>
              <a:gd name="T76" fmla="*/ 1155 w 1265"/>
              <a:gd name="T77" fmla="*/ 629 h 1998"/>
              <a:gd name="T78" fmla="*/ 1185 w 1265"/>
              <a:gd name="T79" fmla="*/ 468 h 1998"/>
              <a:gd name="T80" fmla="*/ 1215 w 1265"/>
              <a:gd name="T81" fmla="*/ 298 h 1998"/>
              <a:gd name="T82" fmla="*/ 1245 w 1265"/>
              <a:gd name="T83" fmla="*/ 118 h 1998"/>
              <a:gd name="T84" fmla="*/ 1264 w 1265"/>
              <a:gd name="T85" fmla="*/ 0 h 19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265" h="1998">
                <a:moveTo>
                  <a:pt x="0" y="0"/>
                </a:moveTo>
                <a:cubicBezTo>
                  <a:pt x="5" y="31"/>
                  <a:pt x="10" y="63"/>
                  <a:pt x="15" y="94"/>
                </a:cubicBezTo>
                <a:cubicBezTo>
                  <a:pt x="20" y="124"/>
                  <a:pt x="25" y="155"/>
                  <a:pt x="30" y="185"/>
                </a:cubicBezTo>
                <a:cubicBezTo>
                  <a:pt x="35" y="215"/>
                  <a:pt x="40" y="245"/>
                  <a:pt x="45" y="274"/>
                </a:cubicBezTo>
                <a:cubicBezTo>
                  <a:pt x="50" y="303"/>
                  <a:pt x="55" y="332"/>
                  <a:pt x="60" y="361"/>
                </a:cubicBezTo>
                <a:cubicBezTo>
                  <a:pt x="65" y="390"/>
                  <a:pt x="70" y="418"/>
                  <a:pt x="75" y="446"/>
                </a:cubicBezTo>
                <a:cubicBezTo>
                  <a:pt x="80" y="473"/>
                  <a:pt x="85" y="501"/>
                  <a:pt x="90" y="528"/>
                </a:cubicBezTo>
                <a:cubicBezTo>
                  <a:pt x="95" y="555"/>
                  <a:pt x="100" y="582"/>
                  <a:pt x="105" y="608"/>
                </a:cubicBezTo>
                <a:cubicBezTo>
                  <a:pt x="110" y="635"/>
                  <a:pt x="115" y="661"/>
                  <a:pt x="120" y="686"/>
                </a:cubicBezTo>
                <a:cubicBezTo>
                  <a:pt x="125" y="712"/>
                  <a:pt x="130" y="737"/>
                  <a:pt x="135" y="762"/>
                </a:cubicBezTo>
                <a:cubicBezTo>
                  <a:pt x="140" y="787"/>
                  <a:pt x="145" y="811"/>
                  <a:pt x="150" y="835"/>
                </a:cubicBezTo>
                <a:cubicBezTo>
                  <a:pt x="155" y="859"/>
                  <a:pt x="160" y="883"/>
                  <a:pt x="165" y="907"/>
                </a:cubicBezTo>
                <a:cubicBezTo>
                  <a:pt x="170" y="930"/>
                  <a:pt x="175" y="953"/>
                  <a:pt x="180" y="975"/>
                </a:cubicBezTo>
                <a:cubicBezTo>
                  <a:pt x="185" y="998"/>
                  <a:pt x="190" y="1020"/>
                  <a:pt x="195" y="1042"/>
                </a:cubicBezTo>
                <a:cubicBezTo>
                  <a:pt x="200" y="1064"/>
                  <a:pt x="205" y="1085"/>
                  <a:pt x="210" y="1107"/>
                </a:cubicBezTo>
                <a:cubicBezTo>
                  <a:pt x="215" y="1128"/>
                  <a:pt x="220" y="1148"/>
                  <a:pt x="225" y="1169"/>
                </a:cubicBezTo>
                <a:cubicBezTo>
                  <a:pt x="230" y="1189"/>
                  <a:pt x="235" y="1209"/>
                  <a:pt x="240" y="1229"/>
                </a:cubicBezTo>
                <a:cubicBezTo>
                  <a:pt x="245" y="1248"/>
                  <a:pt x="250" y="1267"/>
                  <a:pt x="255" y="1286"/>
                </a:cubicBezTo>
                <a:cubicBezTo>
                  <a:pt x="260" y="1305"/>
                  <a:pt x="265" y="1324"/>
                  <a:pt x="270" y="1342"/>
                </a:cubicBezTo>
                <a:cubicBezTo>
                  <a:pt x="275" y="1360"/>
                  <a:pt x="280" y="1377"/>
                  <a:pt x="285" y="1395"/>
                </a:cubicBezTo>
                <a:cubicBezTo>
                  <a:pt x="290" y="1412"/>
                  <a:pt x="295" y="1429"/>
                  <a:pt x="300" y="1446"/>
                </a:cubicBezTo>
                <a:cubicBezTo>
                  <a:pt x="305" y="1462"/>
                  <a:pt x="310" y="1479"/>
                  <a:pt x="315" y="1495"/>
                </a:cubicBezTo>
                <a:cubicBezTo>
                  <a:pt x="320" y="1510"/>
                  <a:pt x="325" y="1526"/>
                  <a:pt x="330" y="1541"/>
                </a:cubicBezTo>
                <a:cubicBezTo>
                  <a:pt x="335" y="1556"/>
                  <a:pt x="340" y="1571"/>
                  <a:pt x="345" y="1585"/>
                </a:cubicBezTo>
                <a:cubicBezTo>
                  <a:pt x="350" y="1599"/>
                  <a:pt x="355" y="1613"/>
                  <a:pt x="360" y="1627"/>
                </a:cubicBezTo>
                <a:cubicBezTo>
                  <a:pt x="365" y="1641"/>
                  <a:pt x="370" y="1654"/>
                  <a:pt x="375" y="1667"/>
                </a:cubicBezTo>
                <a:cubicBezTo>
                  <a:pt x="380" y="1679"/>
                  <a:pt x="385" y="1692"/>
                  <a:pt x="390" y="1704"/>
                </a:cubicBezTo>
                <a:cubicBezTo>
                  <a:pt x="395" y="1716"/>
                  <a:pt x="400" y="1728"/>
                  <a:pt x="405" y="1739"/>
                </a:cubicBezTo>
                <a:cubicBezTo>
                  <a:pt x="410" y="1751"/>
                  <a:pt x="415" y="1762"/>
                  <a:pt x="420" y="1772"/>
                </a:cubicBezTo>
                <a:cubicBezTo>
                  <a:pt x="425" y="1783"/>
                  <a:pt x="430" y="1793"/>
                  <a:pt x="435" y="1803"/>
                </a:cubicBezTo>
                <a:cubicBezTo>
                  <a:pt x="440" y="1813"/>
                  <a:pt x="445" y="1822"/>
                  <a:pt x="450" y="1831"/>
                </a:cubicBezTo>
                <a:cubicBezTo>
                  <a:pt x="455" y="1840"/>
                  <a:pt x="460" y="1849"/>
                  <a:pt x="465" y="1858"/>
                </a:cubicBezTo>
                <a:cubicBezTo>
                  <a:pt x="470" y="1866"/>
                  <a:pt x="475" y="1874"/>
                  <a:pt x="480" y="1881"/>
                </a:cubicBezTo>
                <a:cubicBezTo>
                  <a:pt x="485" y="1889"/>
                  <a:pt x="490" y="1896"/>
                  <a:pt x="495" y="1903"/>
                </a:cubicBezTo>
                <a:cubicBezTo>
                  <a:pt x="500" y="1910"/>
                  <a:pt x="505" y="1916"/>
                  <a:pt x="510" y="1923"/>
                </a:cubicBezTo>
                <a:cubicBezTo>
                  <a:pt x="515" y="1929"/>
                  <a:pt x="520" y="1934"/>
                  <a:pt x="525" y="1940"/>
                </a:cubicBezTo>
                <a:cubicBezTo>
                  <a:pt x="530" y="1945"/>
                  <a:pt x="535" y="1950"/>
                  <a:pt x="540" y="1955"/>
                </a:cubicBezTo>
                <a:cubicBezTo>
                  <a:pt x="545" y="1959"/>
                  <a:pt x="550" y="1963"/>
                  <a:pt x="555" y="1967"/>
                </a:cubicBezTo>
                <a:cubicBezTo>
                  <a:pt x="560" y="1971"/>
                  <a:pt x="565" y="1975"/>
                  <a:pt x="570" y="1978"/>
                </a:cubicBezTo>
                <a:cubicBezTo>
                  <a:pt x="575" y="1981"/>
                  <a:pt x="580" y="1983"/>
                  <a:pt x="585" y="1986"/>
                </a:cubicBezTo>
                <a:cubicBezTo>
                  <a:pt x="590" y="1988"/>
                  <a:pt x="595" y="1990"/>
                  <a:pt x="600" y="1992"/>
                </a:cubicBezTo>
                <a:cubicBezTo>
                  <a:pt x="605" y="1993"/>
                  <a:pt x="610" y="1995"/>
                  <a:pt x="615" y="1996"/>
                </a:cubicBezTo>
                <a:cubicBezTo>
                  <a:pt x="620" y="1996"/>
                  <a:pt x="625" y="1997"/>
                  <a:pt x="630" y="1997"/>
                </a:cubicBezTo>
                <a:cubicBezTo>
                  <a:pt x="635" y="1997"/>
                  <a:pt x="640" y="1997"/>
                  <a:pt x="645" y="1996"/>
                </a:cubicBezTo>
                <a:cubicBezTo>
                  <a:pt x="650" y="1995"/>
                  <a:pt x="655" y="1994"/>
                  <a:pt x="660" y="1993"/>
                </a:cubicBezTo>
                <a:cubicBezTo>
                  <a:pt x="665" y="1992"/>
                  <a:pt x="670" y="1990"/>
                  <a:pt x="675" y="1988"/>
                </a:cubicBezTo>
                <a:cubicBezTo>
                  <a:pt x="680" y="1985"/>
                  <a:pt x="685" y="1983"/>
                  <a:pt x="690" y="1980"/>
                </a:cubicBezTo>
                <a:cubicBezTo>
                  <a:pt x="695" y="1977"/>
                  <a:pt x="700" y="1974"/>
                  <a:pt x="705" y="1970"/>
                </a:cubicBezTo>
                <a:cubicBezTo>
                  <a:pt x="710" y="1967"/>
                  <a:pt x="715" y="1963"/>
                  <a:pt x="720" y="1958"/>
                </a:cubicBezTo>
                <a:cubicBezTo>
                  <a:pt x="725" y="1954"/>
                  <a:pt x="730" y="1949"/>
                  <a:pt x="735" y="1944"/>
                </a:cubicBezTo>
                <a:cubicBezTo>
                  <a:pt x="740" y="1939"/>
                  <a:pt x="745" y="1933"/>
                  <a:pt x="750" y="1927"/>
                </a:cubicBezTo>
                <a:cubicBezTo>
                  <a:pt x="755" y="1921"/>
                  <a:pt x="760" y="1915"/>
                  <a:pt x="765" y="1909"/>
                </a:cubicBezTo>
                <a:cubicBezTo>
                  <a:pt x="770" y="1902"/>
                  <a:pt x="775" y="1895"/>
                  <a:pt x="780" y="1887"/>
                </a:cubicBezTo>
                <a:cubicBezTo>
                  <a:pt x="785" y="1880"/>
                  <a:pt x="790" y="1872"/>
                  <a:pt x="795" y="1864"/>
                </a:cubicBezTo>
                <a:cubicBezTo>
                  <a:pt x="800" y="1856"/>
                  <a:pt x="805" y="1847"/>
                  <a:pt x="810" y="1839"/>
                </a:cubicBezTo>
                <a:cubicBezTo>
                  <a:pt x="815" y="1830"/>
                  <a:pt x="820" y="1820"/>
                  <a:pt x="825" y="1811"/>
                </a:cubicBezTo>
                <a:cubicBezTo>
                  <a:pt x="830" y="1801"/>
                  <a:pt x="835" y="1791"/>
                  <a:pt x="840" y="1781"/>
                </a:cubicBezTo>
                <a:cubicBezTo>
                  <a:pt x="845" y="1770"/>
                  <a:pt x="850" y="1759"/>
                  <a:pt x="855" y="1748"/>
                </a:cubicBezTo>
                <a:cubicBezTo>
                  <a:pt x="860" y="1737"/>
                  <a:pt x="865" y="1726"/>
                  <a:pt x="870" y="1714"/>
                </a:cubicBezTo>
                <a:cubicBezTo>
                  <a:pt x="875" y="1702"/>
                  <a:pt x="880" y="1689"/>
                  <a:pt x="885" y="1677"/>
                </a:cubicBezTo>
                <a:cubicBezTo>
                  <a:pt x="890" y="1664"/>
                  <a:pt x="895" y="1651"/>
                  <a:pt x="900" y="1638"/>
                </a:cubicBezTo>
                <a:cubicBezTo>
                  <a:pt x="905" y="1624"/>
                  <a:pt x="910" y="1611"/>
                  <a:pt x="915" y="1597"/>
                </a:cubicBezTo>
                <a:cubicBezTo>
                  <a:pt x="920" y="1582"/>
                  <a:pt x="925" y="1568"/>
                  <a:pt x="930" y="1553"/>
                </a:cubicBezTo>
                <a:cubicBezTo>
                  <a:pt x="935" y="1538"/>
                  <a:pt x="940" y="1523"/>
                  <a:pt x="945" y="1507"/>
                </a:cubicBezTo>
                <a:cubicBezTo>
                  <a:pt x="950" y="1491"/>
                  <a:pt x="955" y="1475"/>
                  <a:pt x="960" y="1459"/>
                </a:cubicBezTo>
                <a:cubicBezTo>
                  <a:pt x="965" y="1443"/>
                  <a:pt x="970" y="1426"/>
                  <a:pt x="975" y="1409"/>
                </a:cubicBezTo>
                <a:cubicBezTo>
                  <a:pt x="980" y="1391"/>
                  <a:pt x="985" y="1374"/>
                  <a:pt x="990" y="1356"/>
                </a:cubicBezTo>
                <a:cubicBezTo>
                  <a:pt x="995" y="1338"/>
                  <a:pt x="1000" y="1320"/>
                  <a:pt x="1005" y="1301"/>
                </a:cubicBezTo>
                <a:cubicBezTo>
                  <a:pt x="1010" y="1283"/>
                  <a:pt x="1015" y="1264"/>
                  <a:pt x="1020" y="1244"/>
                </a:cubicBezTo>
                <a:cubicBezTo>
                  <a:pt x="1025" y="1225"/>
                  <a:pt x="1030" y="1205"/>
                  <a:pt x="1035" y="1185"/>
                </a:cubicBezTo>
                <a:cubicBezTo>
                  <a:pt x="1040" y="1165"/>
                  <a:pt x="1045" y="1144"/>
                  <a:pt x="1050" y="1123"/>
                </a:cubicBezTo>
                <a:cubicBezTo>
                  <a:pt x="1055" y="1102"/>
                  <a:pt x="1060" y="1081"/>
                  <a:pt x="1065" y="1060"/>
                </a:cubicBezTo>
                <a:cubicBezTo>
                  <a:pt x="1070" y="1038"/>
                  <a:pt x="1075" y="1016"/>
                  <a:pt x="1080" y="993"/>
                </a:cubicBezTo>
                <a:cubicBezTo>
                  <a:pt x="1085" y="971"/>
                  <a:pt x="1090" y="948"/>
                  <a:pt x="1095" y="925"/>
                </a:cubicBezTo>
                <a:cubicBezTo>
                  <a:pt x="1100" y="902"/>
                  <a:pt x="1105" y="878"/>
                  <a:pt x="1110" y="855"/>
                </a:cubicBezTo>
                <a:cubicBezTo>
                  <a:pt x="1115" y="831"/>
                  <a:pt x="1120" y="806"/>
                  <a:pt x="1125" y="782"/>
                </a:cubicBezTo>
                <a:cubicBezTo>
                  <a:pt x="1130" y="757"/>
                  <a:pt x="1135" y="732"/>
                  <a:pt x="1140" y="707"/>
                </a:cubicBezTo>
                <a:cubicBezTo>
                  <a:pt x="1145" y="681"/>
                  <a:pt x="1150" y="655"/>
                  <a:pt x="1155" y="629"/>
                </a:cubicBezTo>
                <a:cubicBezTo>
                  <a:pt x="1160" y="603"/>
                  <a:pt x="1165" y="577"/>
                  <a:pt x="1170" y="550"/>
                </a:cubicBezTo>
                <a:cubicBezTo>
                  <a:pt x="1175" y="523"/>
                  <a:pt x="1180" y="495"/>
                  <a:pt x="1185" y="468"/>
                </a:cubicBezTo>
                <a:cubicBezTo>
                  <a:pt x="1190" y="440"/>
                  <a:pt x="1195" y="412"/>
                  <a:pt x="1200" y="384"/>
                </a:cubicBezTo>
                <a:cubicBezTo>
                  <a:pt x="1205" y="355"/>
                  <a:pt x="1210" y="327"/>
                  <a:pt x="1215" y="298"/>
                </a:cubicBezTo>
                <a:cubicBezTo>
                  <a:pt x="1220" y="268"/>
                  <a:pt x="1225" y="239"/>
                  <a:pt x="1230" y="209"/>
                </a:cubicBezTo>
                <a:cubicBezTo>
                  <a:pt x="1235" y="179"/>
                  <a:pt x="1240" y="149"/>
                  <a:pt x="1245" y="118"/>
                </a:cubicBezTo>
                <a:cubicBezTo>
                  <a:pt x="1250" y="87"/>
                  <a:pt x="1255" y="56"/>
                  <a:pt x="1260" y="25"/>
                </a:cubicBezTo>
                <a:cubicBezTo>
                  <a:pt x="1264" y="0"/>
                  <a:pt x="1264" y="0"/>
                  <a:pt x="1264" y="0"/>
                </a:cubicBezTo>
              </a:path>
            </a:pathLst>
          </a:custGeom>
          <a:noFill/>
          <a:ln w="9525">
            <a:solidFill>
              <a:srgbClr val="FF0000"/>
            </a:solidFill>
            <a:beve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290" name="Group 9" title=""/>
          <p:cNvGrpSpPr/>
          <p:nvPr/>
        </p:nvGrpSpPr>
        <p:grpSpPr>
          <a:xfrm>
            <a:off x="358973" y="313220"/>
            <a:ext cx="3024188" cy="2031206"/>
            <a:chExt cx="2540" cy="1706"/>
          </a:xfrm>
        </p:grpSpPr>
        <p:sp>
          <p:nvSpPr>
            <p:cNvPr id="12291" name="d82Line 2"/>
            <p:cNvSpPr>
              <a:spLocks noChangeShapeType="1"/>
            </p:cNvSpPr>
            <p:nvPr/>
          </p:nvSpPr>
          <p:spPr bwMode="auto">
            <a:xfrm rot="10800000">
              <a:off x="46" y="362"/>
              <a:ext cx="217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bevel/>
              <a:head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292" name="d82Line 3"/>
            <p:cNvSpPr>
              <a:spLocks noChangeShapeType="1"/>
            </p:cNvSpPr>
            <p:nvPr/>
          </p:nvSpPr>
          <p:spPr bwMode="auto">
            <a:xfrm rot="10800000" flipH="1" flipV="1">
              <a:off x="1170" y="0"/>
              <a:ext cx="0" cy="170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bevel/>
              <a:head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293" name="d82Line 4"/>
            <p:cNvSpPr>
              <a:spLocks noChangeShapeType="1"/>
            </p:cNvSpPr>
            <p:nvPr/>
          </p:nvSpPr>
          <p:spPr bwMode="auto">
            <a:xfrm rot="10800000" flipH="1" flipV="1">
              <a:off x="940" y="309"/>
              <a:ext cx="0" cy="4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beve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294" name="d82Line 5"/>
            <p:cNvSpPr>
              <a:spLocks noChangeShapeType="1"/>
            </p:cNvSpPr>
            <p:nvPr/>
          </p:nvSpPr>
          <p:spPr bwMode="auto">
            <a:xfrm rot="10800000" flipH="1" flipV="1">
              <a:off x="712" y="309"/>
              <a:ext cx="0" cy="4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beve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295" name="d82Line 6"/>
            <p:cNvSpPr>
              <a:spLocks noChangeShapeType="1"/>
            </p:cNvSpPr>
            <p:nvPr/>
          </p:nvSpPr>
          <p:spPr bwMode="auto">
            <a:xfrm rot="10800000" flipH="1" flipV="1">
              <a:off x="482" y="309"/>
              <a:ext cx="0" cy="4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beve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296" name="d82Line 7"/>
            <p:cNvSpPr>
              <a:spLocks noChangeShapeType="1"/>
            </p:cNvSpPr>
            <p:nvPr/>
          </p:nvSpPr>
          <p:spPr bwMode="auto">
            <a:xfrm rot="10800000" flipH="1" flipV="1">
              <a:off x="252" y="309"/>
              <a:ext cx="0" cy="4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beve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297" name="d82Line 10"/>
            <p:cNvSpPr>
              <a:spLocks noChangeShapeType="1"/>
            </p:cNvSpPr>
            <p:nvPr/>
          </p:nvSpPr>
          <p:spPr bwMode="auto">
            <a:xfrm rot="10800000" flipH="1" flipV="1">
              <a:off x="1400" y="309"/>
              <a:ext cx="0" cy="4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beve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298" name="d82Line 11"/>
            <p:cNvSpPr>
              <a:spLocks noChangeShapeType="1"/>
            </p:cNvSpPr>
            <p:nvPr/>
          </p:nvSpPr>
          <p:spPr bwMode="auto">
            <a:xfrm rot="10800000" flipH="1" flipV="1">
              <a:off x="1628" y="309"/>
              <a:ext cx="0" cy="4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beve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299" name="d82Line 12"/>
            <p:cNvSpPr>
              <a:spLocks noChangeShapeType="1"/>
            </p:cNvSpPr>
            <p:nvPr/>
          </p:nvSpPr>
          <p:spPr bwMode="auto">
            <a:xfrm rot="10800000" flipH="1" flipV="1">
              <a:off x="1858" y="309"/>
              <a:ext cx="0" cy="4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beve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300" name="d82Line 14"/>
            <p:cNvSpPr>
              <a:spLocks noChangeShapeType="1"/>
            </p:cNvSpPr>
            <p:nvPr/>
          </p:nvSpPr>
          <p:spPr bwMode="auto">
            <a:xfrm rot="10800000" flipH="1" flipV="1">
              <a:off x="2087" y="309"/>
              <a:ext cx="0" cy="4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beve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301" name="d82Line 16"/>
            <p:cNvSpPr>
              <a:spLocks noChangeShapeType="1"/>
            </p:cNvSpPr>
            <p:nvPr/>
          </p:nvSpPr>
          <p:spPr bwMode="auto">
            <a:xfrm rot="10800000">
              <a:off x="1180" y="1121"/>
              <a:ext cx="5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beve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302" name="d82Line 17"/>
            <p:cNvSpPr>
              <a:spLocks noChangeShapeType="1"/>
            </p:cNvSpPr>
            <p:nvPr/>
          </p:nvSpPr>
          <p:spPr bwMode="auto">
            <a:xfrm rot="10800000">
              <a:off x="1180" y="1306"/>
              <a:ext cx="5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beve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303" name="d82Line 18"/>
            <p:cNvSpPr>
              <a:spLocks noChangeShapeType="1"/>
            </p:cNvSpPr>
            <p:nvPr/>
          </p:nvSpPr>
          <p:spPr bwMode="auto">
            <a:xfrm rot="10800000">
              <a:off x="1180" y="1490"/>
              <a:ext cx="5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beve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304" name="d82Line 21"/>
            <p:cNvSpPr>
              <a:spLocks noChangeShapeType="1"/>
            </p:cNvSpPr>
            <p:nvPr/>
          </p:nvSpPr>
          <p:spPr bwMode="auto">
            <a:xfrm rot="10800000">
              <a:off x="1180" y="752"/>
              <a:ext cx="5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beve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305" name="d82Line 22"/>
            <p:cNvSpPr>
              <a:spLocks noChangeShapeType="1"/>
            </p:cNvSpPr>
            <p:nvPr/>
          </p:nvSpPr>
          <p:spPr bwMode="auto">
            <a:xfrm rot="10800000">
              <a:off x="1180" y="567"/>
              <a:ext cx="5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beve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306" name="d82Line 25"/>
            <p:cNvSpPr>
              <a:spLocks noChangeShapeType="1"/>
            </p:cNvSpPr>
            <p:nvPr/>
          </p:nvSpPr>
          <p:spPr bwMode="auto">
            <a:xfrm rot="10800000">
              <a:off x="1180" y="936"/>
              <a:ext cx="5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beve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307" name="d82WordArt 28"/>
            <p:cNvSpPr>
              <a:spLocks noChangeArrowheads="1" noChangeShapeType="1" noTextEdit="1"/>
            </p:cNvSpPr>
            <p:nvPr/>
          </p:nvSpPr>
          <p:spPr bwMode="auto">
            <a:xfrm rot="10800000">
              <a:off x="2268" y="454"/>
              <a:ext cx="103" cy="106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700" i="1" kern="10">
                  <a:ln w="9525">
                    <a:solidFill>
                      <a:srgbClr val="000000"/>
                    </a:solidFill>
                    <a:bevel/>
                  </a:ln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x</a:t>
              </a:r>
              <a:endParaRPr lang="zh-CN" altLang="en-US" sz="2700" i="1" kern="10">
                <a:ln w="9525">
                  <a:solidFill>
                    <a:srgbClr val="000000"/>
                  </a:solidFill>
                  <a:bevel/>
                </a:ln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2308" name="d82WordArt 29"/>
            <p:cNvSpPr>
              <a:spLocks noChangeArrowheads="1" noChangeShapeType="1" noTextEdit="1"/>
            </p:cNvSpPr>
            <p:nvPr/>
          </p:nvSpPr>
          <p:spPr bwMode="auto">
            <a:xfrm>
              <a:off x="998" y="45"/>
              <a:ext cx="103" cy="107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700" i="1" kern="10">
                  <a:ln w="9525">
                    <a:solidFill>
                      <a:srgbClr val="000000"/>
                    </a:solidFill>
                    <a:bevel/>
                  </a:ln>
                  <a:solidFill>
                    <a:srgbClr val="000000"/>
                  </a:solidFill>
                  <a:latin typeface="宋体" panose="02010600030101010101" pitchFamily="2" charset="-122"/>
                </a:rPr>
                <a:t>y</a:t>
              </a:r>
              <a:endParaRPr lang="zh-CN" altLang="en-US" sz="2700" i="1" kern="10">
                <a:ln w="9525">
                  <a:solidFill>
                    <a:srgbClr val="000000"/>
                  </a:solidFill>
                  <a:bevel/>
                </a:ln>
                <a:solidFill>
                  <a:srgbClr val="000000"/>
                </a:solidFill>
                <a:latin typeface="宋体" panose="02010600030101010101" pitchFamily="2" charset="-122"/>
              </a:endParaRPr>
            </a:p>
          </p:txBody>
        </p:sp>
        <p:sp>
          <p:nvSpPr>
            <p:cNvPr id="12309" name="d82WordArt 120"/>
            <p:cNvSpPr>
              <a:spLocks noChangeArrowheads="1" noChangeShapeType="1" noTextEdit="1"/>
            </p:cNvSpPr>
            <p:nvPr/>
          </p:nvSpPr>
          <p:spPr bwMode="auto">
            <a:xfrm rot="10800000">
              <a:off x="1225" y="251"/>
              <a:ext cx="110" cy="83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i="1" kern="10">
                  <a:ln w="9525">
                    <a:solidFill>
                      <a:srgbClr val="000000"/>
                    </a:solidFill>
                    <a:bevel/>
                  </a:ln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O</a:t>
              </a:r>
              <a:endParaRPr lang="zh-CN" altLang="en-US" i="1" kern="10">
                <a:ln w="9525">
                  <a:solidFill>
                    <a:srgbClr val="000000"/>
                  </a:solidFill>
                  <a:bevel/>
                </a:ln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2310" name="Text Box 29"/>
            <p:cNvSpPr txBox="1">
              <a:spLocks noChangeArrowheads="1"/>
            </p:cNvSpPr>
            <p:nvPr/>
          </p:nvSpPr>
          <p:spPr bwMode="auto">
            <a:xfrm>
              <a:off x="499" y="363"/>
              <a:ext cx="686" cy="2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1500">
                  <a:solidFill>
                    <a:srgbClr val="000000"/>
                  </a:solidFill>
                </a:rPr>
                <a:t>－2</a:t>
              </a:r>
              <a:endParaRPr lang="zh-CN" altLang="en-US" sz="1500">
                <a:solidFill>
                  <a:srgbClr val="000000"/>
                </a:solidFill>
              </a:endParaRPr>
            </a:p>
          </p:txBody>
        </p:sp>
        <p:sp>
          <p:nvSpPr>
            <p:cNvPr id="12311" name="Text Box 30"/>
            <p:cNvSpPr txBox="1">
              <a:spLocks noChangeArrowheads="1"/>
            </p:cNvSpPr>
            <p:nvPr/>
          </p:nvSpPr>
          <p:spPr bwMode="auto">
            <a:xfrm>
              <a:off x="1543" y="363"/>
              <a:ext cx="272" cy="2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1500">
                  <a:solidFill>
                    <a:srgbClr val="000000"/>
                  </a:solidFill>
                </a:rPr>
                <a:t>2</a:t>
              </a:r>
              <a:endParaRPr lang="zh-CN" altLang="en-US" sz="1500">
                <a:solidFill>
                  <a:srgbClr val="000000"/>
                </a:solidFill>
              </a:endParaRPr>
            </a:p>
          </p:txBody>
        </p:sp>
        <p:sp>
          <p:nvSpPr>
            <p:cNvPr id="12312" name="Text Box 31"/>
            <p:cNvSpPr txBox="1">
              <a:spLocks noChangeArrowheads="1"/>
            </p:cNvSpPr>
            <p:nvPr/>
          </p:nvSpPr>
          <p:spPr bwMode="auto">
            <a:xfrm>
              <a:off x="817" y="635"/>
              <a:ext cx="549" cy="2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1500">
                  <a:solidFill>
                    <a:srgbClr val="000000"/>
                  </a:solidFill>
                </a:rPr>
                <a:t>－2</a:t>
              </a:r>
              <a:endParaRPr lang="zh-CN" altLang="en-US" sz="1500">
                <a:solidFill>
                  <a:srgbClr val="000000"/>
                </a:solidFill>
              </a:endParaRPr>
            </a:p>
          </p:txBody>
        </p:sp>
        <p:sp>
          <p:nvSpPr>
            <p:cNvPr id="12313" name="Text Box 32"/>
            <p:cNvSpPr txBox="1">
              <a:spLocks noChangeArrowheads="1"/>
            </p:cNvSpPr>
            <p:nvPr/>
          </p:nvSpPr>
          <p:spPr bwMode="auto">
            <a:xfrm>
              <a:off x="817" y="953"/>
              <a:ext cx="549" cy="2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1500">
                  <a:solidFill>
                    <a:srgbClr val="000000"/>
                  </a:solidFill>
                </a:rPr>
                <a:t>－4</a:t>
              </a:r>
              <a:endParaRPr lang="zh-CN" altLang="en-US" sz="1500">
                <a:solidFill>
                  <a:srgbClr val="000000"/>
                </a:solidFill>
              </a:endParaRPr>
            </a:p>
          </p:txBody>
        </p:sp>
        <p:sp>
          <p:nvSpPr>
            <p:cNvPr id="12314" name="Text Box 33"/>
            <p:cNvSpPr txBox="1">
              <a:spLocks noChangeArrowheads="1"/>
            </p:cNvSpPr>
            <p:nvPr/>
          </p:nvSpPr>
          <p:spPr bwMode="auto">
            <a:xfrm>
              <a:off x="771" y="1361"/>
              <a:ext cx="549" cy="2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1500">
                  <a:solidFill>
                    <a:srgbClr val="000000"/>
                  </a:solidFill>
                </a:rPr>
                <a:t>－6</a:t>
              </a:r>
              <a:endParaRPr lang="zh-CN" altLang="en-US" sz="1500">
                <a:solidFill>
                  <a:srgbClr val="000000"/>
                </a:solidFill>
              </a:endParaRPr>
            </a:p>
          </p:txBody>
        </p:sp>
        <p:sp>
          <p:nvSpPr>
            <p:cNvPr id="12315" name="Text Box 34"/>
            <p:cNvSpPr txBox="1">
              <a:spLocks noChangeArrowheads="1"/>
            </p:cNvSpPr>
            <p:nvPr/>
          </p:nvSpPr>
          <p:spPr bwMode="auto">
            <a:xfrm>
              <a:off x="1991" y="363"/>
              <a:ext cx="549" cy="2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1500">
                  <a:solidFill>
                    <a:srgbClr val="000000"/>
                  </a:solidFill>
                </a:rPr>
                <a:t>4</a:t>
              </a:r>
              <a:endParaRPr lang="zh-CN" altLang="en-US" sz="1500">
                <a:solidFill>
                  <a:srgbClr val="000000"/>
                </a:solidFill>
              </a:endParaRPr>
            </a:p>
          </p:txBody>
        </p:sp>
        <p:sp>
          <p:nvSpPr>
            <p:cNvPr id="12316" name="Text Box 35"/>
            <p:cNvSpPr txBox="1">
              <a:spLocks noChangeArrowheads="1"/>
            </p:cNvSpPr>
            <p:nvPr/>
          </p:nvSpPr>
          <p:spPr bwMode="auto">
            <a:xfrm>
              <a:off x="0" y="363"/>
              <a:ext cx="548" cy="2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1500">
                  <a:solidFill>
                    <a:srgbClr val="000000"/>
                  </a:solidFill>
                </a:rPr>
                <a:t>－4</a:t>
              </a:r>
              <a:endParaRPr lang="zh-CN" altLang="en-US" sz="1500">
                <a:solidFill>
                  <a:srgbClr val="000000"/>
                </a:solidFill>
              </a:endParaRPr>
            </a:p>
          </p:txBody>
        </p:sp>
      </p:grpSp>
      <p:sp>
        <p:nvSpPr>
          <p:cNvPr id="12317" name="平面几何--抛物线1" title=""/>
          <p:cNvSpPr>
            <a:spLocks noChangeArrowheads="1"/>
          </p:cNvSpPr>
          <p:nvPr/>
        </p:nvSpPr>
        <p:spPr bwMode="auto">
          <a:xfrm rot="10800000">
            <a:off x="1093590" y="745417"/>
            <a:ext cx="1835944" cy="1316831"/>
          </a:xfrm>
          <a:custGeom>
            <a:gdLst>
              <a:gd name="T0" fmla="*/ 15 w 1265"/>
              <a:gd name="T1" fmla="*/ 94 h 1998"/>
              <a:gd name="T2" fmla="*/ 45 w 1265"/>
              <a:gd name="T3" fmla="*/ 274 h 1998"/>
              <a:gd name="T4" fmla="*/ 75 w 1265"/>
              <a:gd name="T5" fmla="*/ 446 h 1998"/>
              <a:gd name="T6" fmla="*/ 105 w 1265"/>
              <a:gd name="T7" fmla="*/ 608 h 1998"/>
              <a:gd name="T8" fmla="*/ 135 w 1265"/>
              <a:gd name="T9" fmla="*/ 762 h 1998"/>
              <a:gd name="T10" fmla="*/ 165 w 1265"/>
              <a:gd name="T11" fmla="*/ 907 h 1998"/>
              <a:gd name="T12" fmla="*/ 195 w 1265"/>
              <a:gd name="T13" fmla="*/ 1042 h 1998"/>
              <a:gd name="T14" fmla="*/ 225 w 1265"/>
              <a:gd name="T15" fmla="*/ 1169 h 1998"/>
              <a:gd name="T16" fmla="*/ 255 w 1265"/>
              <a:gd name="T17" fmla="*/ 1286 h 1998"/>
              <a:gd name="T18" fmla="*/ 285 w 1265"/>
              <a:gd name="T19" fmla="*/ 1395 h 1998"/>
              <a:gd name="T20" fmla="*/ 315 w 1265"/>
              <a:gd name="T21" fmla="*/ 1495 h 1998"/>
              <a:gd name="T22" fmla="*/ 345 w 1265"/>
              <a:gd name="T23" fmla="*/ 1585 h 1998"/>
              <a:gd name="T24" fmla="*/ 375 w 1265"/>
              <a:gd name="T25" fmla="*/ 1667 h 1998"/>
              <a:gd name="T26" fmla="*/ 405 w 1265"/>
              <a:gd name="T27" fmla="*/ 1739 h 1998"/>
              <a:gd name="T28" fmla="*/ 435 w 1265"/>
              <a:gd name="T29" fmla="*/ 1803 h 1998"/>
              <a:gd name="T30" fmla="*/ 465 w 1265"/>
              <a:gd name="T31" fmla="*/ 1858 h 1998"/>
              <a:gd name="T32" fmla="*/ 495 w 1265"/>
              <a:gd name="T33" fmla="*/ 1903 h 1998"/>
              <a:gd name="T34" fmla="*/ 525 w 1265"/>
              <a:gd name="T35" fmla="*/ 1940 h 1998"/>
              <a:gd name="T36" fmla="*/ 555 w 1265"/>
              <a:gd name="T37" fmla="*/ 1967 h 1998"/>
              <a:gd name="T38" fmla="*/ 585 w 1265"/>
              <a:gd name="T39" fmla="*/ 1986 h 1998"/>
              <a:gd name="T40" fmla="*/ 615 w 1265"/>
              <a:gd name="T41" fmla="*/ 1996 h 1998"/>
              <a:gd name="T42" fmla="*/ 645 w 1265"/>
              <a:gd name="T43" fmla="*/ 1996 h 1998"/>
              <a:gd name="T44" fmla="*/ 675 w 1265"/>
              <a:gd name="T45" fmla="*/ 1988 h 1998"/>
              <a:gd name="T46" fmla="*/ 705 w 1265"/>
              <a:gd name="T47" fmla="*/ 1970 h 1998"/>
              <a:gd name="T48" fmla="*/ 735 w 1265"/>
              <a:gd name="T49" fmla="*/ 1944 h 1998"/>
              <a:gd name="T50" fmla="*/ 765 w 1265"/>
              <a:gd name="T51" fmla="*/ 1909 h 1998"/>
              <a:gd name="T52" fmla="*/ 795 w 1265"/>
              <a:gd name="T53" fmla="*/ 1864 h 1998"/>
              <a:gd name="T54" fmla="*/ 825 w 1265"/>
              <a:gd name="T55" fmla="*/ 1811 h 1998"/>
              <a:gd name="T56" fmla="*/ 855 w 1265"/>
              <a:gd name="T57" fmla="*/ 1748 h 1998"/>
              <a:gd name="T58" fmla="*/ 885 w 1265"/>
              <a:gd name="T59" fmla="*/ 1677 h 1998"/>
              <a:gd name="T60" fmla="*/ 915 w 1265"/>
              <a:gd name="T61" fmla="*/ 1597 h 1998"/>
              <a:gd name="T62" fmla="*/ 945 w 1265"/>
              <a:gd name="T63" fmla="*/ 1507 h 1998"/>
              <a:gd name="T64" fmla="*/ 975 w 1265"/>
              <a:gd name="T65" fmla="*/ 1409 h 1998"/>
              <a:gd name="T66" fmla="*/ 1005 w 1265"/>
              <a:gd name="T67" fmla="*/ 1301 h 1998"/>
              <a:gd name="T68" fmla="*/ 1035 w 1265"/>
              <a:gd name="T69" fmla="*/ 1185 h 1998"/>
              <a:gd name="T70" fmla="*/ 1065 w 1265"/>
              <a:gd name="T71" fmla="*/ 1060 h 1998"/>
              <a:gd name="T72" fmla="*/ 1095 w 1265"/>
              <a:gd name="T73" fmla="*/ 925 h 1998"/>
              <a:gd name="T74" fmla="*/ 1125 w 1265"/>
              <a:gd name="T75" fmla="*/ 782 h 1998"/>
              <a:gd name="T76" fmla="*/ 1155 w 1265"/>
              <a:gd name="T77" fmla="*/ 629 h 1998"/>
              <a:gd name="T78" fmla="*/ 1185 w 1265"/>
              <a:gd name="T79" fmla="*/ 468 h 1998"/>
              <a:gd name="T80" fmla="*/ 1215 w 1265"/>
              <a:gd name="T81" fmla="*/ 298 h 1998"/>
              <a:gd name="T82" fmla="*/ 1245 w 1265"/>
              <a:gd name="T83" fmla="*/ 118 h 1998"/>
              <a:gd name="T84" fmla="*/ 1264 w 1265"/>
              <a:gd name="T85" fmla="*/ 0 h 19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265" h="1998">
                <a:moveTo>
                  <a:pt x="0" y="0"/>
                </a:moveTo>
                <a:cubicBezTo>
                  <a:pt x="5" y="31"/>
                  <a:pt x="10" y="63"/>
                  <a:pt x="15" y="94"/>
                </a:cubicBezTo>
                <a:cubicBezTo>
                  <a:pt x="20" y="124"/>
                  <a:pt x="25" y="155"/>
                  <a:pt x="30" y="185"/>
                </a:cubicBezTo>
                <a:cubicBezTo>
                  <a:pt x="35" y="215"/>
                  <a:pt x="40" y="245"/>
                  <a:pt x="45" y="274"/>
                </a:cubicBezTo>
                <a:cubicBezTo>
                  <a:pt x="50" y="303"/>
                  <a:pt x="55" y="332"/>
                  <a:pt x="60" y="361"/>
                </a:cubicBezTo>
                <a:cubicBezTo>
                  <a:pt x="65" y="390"/>
                  <a:pt x="70" y="418"/>
                  <a:pt x="75" y="446"/>
                </a:cubicBezTo>
                <a:cubicBezTo>
                  <a:pt x="80" y="473"/>
                  <a:pt x="85" y="501"/>
                  <a:pt x="90" y="528"/>
                </a:cubicBezTo>
                <a:cubicBezTo>
                  <a:pt x="95" y="555"/>
                  <a:pt x="100" y="582"/>
                  <a:pt x="105" y="608"/>
                </a:cubicBezTo>
                <a:cubicBezTo>
                  <a:pt x="110" y="635"/>
                  <a:pt x="115" y="661"/>
                  <a:pt x="120" y="686"/>
                </a:cubicBezTo>
                <a:cubicBezTo>
                  <a:pt x="125" y="712"/>
                  <a:pt x="130" y="737"/>
                  <a:pt x="135" y="762"/>
                </a:cubicBezTo>
                <a:cubicBezTo>
                  <a:pt x="140" y="787"/>
                  <a:pt x="145" y="811"/>
                  <a:pt x="150" y="835"/>
                </a:cubicBezTo>
                <a:cubicBezTo>
                  <a:pt x="155" y="859"/>
                  <a:pt x="160" y="883"/>
                  <a:pt x="165" y="907"/>
                </a:cubicBezTo>
                <a:cubicBezTo>
                  <a:pt x="170" y="930"/>
                  <a:pt x="175" y="953"/>
                  <a:pt x="180" y="975"/>
                </a:cubicBezTo>
                <a:cubicBezTo>
                  <a:pt x="185" y="998"/>
                  <a:pt x="190" y="1020"/>
                  <a:pt x="195" y="1042"/>
                </a:cubicBezTo>
                <a:cubicBezTo>
                  <a:pt x="200" y="1064"/>
                  <a:pt x="205" y="1085"/>
                  <a:pt x="210" y="1107"/>
                </a:cubicBezTo>
                <a:cubicBezTo>
                  <a:pt x="215" y="1128"/>
                  <a:pt x="220" y="1148"/>
                  <a:pt x="225" y="1169"/>
                </a:cubicBezTo>
                <a:cubicBezTo>
                  <a:pt x="230" y="1189"/>
                  <a:pt x="235" y="1209"/>
                  <a:pt x="240" y="1229"/>
                </a:cubicBezTo>
                <a:cubicBezTo>
                  <a:pt x="245" y="1248"/>
                  <a:pt x="250" y="1267"/>
                  <a:pt x="255" y="1286"/>
                </a:cubicBezTo>
                <a:cubicBezTo>
                  <a:pt x="260" y="1305"/>
                  <a:pt x="265" y="1324"/>
                  <a:pt x="270" y="1342"/>
                </a:cubicBezTo>
                <a:cubicBezTo>
                  <a:pt x="275" y="1360"/>
                  <a:pt x="280" y="1377"/>
                  <a:pt x="285" y="1395"/>
                </a:cubicBezTo>
                <a:cubicBezTo>
                  <a:pt x="290" y="1412"/>
                  <a:pt x="295" y="1429"/>
                  <a:pt x="300" y="1446"/>
                </a:cubicBezTo>
                <a:cubicBezTo>
                  <a:pt x="305" y="1462"/>
                  <a:pt x="310" y="1479"/>
                  <a:pt x="315" y="1495"/>
                </a:cubicBezTo>
                <a:cubicBezTo>
                  <a:pt x="320" y="1510"/>
                  <a:pt x="325" y="1526"/>
                  <a:pt x="330" y="1541"/>
                </a:cubicBezTo>
                <a:cubicBezTo>
                  <a:pt x="335" y="1556"/>
                  <a:pt x="340" y="1571"/>
                  <a:pt x="345" y="1585"/>
                </a:cubicBezTo>
                <a:cubicBezTo>
                  <a:pt x="350" y="1599"/>
                  <a:pt x="355" y="1613"/>
                  <a:pt x="360" y="1627"/>
                </a:cubicBezTo>
                <a:cubicBezTo>
                  <a:pt x="365" y="1641"/>
                  <a:pt x="370" y="1654"/>
                  <a:pt x="375" y="1667"/>
                </a:cubicBezTo>
                <a:cubicBezTo>
                  <a:pt x="380" y="1679"/>
                  <a:pt x="385" y="1692"/>
                  <a:pt x="390" y="1704"/>
                </a:cubicBezTo>
                <a:cubicBezTo>
                  <a:pt x="395" y="1716"/>
                  <a:pt x="400" y="1728"/>
                  <a:pt x="405" y="1739"/>
                </a:cubicBezTo>
                <a:cubicBezTo>
                  <a:pt x="410" y="1751"/>
                  <a:pt x="415" y="1762"/>
                  <a:pt x="420" y="1772"/>
                </a:cubicBezTo>
                <a:cubicBezTo>
                  <a:pt x="425" y="1783"/>
                  <a:pt x="430" y="1793"/>
                  <a:pt x="435" y="1803"/>
                </a:cubicBezTo>
                <a:cubicBezTo>
                  <a:pt x="440" y="1813"/>
                  <a:pt x="445" y="1822"/>
                  <a:pt x="450" y="1831"/>
                </a:cubicBezTo>
                <a:cubicBezTo>
                  <a:pt x="455" y="1840"/>
                  <a:pt x="460" y="1849"/>
                  <a:pt x="465" y="1858"/>
                </a:cubicBezTo>
                <a:cubicBezTo>
                  <a:pt x="470" y="1866"/>
                  <a:pt x="475" y="1874"/>
                  <a:pt x="480" y="1881"/>
                </a:cubicBezTo>
                <a:cubicBezTo>
                  <a:pt x="485" y="1889"/>
                  <a:pt x="490" y="1896"/>
                  <a:pt x="495" y="1903"/>
                </a:cubicBezTo>
                <a:cubicBezTo>
                  <a:pt x="500" y="1910"/>
                  <a:pt x="505" y="1916"/>
                  <a:pt x="510" y="1923"/>
                </a:cubicBezTo>
                <a:cubicBezTo>
                  <a:pt x="515" y="1929"/>
                  <a:pt x="520" y="1934"/>
                  <a:pt x="525" y="1940"/>
                </a:cubicBezTo>
                <a:cubicBezTo>
                  <a:pt x="530" y="1945"/>
                  <a:pt x="535" y="1950"/>
                  <a:pt x="540" y="1955"/>
                </a:cubicBezTo>
                <a:cubicBezTo>
                  <a:pt x="545" y="1959"/>
                  <a:pt x="550" y="1963"/>
                  <a:pt x="555" y="1967"/>
                </a:cubicBezTo>
                <a:cubicBezTo>
                  <a:pt x="560" y="1971"/>
                  <a:pt x="565" y="1975"/>
                  <a:pt x="570" y="1978"/>
                </a:cubicBezTo>
                <a:cubicBezTo>
                  <a:pt x="575" y="1981"/>
                  <a:pt x="580" y="1983"/>
                  <a:pt x="585" y="1986"/>
                </a:cubicBezTo>
                <a:cubicBezTo>
                  <a:pt x="590" y="1988"/>
                  <a:pt x="595" y="1990"/>
                  <a:pt x="600" y="1992"/>
                </a:cubicBezTo>
                <a:cubicBezTo>
                  <a:pt x="605" y="1993"/>
                  <a:pt x="610" y="1995"/>
                  <a:pt x="615" y="1996"/>
                </a:cubicBezTo>
                <a:cubicBezTo>
                  <a:pt x="620" y="1996"/>
                  <a:pt x="625" y="1997"/>
                  <a:pt x="630" y="1997"/>
                </a:cubicBezTo>
                <a:cubicBezTo>
                  <a:pt x="635" y="1997"/>
                  <a:pt x="640" y="1997"/>
                  <a:pt x="645" y="1996"/>
                </a:cubicBezTo>
                <a:cubicBezTo>
                  <a:pt x="650" y="1995"/>
                  <a:pt x="655" y="1994"/>
                  <a:pt x="660" y="1993"/>
                </a:cubicBezTo>
                <a:cubicBezTo>
                  <a:pt x="665" y="1992"/>
                  <a:pt x="670" y="1990"/>
                  <a:pt x="675" y="1988"/>
                </a:cubicBezTo>
                <a:cubicBezTo>
                  <a:pt x="680" y="1985"/>
                  <a:pt x="685" y="1983"/>
                  <a:pt x="690" y="1980"/>
                </a:cubicBezTo>
                <a:cubicBezTo>
                  <a:pt x="695" y="1977"/>
                  <a:pt x="700" y="1974"/>
                  <a:pt x="705" y="1970"/>
                </a:cubicBezTo>
                <a:cubicBezTo>
                  <a:pt x="710" y="1967"/>
                  <a:pt x="715" y="1963"/>
                  <a:pt x="720" y="1958"/>
                </a:cubicBezTo>
                <a:cubicBezTo>
                  <a:pt x="725" y="1954"/>
                  <a:pt x="730" y="1949"/>
                  <a:pt x="735" y="1944"/>
                </a:cubicBezTo>
                <a:cubicBezTo>
                  <a:pt x="740" y="1939"/>
                  <a:pt x="745" y="1933"/>
                  <a:pt x="750" y="1927"/>
                </a:cubicBezTo>
                <a:cubicBezTo>
                  <a:pt x="755" y="1921"/>
                  <a:pt x="760" y="1915"/>
                  <a:pt x="765" y="1909"/>
                </a:cubicBezTo>
                <a:cubicBezTo>
                  <a:pt x="770" y="1902"/>
                  <a:pt x="775" y="1895"/>
                  <a:pt x="780" y="1887"/>
                </a:cubicBezTo>
                <a:cubicBezTo>
                  <a:pt x="785" y="1880"/>
                  <a:pt x="790" y="1872"/>
                  <a:pt x="795" y="1864"/>
                </a:cubicBezTo>
                <a:cubicBezTo>
                  <a:pt x="800" y="1856"/>
                  <a:pt x="805" y="1847"/>
                  <a:pt x="810" y="1839"/>
                </a:cubicBezTo>
                <a:cubicBezTo>
                  <a:pt x="815" y="1830"/>
                  <a:pt x="820" y="1820"/>
                  <a:pt x="825" y="1811"/>
                </a:cubicBezTo>
                <a:cubicBezTo>
                  <a:pt x="830" y="1801"/>
                  <a:pt x="835" y="1791"/>
                  <a:pt x="840" y="1781"/>
                </a:cubicBezTo>
                <a:cubicBezTo>
                  <a:pt x="845" y="1770"/>
                  <a:pt x="850" y="1759"/>
                  <a:pt x="855" y="1748"/>
                </a:cubicBezTo>
                <a:cubicBezTo>
                  <a:pt x="860" y="1737"/>
                  <a:pt x="865" y="1726"/>
                  <a:pt x="870" y="1714"/>
                </a:cubicBezTo>
                <a:cubicBezTo>
                  <a:pt x="875" y="1702"/>
                  <a:pt x="880" y="1689"/>
                  <a:pt x="885" y="1677"/>
                </a:cubicBezTo>
                <a:cubicBezTo>
                  <a:pt x="890" y="1664"/>
                  <a:pt x="895" y="1651"/>
                  <a:pt x="900" y="1638"/>
                </a:cubicBezTo>
                <a:cubicBezTo>
                  <a:pt x="905" y="1624"/>
                  <a:pt x="910" y="1611"/>
                  <a:pt x="915" y="1597"/>
                </a:cubicBezTo>
                <a:cubicBezTo>
                  <a:pt x="920" y="1582"/>
                  <a:pt x="925" y="1568"/>
                  <a:pt x="930" y="1553"/>
                </a:cubicBezTo>
                <a:cubicBezTo>
                  <a:pt x="935" y="1538"/>
                  <a:pt x="940" y="1523"/>
                  <a:pt x="945" y="1507"/>
                </a:cubicBezTo>
                <a:cubicBezTo>
                  <a:pt x="950" y="1491"/>
                  <a:pt x="955" y="1475"/>
                  <a:pt x="960" y="1459"/>
                </a:cubicBezTo>
                <a:cubicBezTo>
                  <a:pt x="965" y="1443"/>
                  <a:pt x="970" y="1426"/>
                  <a:pt x="975" y="1409"/>
                </a:cubicBezTo>
                <a:cubicBezTo>
                  <a:pt x="980" y="1391"/>
                  <a:pt x="985" y="1374"/>
                  <a:pt x="990" y="1356"/>
                </a:cubicBezTo>
                <a:cubicBezTo>
                  <a:pt x="995" y="1338"/>
                  <a:pt x="1000" y="1320"/>
                  <a:pt x="1005" y="1301"/>
                </a:cubicBezTo>
                <a:cubicBezTo>
                  <a:pt x="1010" y="1283"/>
                  <a:pt x="1015" y="1264"/>
                  <a:pt x="1020" y="1244"/>
                </a:cubicBezTo>
                <a:cubicBezTo>
                  <a:pt x="1025" y="1225"/>
                  <a:pt x="1030" y="1205"/>
                  <a:pt x="1035" y="1185"/>
                </a:cubicBezTo>
                <a:cubicBezTo>
                  <a:pt x="1040" y="1165"/>
                  <a:pt x="1045" y="1144"/>
                  <a:pt x="1050" y="1123"/>
                </a:cubicBezTo>
                <a:cubicBezTo>
                  <a:pt x="1055" y="1102"/>
                  <a:pt x="1060" y="1081"/>
                  <a:pt x="1065" y="1060"/>
                </a:cubicBezTo>
                <a:cubicBezTo>
                  <a:pt x="1070" y="1038"/>
                  <a:pt x="1075" y="1016"/>
                  <a:pt x="1080" y="993"/>
                </a:cubicBezTo>
                <a:cubicBezTo>
                  <a:pt x="1085" y="971"/>
                  <a:pt x="1090" y="948"/>
                  <a:pt x="1095" y="925"/>
                </a:cubicBezTo>
                <a:cubicBezTo>
                  <a:pt x="1100" y="902"/>
                  <a:pt x="1105" y="878"/>
                  <a:pt x="1110" y="855"/>
                </a:cubicBezTo>
                <a:cubicBezTo>
                  <a:pt x="1115" y="831"/>
                  <a:pt x="1120" y="806"/>
                  <a:pt x="1125" y="782"/>
                </a:cubicBezTo>
                <a:cubicBezTo>
                  <a:pt x="1130" y="757"/>
                  <a:pt x="1135" y="732"/>
                  <a:pt x="1140" y="707"/>
                </a:cubicBezTo>
                <a:cubicBezTo>
                  <a:pt x="1145" y="681"/>
                  <a:pt x="1150" y="655"/>
                  <a:pt x="1155" y="629"/>
                </a:cubicBezTo>
                <a:cubicBezTo>
                  <a:pt x="1160" y="603"/>
                  <a:pt x="1165" y="577"/>
                  <a:pt x="1170" y="550"/>
                </a:cubicBezTo>
                <a:cubicBezTo>
                  <a:pt x="1175" y="523"/>
                  <a:pt x="1180" y="495"/>
                  <a:pt x="1185" y="468"/>
                </a:cubicBezTo>
                <a:cubicBezTo>
                  <a:pt x="1190" y="440"/>
                  <a:pt x="1195" y="412"/>
                  <a:pt x="1200" y="384"/>
                </a:cubicBezTo>
                <a:cubicBezTo>
                  <a:pt x="1205" y="355"/>
                  <a:pt x="1210" y="327"/>
                  <a:pt x="1215" y="298"/>
                </a:cubicBezTo>
                <a:cubicBezTo>
                  <a:pt x="1220" y="268"/>
                  <a:pt x="1225" y="239"/>
                  <a:pt x="1230" y="209"/>
                </a:cubicBezTo>
                <a:cubicBezTo>
                  <a:pt x="1235" y="179"/>
                  <a:pt x="1240" y="149"/>
                  <a:pt x="1245" y="118"/>
                </a:cubicBezTo>
                <a:cubicBezTo>
                  <a:pt x="1250" y="87"/>
                  <a:pt x="1255" y="56"/>
                  <a:pt x="1260" y="25"/>
                </a:cubicBezTo>
                <a:cubicBezTo>
                  <a:pt x="1264" y="0"/>
                  <a:pt x="1264" y="0"/>
                  <a:pt x="1264" y="0"/>
                </a:cubicBezTo>
              </a:path>
            </a:pathLst>
          </a:custGeom>
          <a:noFill/>
          <a:ln w="9525">
            <a:solidFill>
              <a:srgbClr val="0000FF"/>
            </a:solidFill>
            <a:beve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18" name="Oval 37" title=""/>
          <p:cNvSpPr>
            <a:spLocks noChangeArrowheads="1"/>
          </p:cNvSpPr>
          <p:nvPr/>
        </p:nvSpPr>
        <p:spPr bwMode="auto">
          <a:xfrm rot="10800000">
            <a:off x="1719859" y="831142"/>
            <a:ext cx="54769" cy="54769"/>
          </a:xfrm>
          <a:prstGeom prst="ellipse">
            <a:avLst/>
          </a:prstGeom>
          <a:solidFill>
            <a:srgbClr val="FF0000"/>
          </a:solidFill>
          <a:ln w="9525">
            <a:solidFill>
              <a:srgbClr val="FF0000"/>
            </a:solidFill>
            <a:bevel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19" name="Oval 38" title=""/>
          <p:cNvSpPr>
            <a:spLocks noChangeArrowheads="1"/>
          </p:cNvSpPr>
          <p:nvPr/>
        </p:nvSpPr>
        <p:spPr bwMode="auto">
          <a:xfrm rot="10800000">
            <a:off x="2238971" y="1728873"/>
            <a:ext cx="54769" cy="54769"/>
          </a:xfrm>
          <a:prstGeom prst="ellipse">
            <a:avLst/>
          </a:prstGeom>
          <a:solidFill>
            <a:srgbClr val="FF0000"/>
          </a:solidFill>
          <a:ln w="9525">
            <a:solidFill>
              <a:srgbClr val="FF0000"/>
            </a:solidFill>
            <a:bevel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20" name="Oval 39" title=""/>
          <p:cNvSpPr>
            <a:spLocks noChangeArrowheads="1"/>
          </p:cNvSpPr>
          <p:nvPr/>
        </p:nvSpPr>
        <p:spPr bwMode="auto">
          <a:xfrm rot="10800000">
            <a:off x="1450777" y="713269"/>
            <a:ext cx="54769" cy="54769"/>
          </a:xfrm>
          <a:prstGeom prst="ellipse">
            <a:avLst/>
          </a:prstGeom>
          <a:solidFill>
            <a:srgbClr val="FF0000"/>
          </a:solidFill>
          <a:ln w="9525">
            <a:solidFill>
              <a:srgbClr val="FF0000"/>
            </a:solidFill>
            <a:bevel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21" name="Oval 40" title=""/>
          <p:cNvSpPr>
            <a:spLocks noChangeArrowheads="1"/>
          </p:cNvSpPr>
          <p:nvPr/>
        </p:nvSpPr>
        <p:spPr bwMode="auto">
          <a:xfrm rot="10800000">
            <a:off x="1180506" y="820426"/>
            <a:ext cx="54769" cy="54769"/>
          </a:xfrm>
          <a:prstGeom prst="ellipse">
            <a:avLst/>
          </a:prstGeom>
          <a:solidFill>
            <a:srgbClr val="FF0000"/>
          </a:solidFill>
          <a:ln w="9525">
            <a:solidFill>
              <a:srgbClr val="FF0000"/>
            </a:solidFill>
            <a:bevel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22" name="Oval 41" title=""/>
          <p:cNvSpPr>
            <a:spLocks noChangeArrowheads="1"/>
          </p:cNvSpPr>
          <p:nvPr/>
        </p:nvSpPr>
        <p:spPr bwMode="auto">
          <a:xfrm rot="10800000">
            <a:off x="2519959" y="1166898"/>
            <a:ext cx="54769" cy="54769"/>
          </a:xfrm>
          <a:prstGeom prst="ellipse">
            <a:avLst/>
          </a:prstGeom>
          <a:solidFill>
            <a:srgbClr val="0000FF"/>
          </a:solidFill>
          <a:ln w="9525">
            <a:solidFill>
              <a:srgbClr val="0000FF"/>
            </a:solidFill>
            <a:bevel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23" name="Oval 42" title=""/>
          <p:cNvSpPr>
            <a:spLocks noChangeArrowheads="1"/>
          </p:cNvSpPr>
          <p:nvPr/>
        </p:nvSpPr>
        <p:spPr bwMode="auto">
          <a:xfrm rot="10800000">
            <a:off x="888802" y="1166898"/>
            <a:ext cx="54769" cy="54769"/>
          </a:xfrm>
          <a:prstGeom prst="ellipse">
            <a:avLst/>
          </a:prstGeom>
          <a:solidFill>
            <a:srgbClr val="FF0000"/>
          </a:solidFill>
          <a:ln w="9525">
            <a:solidFill>
              <a:srgbClr val="FF0000"/>
            </a:solidFill>
            <a:bevel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24" name="Oval 43" title=""/>
          <p:cNvSpPr>
            <a:spLocks noChangeArrowheads="1"/>
          </p:cNvSpPr>
          <p:nvPr/>
        </p:nvSpPr>
        <p:spPr bwMode="auto">
          <a:xfrm rot="10800000">
            <a:off x="1990131" y="712079"/>
            <a:ext cx="54769" cy="54769"/>
          </a:xfrm>
          <a:prstGeom prst="ellipse">
            <a:avLst/>
          </a:prstGeom>
          <a:solidFill>
            <a:srgbClr val="0000FF"/>
          </a:solidFill>
          <a:ln w="9525">
            <a:solidFill>
              <a:srgbClr val="0000FF"/>
            </a:solidFill>
            <a:bevel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25" name="Oval 44" title=""/>
          <p:cNvSpPr>
            <a:spLocks noChangeArrowheads="1"/>
          </p:cNvSpPr>
          <p:nvPr/>
        </p:nvSpPr>
        <p:spPr bwMode="auto">
          <a:xfrm rot="10800000">
            <a:off x="1440062" y="1177613"/>
            <a:ext cx="54769" cy="54769"/>
          </a:xfrm>
          <a:prstGeom prst="ellipse">
            <a:avLst/>
          </a:prstGeom>
          <a:solidFill>
            <a:srgbClr val="0000FF"/>
          </a:solidFill>
          <a:ln w="9525">
            <a:solidFill>
              <a:srgbClr val="0000FF"/>
            </a:solidFill>
            <a:bevel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26" name="Oval 45" title=""/>
          <p:cNvSpPr>
            <a:spLocks noChangeArrowheads="1"/>
          </p:cNvSpPr>
          <p:nvPr/>
        </p:nvSpPr>
        <p:spPr bwMode="auto">
          <a:xfrm rot="10800000">
            <a:off x="1169790" y="1749113"/>
            <a:ext cx="54769" cy="54769"/>
          </a:xfrm>
          <a:prstGeom prst="ellipse">
            <a:avLst/>
          </a:prstGeom>
          <a:solidFill>
            <a:srgbClr val="0000FF"/>
          </a:solidFill>
          <a:ln w="9525">
            <a:solidFill>
              <a:srgbClr val="0000FF"/>
            </a:solidFill>
            <a:bevel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2327" name="Oval 46" title=""/>
          <p:cNvSpPr>
            <a:spLocks noChangeArrowheads="1"/>
          </p:cNvSpPr>
          <p:nvPr/>
        </p:nvSpPr>
        <p:spPr bwMode="auto">
          <a:xfrm rot="10800000">
            <a:off x="1968700" y="1166898"/>
            <a:ext cx="54769" cy="54769"/>
          </a:xfrm>
          <a:prstGeom prst="ellipse">
            <a:avLst/>
          </a:prstGeom>
          <a:solidFill>
            <a:srgbClr val="FF0000"/>
          </a:solidFill>
          <a:ln w="9525">
            <a:solidFill>
              <a:srgbClr val="FF0000"/>
            </a:solidFill>
            <a:bevel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28" name="Oval 47" title=""/>
          <p:cNvSpPr>
            <a:spLocks noChangeArrowheads="1"/>
          </p:cNvSpPr>
          <p:nvPr/>
        </p:nvSpPr>
        <p:spPr bwMode="auto">
          <a:xfrm rot="10800000">
            <a:off x="2260402" y="820426"/>
            <a:ext cx="54769" cy="54769"/>
          </a:xfrm>
          <a:prstGeom prst="ellipse">
            <a:avLst/>
          </a:prstGeom>
          <a:solidFill>
            <a:srgbClr val="0000FF"/>
          </a:solidFill>
          <a:ln w="9525">
            <a:solidFill>
              <a:srgbClr val="0000FF"/>
            </a:solidFill>
            <a:bevel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29" name="平面几何--抛物线1" title=""/>
          <p:cNvSpPr>
            <a:spLocks noChangeArrowheads="1"/>
          </p:cNvSpPr>
          <p:nvPr/>
        </p:nvSpPr>
        <p:spPr bwMode="auto">
          <a:xfrm rot="10800000">
            <a:off x="824509" y="745417"/>
            <a:ext cx="1835944" cy="1316831"/>
          </a:xfrm>
          <a:custGeom>
            <a:gdLst>
              <a:gd name="T0" fmla="*/ 15 w 1265"/>
              <a:gd name="T1" fmla="*/ 94 h 1998"/>
              <a:gd name="T2" fmla="*/ 45 w 1265"/>
              <a:gd name="T3" fmla="*/ 274 h 1998"/>
              <a:gd name="T4" fmla="*/ 75 w 1265"/>
              <a:gd name="T5" fmla="*/ 446 h 1998"/>
              <a:gd name="T6" fmla="*/ 105 w 1265"/>
              <a:gd name="T7" fmla="*/ 608 h 1998"/>
              <a:gd name="T8" fmla="*/ 135 w 1265"/>
              <a:gd name="T9" fmla="*/ 762 h 1998"/>
              <a:gd name="T10" fmla="*/ 165 w 1265"/>
              <a:gd name="T11" fmla="*/ 907 h 1998"/>
              <a:gd name="T12" fmla="*/ 195 w 1265"/>
              <a:gd name="T13" fmla="*/ 1042 h 1998"/>
              <a:gd name="T14" fmla="*/ 225 w 1265"/>
              <a:gd name="T15" fmla="*/ 1169 h 1998"/>
              <a:gd name="T16" fmla="*/ 255 w 1265"/>
              <a:gd name="T17" fmla="*/ 1286 h 1998"/>
              <a:gd name="T18" fmla="*/ 285 w 1265"/>
              <a:gd name="T19" fmla="*/ 1395 h 1998"/>
              <a:gd name="T20" fmla="*/ 315 w 1265"/>
              <a:gd name="T21" fmla="*/ 1495 h 1998"/>
              <a:gd name="T22" fmla="*/ 345 w 1265"/>
              <a:gd name="T23" fmla="*/ 1585 h 1998"/>
              <a:gd name="T24" fmla="*/ 375 w 1265"/>
              <a:gd name="T25" fmla="*/ 1667 h 1998"/>
              <a:gd name="T26" fmla="*/ 405 w 1265"/>
              <a:gd name="T27" fmla="*/ 1739 h 1998"/>
              <a:gd name="T28" fmla="*/ 435 w 1265"/>
              <a:gd name="T29" fmla="*/ 1803 h 1998"/>
              <a:gd name="T30" fmla="*/ 465 w 1265"/>
              <a:gd name="T31" fmla="*/ 1858 h 1998"/>
              <a:gd name="T32" fmla="*/ 495 w 1265"/>
              <a:gd name="T33" fmla="*/ 1903 h 1998"/>
              <a:gd name="T34" fmla="*/ 525 w 1265"/>
              <a:gd name="T35" fmla="*/ 1940 h 1998"/>
              <a:gd name="T36" fmla="*/ 555 w 1265"/>
              <a:gd name="T37" fmla="*/ 1967 h 1998"/>
              <a:gd name="T38" fmla="*/ 585 w 1265"/>
              <a:gd name="T39" fmla="*/ 1986 h 1998"/>
              <a:gd name="T40" fmla="*/ 615 w 1265"/>
              <a:gd name="T41" fmla="*/ 1996 h 1998"/>
              <a:gd name="T42" fmla="*/ 645 w 1265"/>
              <a:gd name="T43" fmla="*/ 1996 h 1998"/>
              <a:gd name="T44" fmla="*/ 675 w 1265"/>
              <a:gd name="T45" fmla="*/ 1988 h 1998"/>
              <a:gd name="T46" fmla="*/ 705 w 1265"/>
              <a:gd name="T47" fmla="*/ 1970 h 1998"/>
              <a:gd name="T48" fmla="*/ 735 w 1265"/>
              <a:gd name="T49" fmla="*/ 1944 h 1998"/>
              <a:gd name="T50" fmla="*/ 765 w 1265"/>
              <a:gd name="T51" fmla="*/ 1909 h 1998"/>
              <a:gd name="T52" fmla="*/ 795 w 1265"/>
              <a:gd name="T53" fmla="*/ 1864 h 1998"/>
              <a:gd name="T54" fmla="*/ 825 w 1265"/>
              <a:gd name="T55" fmla="*/ 1811 h 1998"/>
              <a:gd name="T56" fmla="*/ 855 w 1265"/>
              <a:gd name="T57" fmla="*/ 1748 h 1998"/>
              <a:gd name="T58" fmla="*/ 885 w 1265"/>
              <a:gd name="T59" fmla="*/ 1677 h 1998"/>
              <a:gd name="T60" fmla="*/ 915 w 1265"/>
              <a:gd name="T61" fmla="*/ 1597 h 1998"/>
              <a:gd name="T62" fmla="*/ 945 w 1265"/>
              <a:gd name="T63" fmla="*/ 1507 h 1998"/>
              <a:gd name="T64" fmla="*/ 975 w 1265"/>
              <a:gd name="T65" fmla="*/ 1409 h 1998"/>
              <a:gd name="T66" fmla="*/ 1005 w 1265"/>
              <a:gd name="T67" fmla="*/ 1301 h 1998"/>
              <a:gd name="T68" fmla="*/ 1035 w 1265"/>
              <a:gd name="T69" fmla="*/ 1185 h 1998"/>
              <a:gd name="T70" fmla="*/ 1065 w 1265"/>
              <a:gd name="T71" fmla="*/ 1060 h 1998"/>
              <a:gd name="T72" fmla="*/ 1095 w 1265"/>
              <a:gd name="T73" fmla="*/ 925 h 1998"/>
              <a:gd name="T74" fmla="*/ 1125 w 1265"/>
              <a:gd name="T75" fmla="*/ 782 h 1998"/>
              <a:gd name="T76" fmla="*/ 1155 w 1265"/>
              <a:gd name="T77" fmla="*/ 629 h 1998"/>
              <a:gd name="T78" fmla="*/ 1185 w 1265"/>
              <a:gd name="T79" fmla="*/ 468 h 1998"/>
              <a:gd name="T80" fmla="*/ 1215 w 1265"/>
              <a:gd name="T81" fmla="*/ 298 h 1998"/>
              <a:gd name="T82" fmla="*/ 1245 w 1265"/>
              <a:gd name="T83" fmla="*/ 118 h 1998"/>
              <a:gd name="T84" fmla="*/ 1264 w 1265"/>
              <a:gd name="T85" fmla="*/ 0 h 19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265" h="1998">
                <a:moveTo>
                  <a:pt x="0" y="0"/>
                </a:moveTo>
                <a:cubicBezTo>
                  <a:pt x="5" y="31"/>
                  <a:pt x="10" y="63"/>
                  <a:pt x="15" y="94"/>
                </a:cubicBezTo>
                <a:cubicBezTo>
                  <a:pt x="20" y="124"/>
                  <a:pt x="25" y="155"/>
                  <a:pt x="30" y="185"/>
                </a:cubicBezTo>
                <a:cubicBezTo>
                  <a:pt x="35" y="215"/>
                  <a:pt x="40" y="245"/>
                  <a:pt x="45" y="274"/>
                </a:cubicBezTo>
                <a:cubicBezTo>
                  <a:pt x="50" y="303"/>
                  <a:pt x="55" y="332"/>
                  <a:pt x="60" y="361"/>
                </a:cubicBezTo>
                <a:cubicBezTo>
                  <a:pt x="65" y="390"/>
                  <a:pt x="70" y="418"/>
                  <a:pt x="75" y="446"/>
                </a:cubicBezTo>
                <a:cubicBezTo>
                  <a:pt x="80" y="473"/>
                  <a:pt x="85" y="501"/>
                  <a:pt x="90" y="528"/>
                </a:cubicBezTo>
                <a:cubicBezTo>
                  <a:pt x="95" y="555"/>
                  <a:pt x="100" y="582"/>
                  <a:pt x="105" y="608"/>
                </a:cubicBezTo>
                <a:cubicBezTo>
                  <a:pt x="110" y="635"/>
                  <a:pt x="115" y="661"/>
                  <a:pt x="120" y="686"/>
                </a:cubicBezTo>
                <a:cubicBezTo>
                  <a:pt x="125" y="712"/>
                  <a:pt x="130" y="737"/>
                  <a:pt x="135" y="762"/>
                </a:cubicBezTo>
                <a:cubicBezTo>
                  <a:pt x="140" y="787"/>
                  <a:pt x="145" y="811"/>
                  <a:pt x="150" y="835"/>
                </a:cubicBezTo>
                <a:cubicBezTo>
                  <a:pt x="155" y="859"/>
                  <a:pt x="160" y="883"/>
                  <a:pt x="165" y="907"/>
                </a:cubicBezTo>
                <a:cubicBezTo>
                  <a:pt x="170" y="930"/>
                  <a:pt x="175" y="953"/>
                  <a:pt x="180" y="975"/>
                </a:cubicBezTo>
                <a:cubicBezTo>
                  <a:pt x="185" y="998"/>
                  <a:pt x="190" y="1020"/>
                  <a:pt x="195" y="1042"/>
                </a:cubicBezTo>
                <a:cubicBezTo>
                  <a:pt x="200" y="1064"/>
                  <a:pt x="205" y="1085"/>
                  <a:pt x="210" y="1107"/>
                </a:cubicBezTo>
                <a:cubicBezTo>
                  <a:pt x="215" y="1128"/>
                  <a:pt x="220" y="1148"/>
                  <a:pt x="225" y="1169"/>
                </a:cubicBezTo>
                <a:cubicBezTo>
                  <a:pt x="230" y="1189"/>
                  <a:pt x="235" y="1209"/>
                  <a:pt x="240" y="1229"/>
                </a:cubicBezTo>
                <a:cubicBezTo>
                  <a:pt x="245" y="1248"/>
                  <a:pt x="250" y="1267"/>
                  <a:pt x="255" y="1286"/>
                </a:cubicBezTo>
                <a:cubicBezTo>
                  <a:pt x="260" y="1305"/>
                  <a:pt x="265" y="1324"/>
                  <a:pt x="270" y="1342"/>
                </a:cubicBezTo>
                <a:cubicBezTo>
                  <a:pt x="275" y="1360"/>
                  <a:pt x="280" y="1377"/>
                  <a:pt x="285" y="1395"/>
                </a:cubicBezTo>
                <a:cubicBezTo>
                  <a:pt x="290" y="1412"/>
                  <a:pt x="295" y="1429"/>
                  <a:pt x="300" y="1446"/>
                </a:cubicBezTo>
                <a:cubicBezTo>
                  <a:pt x="305" y="1462"/>
                  <a:pt x="310" y="1479"/>
                  <a:pt x="315" y="1495"/>
                </a:cubicBezTo>
                <a:cubicBezTo>
                  <a:pt x="320" y="1510"/>
                  <a:pt x="325" y="1526"/>
                  <a:pt x="330" y="1541"/>
                </a:cubicBezTo>
                <a:cubicBezTo>
                  <a:pt x="335" y="1556"/>
                  <a:pt x="340" y="1571"/>
                  <a:pt x="345" y="1585"/>
                </a:cubicBezTo>
                <a:cubicBezTo>
                  <a:pt x="350" y="1599"/>
                  <a:pt x="355" y="1613"/>
                  <a:pt x="360" y="1627"/>
                </a:cubicBezTo>
                <a:cubicBezTo>
                  <a:pt x="365" y="1641"/>
                  <a:pt x="370" y="1654"/>
                  <a:pt x="375" y="1667"/>
                </a:cubicBezTo>
                <a:cubicBezTo>
                  <a:pt x="380" y="1679"/>
                  <a:pt x="385" y="1692"/>
                  <a:pt x="390" y="1704"/>
                </a:cubicBezTo>
                <a:cubicBezTo>
                  <a:pt x="395" y="1716"/>
                  <a:pt x="400" y="1728"/>
                  <a:pt x="405" y="1739"/>
                </a:cubicBezTo>
                <a:cubicBezTo>
                  <a:pt x="410" y="1751"/>
                  <a:pt x="415" y="1762"/>
                  <a:pt x="420" y="1772"/>
                </a:cubicBezTo>
                <a:cubicBezTo>
                  <a:pt x="425" y="1783"/>
                  <a:pt x="430" y="1793"/>
                  <a:pt x="435" y="1803"/>
                </a:cubicBezTo>
                <a:cubicBezTo>
                  <a:pt x="440" y="1813"/>
                  <a:pt x="445" y="1822"/>
                  <a:pt x="450" y="1831"/>
                </a:cubicBezTo>
                <a:cubicBezTo>
                  <a:pt x="455" y="1840"/>
                  <a:pt x="460" y="1849"/>
                  <a:pt x="465" y="1858"/>
                </a:cubicBezTo>
                <a:cubicBezTo>
                  <a:pt x="470" y="1866"/>
                  <a:pt x="475" y="1874"/>
                  <a:pt x="480" y="1881"/>
                </a:cubicBezTo>
                <a:cubicBezTo>
                  <a:pt x="485" y="1889"/>
                  <a:pt x="490" y="1896"/>
                  <a:pt x="495" y="1903"/>
                </a:cubicBezTo>
                <a:cubicBezTo>
                  <a:pt x="500" y="1910"/>
                  <a:pt x="505" y="1916"/>
                  <a:pt x="510" y="1923"/>
                </a:cubicBezTo>
                <a:cubicBezTo>
                  <a:pt x="515" y="1929"/>
                  <a:pt x="520" y="1934"/>
                  <a:pt x="525" y="1940"/>
                </a:cubicBezTo>
                <a:cubicBezTo>
                  <a:pt x="530" y="1945"/>
                  <a:pt x="535" y="1950"/>
                  <a:pt x="540" y="1955"/>
                </a:cubicBezTo>
                <a:cubicBezTo>
                  <a:pt x="545" y="1959"/>
                  <a:pt x="550" y="1963"/>
                  <a:pt x="555" y="1967"/>
                </a:cubicBezTo>
                <a:cubicBezTo>
                  <a:pt x="560" y="1971"/>
                  <a:pt x="565" y="1975"/>
                  <a:pt x="570" y="1978"/>
                </a:cubicBezTo>
                <a:cubicBezTo>
                  <a:pt x="575" y="1981"/>
                  <a:pt x="580" y="1983"/>
                  <a:pt x="585" y="1986"/>
                </a:cubicBezTo>
                <a:cubicBezTo>
                  <a:pt x="590" y="1988"/>
                  <a:pt x="595" y="1990"/>
                  <a:pt x="600" y="1992"/>
                </a:cubicBezTo>
                <a:cubicBezTo>
                  <a:pt x="605" y="1993"/>
                  <a:pt x="610" y="1995"/>
                  <a:pt x="615" y="1996"/>
                </a:cubicBezTo>
                <a:cubicBezTo>
                  <a:pt x="620" y="1996"/>
                  <a:pt x="625" y="1997"/>
                  <a:pt x="630" y="1997"/>
                </a:cubicBezTo>
                <a:cubicBezTo>
                  <a:pt x="635" y="1997"/>
                  <a:pt x="640" y="1997"/>
                  <a:pt x="645" y="1996"/>
                </a:cubicBezTo>
                <a:cubicBezTo>
                  <a:pt x="650" y="1995"/>
                  <a:pt x="655" y="1994"/>
                  <a:pt x="660" y="1993"/>
                </a:cubicBezTo>
                <a:cubicBezTo>
                  <a:pt x="665" y="1992"/>
                  <a:pt x="670" y="1990"/>
                  <a:pt x="675" y="1988"/>
                </a:cubicBezTo>
                <a:cubicBezTo>
                  <a:pt x="680" y="1985"/>
                  <a:pt x="685" y="1983"/>
                  <a:pt x="690" y="1980"/>
                </a:cubicBezTo>
                <a:cubicBezTo>
                  <a:pt x="695" y="1977"/>
                  <a:pt x="700" y="1974"/>
                  <a:pt x="705" y="1970"/>
                </a:cubicBezTo>
                <a:cubicBezTo>
                  <a:pt x="710" y="1967"/>
                  <a:pt x="715" y="1963"/>
                  <a:pt x="720" y="1958"/>
                </a:cubicBezTo>
                <a:cubicBezTo>
                  <a:pt x="725" y="1954"/>
                  <a:pt x="730" y="1949"/>
                  <a:pt x="735" y="1944"/>
                </a:cubicBezTo>
                <a:cubicBezTo>
                  <a:pt x="740" y="1939"/>
                  <a:pt x="745" y="1933"/>
                  <a:pt x="750" y="1927"/>
                </a:cubicBezTo>
                <a:cubicBezTo>
                  <a:pt x="755" y="1921"/>
                  <a:pt x="760" y="1915"/>
                  <a:pt x="765" y="1909"/>
                </a:cubicBezTo>
                <a:cubicBezTo>
                  <a:pt x="770" y="1902"/>
                  <a:pt x="775" y="1895"/>
                  <a:pt x="780" y="1887"/>
                </a:cubicBezTo>
                <a:cubicBezTo>
                  <a:pt x="785" y="1880"/>
                  <a:pt x="790" y="1872"/>
                  <a:pt x="795" y="1864"/>
                </a:cubicBezTo>
                <a:cubicBezTo>
                  <a:pt x="800" y="1856"/>
                  <a:pt x="805" y="1847"/>
                  <a:pt x="810" y="1839"/>
                </a:cubicBezTo>
                <a:cubicBezTo>
                  <a:pt x="815" y="1830"/>
                  <a:pt x="820" y="1820"/>
                  <a:pt x="825" y="1811"/>
                </a:cubicBezTo>
                <a:cubicBezTo>
                  <a:pt x="830" y="1801"/>
                  <a:pt x="835" y="1791"/>
                  <a:pt x="840" y="1781"/>
                </a:cubicBezTo>
                <a:cubicBezTo>
                  <a:pt x="845" y="1770"/>
                  <a:pt x="850" y="1759"/>
                  <a:pt x="855" y="1748"/>
                </a:cubicBezTo>
                <a:cubicBezTo>
                  <a:pt x="860" y="1737"/>
                  <a:pt x="865" y="1726"/>
                  <a:pt x="870" y="1714"/>
                </a:cubicBezTo>
                <a:cubicBezTo>
                  <a:pt x="875" y="1702"/>
                  <a:pt x="880" y="1689"/>
                  <a:pt x="885" y="1677"/>
                </a:cubicBezTo>
                <a:cubicBezTo>
                  <a:pt x="890" y="1664"/>
                  <a:pt x="895" y="1651"/>
                  <a:pt x="900" y="1638"/>
                </a:cubicBezTo>
                <a:cubicBezTo>
                  <a:pt x="905" y="1624"/>
                  <a:pt x="910" y="1611"/>
                  <a:pt x="915" y="1597"/>
                </a:cubicBezTo>
                <a:cubicBezTo>
                  <a:pt x="920" y="1582"/>
                  <a:pt x="925" y="1568"/>
                  <a:pt x="930" y="1553"/>
                </a:cubicBezTo>
                <a:cubicBezTo>
                  <a:pt x="935" y="1538"/>
                  <a:pt x="940" y="1523"/>
                  <a:pt x="945" y="1507"/>
                </a:cubicBezTo>
                <a:cubicBezTo>
                  <a:pt x="950" y="1491"/>
                  <a:pt x="955" y="1475"/>
                  <a:pt x="960" y="1459"/>
                </a:cubicBezTo>
                <a:cubicBezTo>
                  <a:pt x="965" y="1443"/>
                  <a:pt x="970" y="1426"/>
                  <a:pt x="975" y="1409"/>
                </a:cubicBezTo>
                <a:cubicBezTo>
                  <a:pt x="980" y="1391"/>
                  <a:pt x="985" y="1374"/>
                  <a:pt x="990" y="1356"/>
                </a:cubicBezTo>
                <a:cubicBezTo>
                  <a:pt x="995" y="1338"/>
                  <a:pt x="1000" y="1320"/>
                  <a:pt x="1005" y="1301"/>
                </a:cubicBezTo>
                <a:cubicBezTo>
                  <a:pt x="1010" y="1283"/>
                  <a:pt x="1015" y="1264"/>
                  <a:pt x="1020" y="1244"/>
                </a:cubicBezTo>
                <a:cubicBezTo>
                  <a:pt x="1025" y="1225"/>
                  <a:pt x="1030" y="1205"/>
                  <a:pt x="1035" y="1185"/>
                </a:cubicBezTo>
                <a:cubicBezTo>
                  <a:pt x="1040" y="1165"/>
                  <a:pt x="1045" y="1144"/>
                  <a:pt x="1050" y="1123"/>
                </a:cubicBezTo>
                <a:cubicBezTo>
                  <a:pt x="1055" y="1102"/>
                  <a:pt x="1060" y="1081"/>
                  <a:pt x="1065" y="1060"/>
                </a:cubicBezTo>
                <a:cubicBezTo>
                  <a:pt x="1070" y="1038"/>
                  <a:pt x="1075" y="1016"/>
                  <a:pt x="1080" y="993"/>
                </a:cubicBezTo>
                <a:cubicBezTo>
                  <a:pt x="1085" y="971"/>
                  <a:pt x="1090" y="948"/>
                  <a:pt x="1095" y="925"/>
                </a:cubicBezTo>
                <a:cubicBezTo>
                  <a:pt x="1100" y="902"/>
                  <a:pt x="1105" y="878"/>
                  <a:pt x="1110" y="855"/>
                </a:cubicBezTo>
                <a:cubicBezTo>
                  <a:pt x="1115" y="831"/>
                  <a:pt x="1120" y="806"/>
                  <a:pt x="1125" y="782"/>
                </a:cubicBezTo>
                <a:cubicBezTo>
                  <a:pt x="1130" y="757"/>
                  <a:pt x="1135" y="732"/>
                  <a:pt x="1140" y="707"/>
                </a:cubicBezTo>
                <a:cubicBezTo>
                  <a:pt x="1145" y="681"/>
                  <a:pt x="1150" y="655"/>
                  <a:pt x="1155" y="629"/>
                </a:cubicBezTo>
                <a:cubicBezTo>
                  <a:pt x="1160" y="603"/>
                  <a:pt x="1165" y="577"/>
                  <a:pt x="1170" y="550"/>
                </a:cubicBezTo>
                <a:cubicBezTo>
                  <a:pt x="1175" y="523"/>
                  <a:pt x="1180" y="495"/>
                  <a:pt x="1185" y="468"/>
                </a:cubicBezTo>
                <a:cubicBezTo>
                  <a:pt x="1190" y="440"/>
                  <a:pt x="1195" y="412"/>
                  <a:pt x="1200" y="384"/>
                </a:cubicBezTo>
                <a:cubicBezTo>
                  <a:pt x="1205" y="355"/>
                  <a:pt x="1210" y="327"/>
                  <a:pt x="1215" y="298"/>
                </a:cubicBezTo>
                <a:cubicBezTo>
                  <a:pt x="1220" y="268"/>
                  <a:pt x="1225" y="239"/>
                  <a:pt x="1230" y="209"/>
                </a:cubicBezTo>
                <a:cubicBezTo>
                  <a:pt x="1235" y="179"/>
                  <a:pt x="1240" y="149"/>
                  <a:pt x="1245" y="118"/>
                </a:cubicBezTo>
                <a:cubicBezTo>
                  <a:pt x="1250" y="87"/>
                  <a:pt x="1255" y="56"/>
                  <a:pt x="1260" y="25"/>
                </a:cubicBezTo>
                <a:cubicBezTo>
                  <a:pt x="1264" y="0"/>
                  <a:pt x="1264" y="0"/>
                  <a:pt x="1264" y="0"/>
                </a:cubicBezTo>
              </a:path>
            </a:pathLst>
          </a:custGeom>
          <a:noFill/>
          <a:ln w="9525">
            <a:solidFill>
              <a:srgbClr val="000000"/>
            </a:solidFill>
            <a:prstDash val="dash"/>
            <a:beve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30" name="Line 49" title=""/>
          <p:cNvSpPr>
            <a:spLocks noChangeShapeType="1"/>
          </p:cNvSpPr>
          <p:nvPr/>
        </p:nvSpPr>
        <p:spPr bwMode="auto">
          <a:xfrm flipH="1">
            <a:off x="1478161" y="388229"/>
            <a:ext cx="0" cy="2031206"/>
          </a:xfrm>
          <a:prstGeom prst="line">
            <a:avLst/>
          </a:prstGeom>
          <a:noFill/>
          <a:ln w="9525">
            <a:solidFill>
              <a:srgbClr val="FF0000"/>
            </a:solidFill>
            <a:prstDash val="dash"/>
            <a:beve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31" name="Line 50" title=""/>
          <p:cNvSpPr>
            <a:spLocks noChangeShapeType="1"/>
          </p:cNvSpPr>
          <p:nvPr/>
        </p:nvSpPr>
        <p:spPr bwMode="auto">
          <a:xfrm flipH="1">
            <a:off x="2032992" y="347748"/>
            <a:ext cx="0" cy="2031206"/>
          </a:xfrm>
          <a:prstGeom prst="line">
            <a:avLst/>
          </a:prstGeom>
          <a:noFill/>
          <a:ln w="9525">
            <a:solidFill>
              <a:srgbClr val="FF0000"/>
            </a:solidFill>
            <a:prstDash val="dash"/>
            <a:beve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aphicFrame>
        <p:nvGraphicFramePr>
          <p:cNvPr id="12333" name="表格 12332" title=""/>
          <p:cNvGraphicFramePr>
            <a:graphicFrameLocks noGrp="1"/>
          </p:cNvGraphicFramePr>
          <p:nvPr/>
        </p:nvGraphicFramePr>
        <p:xfrm>
          <a:off x="2843808" y="2211710"/>
          <a:ext cx="5790824" cy="2506889"/>
        </p:xfrm>
        <a:graphic>
          <a:graphicData uri="http://schemas.openxmlformats.org/drawingml/2006/table">
            <a:tbl>
              <a:tblPr/>
              <a:tblGrid>
                <a:gridCol w="1732632"/>
                <a:gridCol w="1388069"/>
                <a:gridCol w="1301971"/>
                <a:gridCol w="1368152"/>
              </a:tblGrid>
              <a:tr h="584523"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r>
                        <a:rPr lang="zh-CN" altLang="en-US" sz="2400" b="0">
                          <a:solidFill>
                            <a:srgbClr val="000066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抛物线</a:t>
                      </a:r>
                      <a:endParaRPr lang="zh-CN" altLang="en-US" sz="2400">
                        <a:solidFill>
                          <a:srgbClr val="000066"/>
                        </a:solidFill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34290" marB="34290" anchor="ctr">
                    <a:lnL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r>
                        <a:rPr lang="zh-CN" altLang="en-US" sz="2400" b="0">
                          <a:solidFill>
                            <a:srgbClr val="000066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开口方向</a:t>
                      </a:r>
                      <a:endParaRPr lang="zh-CN" altLang="en-US" sz="2400">
                        <a:solidFill>
                          <a:srgbClr val="000066"/>
                        </a:solidFill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r>
                        <a:rPr lang="zh-CN" altLang="en-US" sz="2400" b="0">
                          <a:solidFill>
                            <a:srgbClr val="000066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对称轴</a:t>
                      </a:r>
                      <a:endParaRPr lang="zh-CN" altLang="en-US" sz="2400">
                        <a:solidFill>
                          <a:srgbClr val="000066"/>
                        </a:solidFill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r>
                        <a:rPr lang="zh-CN" altLang="en-US" sz="2400" b="0">
                          <a:solidFill>
                            <a:srgbClr val="000066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顶点坐标</a:t>
                      </a:r>
                      <a:endParaRPr lang="zh-CN" altLang="en-US" sz="2400">
                        <a:solidFill>
                          <a:srgbClr val="000066"/>
                        </a:solidFill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34290" marB="34290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9554"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endParaRPr lang="zh-CN" altLang="en-US" sz="1800" b="0">
                        <a:solidFill>
                          <a:srgbClr val="000066"/>
                        </a:solidFill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34290" marB="34290">
                    <a:lnL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endParaRPr lang="zh-CN" altLang="en-US" sz="1800"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endParaRPr lang="zh-CN" altLang="en-US" sz="1800"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endParaRPr lang="zh-CN" altLang="en-US" sz="1800"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9890"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endParaRPr lang="zh-CN" altLang="en-US" sz="1800" b="0">
                        <a:solidFill>
                          <a:srgbClr val="000066"/>
                        </a:solidFill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34290" marB="34290">
                    <a:lnL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endParaRPr lang="zh-CN" altLang="en-US" sz="1800"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endParaRPr lang="zh-CN" altLang="en-US" sz="1800"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endParaRPr lang="zh-CN" altLang="en-US" sz="1800"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0225"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endParaRPr lang="zh-CN" altLang="en-US" sz="1800" b="0" baseline="30000">
                        <a:solidFill>
                          <a:srgbClr val="000066"/>
                        </a:solidFill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34290" marB="34290">
                    <a:lnL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endParaRPr lang="zh-CN" altLang="en-US" sz="1800"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endParaRPr lang="zh-CN" altLang="en-US" sz="1800"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defTabSz="914400" eaLnBrk="1" fontAlgn="base" latinLnBrk="0" hangingPunct="1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buNone/>
                      </a:pPr>
                      <a:endParaRPr lang="zh-CN" altLang="en-US" sz="1800"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2360" name="Text Box 37" title=""/>
          <p:cNvSpPr txBox="1">
            <a:spLocks noChangeArrowheads="1"/>
          </p:cNvSpPr>
          <p:nvPr/>
        </p:nvSpPr>
        <p:spPr bwMode="auto">
          <a:xfrm>
            <a:off x="4869166" y="2879295"/>
            <a:ext cx="97154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向下</a:t>
            </a:r>
            <a:endParaRPr lang="zh-CN" altLang="en-US" sz="2400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2361" name="Text Box 38" title=""/>
          <p:cNvSpPr txBox="1">
            <a:spLocks noChangeArrowheads="1"/>
          </p:cNvSpPr>
          <p:nvPr/>
        </p:nvSpPr>
        <p:spPr bwMode="auto">
          <a:xfrm>
            <a:off x="5925547" y="2885336"/>
            <a:ext cx="180019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直线</a:t>
            </a:r>
            <a:r>
              <a:rPr lang="zh-CN" altLang="en-US" sz="2400" b="1" i="1">
                <a:solidFill>
                  <a:srgbClr val="FF0000"/>
                </a:solidFill>
                <a:latin typeface="Times New Roman" panose="02020603050405020304" pitchFamily="18" charset="0"/>
              </a:rPr>
              <a:t>x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</a:rPr>
              <a:t>=-</a:t>
            </a:r>
            <a:r>
              <a:rPr lang="en-US" altLang="zh-CN" sz="2400" b="1">
                <a:solidFill>
                  <a:srgbClr val="FF0000"/>
                </a:solidFill>
                <a:latin typeface="Times New Roman" panose="02020603050405020304" pitchFamily="18" charset="0"/>
              </a:rPr>
              <a:t>1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362" name="Text Box 39" title=""/>
          <p:cNvSpPr txBox="1">
            <a:spLocks noChangeArrowheads="1"/>
          </p:cNvSpPr>
          <p:nvPr/>
        </p:nvSpPr>
        <p:spPr bwMode="auto">
          <a:xfrm>
            <a:off x="7271880" y="2899978"/>
            <a:ext cx="153683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</a:rPr>
              <a:t>( -</a:t>
            </a:r>
            <a:r>
              <a:rPr lang="en-US" altLang="zh-CN" sz="2400" b="1">
                <a:solidFill>
                  <a:srgbClr val="FF0000"/>
                </a:solidFill>
                <a:latin typeface="Times New Roman" panose="02020603050405020304" pitchFamily="18" charset="0"/>
              </a:rPr>
              <a:t>1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</a:rPr>
              <a:t> , 0 )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 Box 40" title=""/>
          <p:cNvSpPr txBox="1">
            <a:spLocks noChangeArrowheads="1"/>
          </p:cNvSpPr>
          <p:nvPr/>
        </p:nvSpPr>
        <p:spPr bwMode="auto">
          <a:xfrm>
            <a:off x="6831612" y="4224237"/>
            <a:ext cx="13811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 sz="2400"/>
          </a:p>
        </p:txBody>
      </p:sp>
      <p:sp>
        <p:nvSpPr>
          <p:cNvPr id="12364" name="Text Box 41" title=""/>
          <p:cNvSpPr txBox="1">
            <a:spLocks noChangeArrowheads="1"/>
          </p:cNvSpPr>
          <p:nvPr/>
        </p:nvSpPr>
        <p:spPr bwMode="auto">
          <a:xfrm>
            <a:off x="5949948" y="3546235"/>
            <a:ext cx="156567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直线</a:t>
            </a:r>
            <a:r>
              <a:rPr lang="zh-CN" altLang="en-US" sz="2400" b="1" i="1">
                <a:solidFill>
                  <a:srgbClr val="FF0000"/>
                </a:solidFill>
                <a:latin typeface="Times New Roman" panose="02020603050405020304" pitchFamily="18" charset="0"/>
              </a:rPr>
              <a:t>x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</a:rPr>
              <a:t>=</a:t>
            </a:r>
            <a:r>
              <a:rPr lang="en-US" altLang="zh-CN" sz="2400" b="1">
                <a:solidFill>
                  <a:srgbClr val="FF0000"/>
                </a:solidFill>
                <a:latin typeface="Times New Roman" panose="02020603050405020304" pitchFamily="18" charset="0"/>
              </a:rPr>
              <a:t>0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365" name="Text Box 42" title=""/>
          <p:cNvSpPr txBox="1">
            <a:spLocks noChangeArrowheads="1"/>
          </p:cNvSpPr>
          <p:nvPr/>
        </p:nvSpPr>
        <p:spPr bwMode="auto">
          <a:xfrm>
            <a:off x="5981553" y="4152299"/>
            <a:ext cx="161727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直线</a:t>
            </a:r>
            <a:r>
              <a:rPr lang="zh-CN" altLang="en-US" sz="2400" b="1" i="1">
                <a:solidFill>
                  <a:srgbClr val="FF0000"/>
                </a:solidFill>
                <a:latin typeface="Times New Roman" panose="02020603050405020304" pitchFamily="18" charset="0"/>
              </a:rPr>
              <a:t>x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</a:rPr>
              <a:t>=</a:t>
            </a:r>
            <a:r>
              <a:rPr lang="en-US" altLang="zh-CN" sz="2400" b="1">
                <a:solidFill>
                  <a:srgbClr val="FF0000"/>
                </a:solidFill>
                <a:latin typeface="Times New Roman" panose="02020603050405020304" pitchFamily="18" charset="0"/>
              </a:rPr>
              <a:t>1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366" name="Text Box 43" title=""/>
          <p:cNvSpPr txBox="1">
            <a:spLocks noChangeArrowheads="1"/>
          </p:cNvSpPr>
          <p:nvPr/>
        </p:nvSpPr>
        <p:spPr bwMode="auto">
          <a:xfrm>
            <a:off x="4869166" y="4147967"/>
            <a:ext cx="97155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向下</a:t>
            </a:r>
            <a:endParaRPr lang="zh-CN" altLang="en-US" sz="2400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2367" name="Text Box 44" title=""/>
          <p:cNvSpPr txBox="1">
            <a:spLocks noChangeArrowheads="1"/>
          </p:cNvSpPr>
          <p:nvPr/>
        </p:nvSpPr>
        <p:spPr bwMode="auto">
          <a:xfrm>
            <a:off x="4856766" y="3559288"/>
            <a:ext cx="946876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向下</a:t>
            </a:r>
            <a:endParaRPr lang="zh-CN" altLang="en-US" sz="2400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2368" name="Text Box 45" title=""/>
          <p:cNvSpPr txBox="1">
            <a:spLocks noChangeArrowheads="1"/>
          </p:cNvSpPr>
          <p:nvPr/>
        </p:nvSpPr>
        <p:spPr bwMode="auto">
          <a:xfrm>
            <a:off x="7377617" y="3548282"/>
            <a:ext cx="130074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</a:rPr>
              <a:t>( </a:t>
            </a:r>
            <a:r>
              <a:rPr lang="en-US" altLang="zh-CN" sz="2400" b="1">
                <a:solidFill>
                  <a:srgbClr val="FF0000"/>
                </a:solidFill>
                <a:latin typeface="Times New Roman" panose="02020603050405020304" pitchFamily="18" charset="0"/>
              </a:rPr>
              <a:t>0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</a:rPr>
              <a:t> , 0 )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369" name="Text Box 46" title=""/>
          <p:cNvSpPr txBox="1">
            <a:spLocks noChangeArrowheads="1"/>
          </p:cNvSpPr>
          <p:nvPr/>
        </p:nvSpPr>
        <p:spPr bwMode="auto">
          <a:xfrm>
            <a:off x="7472066" y="4144377"/>
            <a:ext cx="12063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</a:rPr>
              <a:t>( </a:t>
            </a:r>
            <a:r>
              <a:rPr lang="en-US" altLang="zh-CN" sz="2400" b="1">
                <a:solidFill>
                  <a:srgbClr val="FF0000"/>
                </a:solidFill>
                <a:latin typeface="Times New Roman" panose="02020603050405020304" pitchFamily="18" charset="0"/>
              </a:rPr>
              <a:t>1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</a:rPr>
              <a:t>, 0)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对象 12369" title=""/>
          <p:cNvGraphicFramePr>
            <a:graphicFrameLocks noChangeAspect="1"/>
          </p:cNvGraphicFramePr>
          <p:nvPr/>
        </p:nvGraphicFramePr>
        <p:xfrm>
          <a:off x="2994962" y="2834991"/>
          <a:ext cx="1458515" cy="61079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0" r:id="rId2" imgW="945515" imgH="396240" progId="Equation.DSMT4">
                  <p:embed/>
                </p:oleObj>
              </mc:Choice>
              <mc:Fallback>
                <p:oleObj r:id="rId2" imgW="945515" imgH="39624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994962" y="2834991"/>
                        <a:ext cx="1458515" cy="61079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370" name="对象 12370" title=""/>
          <p:cNvGraphicFramePr>
            <a:graphicFrameLocks noChangeAspect="1"/>
          </p:cNvGraphicFramePr>
          <p:nvPr/>
        </p:nvGraphicFramePr>
        <p:xfrm>
          <a:off x="2949718" y="4086208"/>
          <a:ext cx="1503759" cy="62984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1" r:id="rId4" imgW="945515" imgH="396240" progId="Equation.DSMT4">
                  <p:embed/>
                </p:oleObj>
              </mc:Choice>
              <mc:Fallback>
                <p:oleObj r:id="rId4" imgW="945515" imgH="39624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949718" y="4086208"/>
                        <a:ext cx="1503759" cy="62984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371" name="对象 12371" title=""/>
          <p:cNvGraphicFramePr>
            <a:graphicFrameLocks noChangeAspect="1"/>
          </p:cNvGraphicFramePr>
          <p:nvPr/>
        </p:nvGraphicFramePr>
        <p:xfrm>
          <a:off x="3090765" y="3477845"/>
          <a:ext cx="984647" cy="60841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2" r:id="rId6" imgW="637540" imgH="394970" progId="Equation.DSMT4">
                  <p:embed/>
                </p:oleObj>
              </mc:Choice>
              <mc:Fallback>
                <p:oleObj r:id="rId6" imgW="637540" imgH="39497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090765" y="3477845"/>
                        <a:ext cx="984647" cy="60841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3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3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36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3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3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36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3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3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36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23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3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236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0" name="Drop0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7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3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3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36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0" name="Drop0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2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23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3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236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0" name="Drop0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23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23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236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23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23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236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9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23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23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236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60" grpId="0"/>
      <p:bldP spid="12361" grpId="0"/>
      <p:bldP spid="12362" grpId="0"/>
      <p:bldP spid="12364" grpId="0"/>
      <p:bldP spid="12365" grpId="0"/>
      <p:bldP spid="12366" grpId="0"/>
      <p:bldP spid="12367" grpId="0"/>
      <p:bldP spid="12368" grpId="0"/>
      <p:bldP spid="1236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3" name="矩形 112" title=""/>
          <p:cNvSpPr>
            <a:spLocks noChangeArrowheads="1"/>
          </p:cNvSpPr>
          <p:nvPr/>
        </p:nvSpPr>
        <p:spPr bwMode="auto">
          <a:xfrm>
            <a:off x="2267744" y="565608"/>
            <a:ext cx="5887267" cy="557560"/>
          </a:xfrm>
          <a:prstGeom prst="rect">
            <a:avLst/>
          </a:prstGeom>
          <a:solidFill>
            <a:srgbClr val="007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FF00"/>
                </a:solidFill>
                <a:latin typeface="微软雅黑" panose="020b0503020204020204" charset="-122"/>
                <a:ea typeface="微软雅黑" panose="020b0503020204020204" charset="-122"/>
              </a:rPr>
              <a:t>二次函数 </a:t>
            </a:r>
            <a:r>
              <a:rPr lang="en-US" altLang="zh-CN" sz="2800" b="1" i="1">
                <a:solidFill>
                  <a:srgbClr val="FFFF00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y</a:t>
            </a:r>
            <a:r>
              <a:rPr lang="en-US" altLang="zh-CN" sz="2800" b="1">
                <a:solidFill>
                  <a:srgbClr val="FFFF00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=</a:t>
            </a:r>
            <a:r>
              <a:rPr lang="en-US" altLang="zh-CN" sz="2800" b="1" i="1">
                <a:solidFill>
                  <a:srgbClr val="FFFF00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a</a:t>
            </a:r>
            <a:r>
              <a:rPr lang="en-US" altLang="zh-CN" sz="2800" b="1">
                <a:solidFill>
                  <a:srgbClr val="FFFF00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(</a:t>
            </a:r>
            <a:r>
              <a:rPr lang="en-US" altLang="zh-CN" sz="2800" b="1" i="1">
                <a:solidFill>
                  <a:srgbClr val="FFFF00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x-h</a:t>
            </a:r>
            <a:r>
              <a:rPr lang="en-US" altLang="zh-CN" sz="2800" b="1">
                <a:solidFill>
                  <a:srgbClr val="FFFF00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)</a:t>
            </a:r>
            <a:r>
              <a:rPr lang="en-US" altLang="zh-CN" sz="2800" b="1" baseline="30000">
                <a:solidFill>
                  <a:srgbClr val="FFFF00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2</a:t>
            </a:r>
            <a:r>
              <a:rPr lang="zh-CN" altLang="en-US" sz="2800" b="1">
                <a:solidFill>
                  <a:srgbClr val="FFFF00"/>
                </a:solidFill>
                <a:latin typeface="微软雅黑" panose="020b0503020204020204" charset="-122"/>
                <a:ea typeface="微软雅黑" panose="020b0503020204020204" charset="-122"/>
              </a:rPr>
              <a:t>（</a:t>
            </a:r>
            <a:r>
              <a:rPr lang="en-US" altLang="zh-CN" sz="2800" b="1" i="1">
                <a:solidFill>
                  <a:srgbClr val="FFFF00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a</a:t>
            </a:r>
            <a:r>
              <a:rPr lang="zh-CN" altLang="en-US" sz="2800" b="1">
                <a:solidFill>
                  <a:srgbClr val="FFFF00"/>
                </a:solidFill>
                <a:latin typeface="微软雅黑" panose="020b0503020204020204" charset="-122"/>
                <a:ea typeface="微软雅黑" panose="020b0503020204020204" charset="-122"/>
              </a:rPr>
              <a:t> ≠ </a:t>
            </a:r>
            <a:r>
              <a:rPr lang="en-US" altLang="zh-CN" sz="2800" b="1">
                <a:solidFill>
                  <a:srgbClr val="FFFF00"/>
                </a:solidFill>
                <a:latin typeface="微软雅黑" panose="020b0503020204020204" charset="-122"/>
                <a:ea typeface="微软雅黑" panose="020b0503020204020204" charset="-122"/>
              </a:rPr>
              <a:t>0</a:t>
            </a:r>
            <a:r>
              <a:rPr lang="zh-CN" altLang="en-US" sz="2800" b="1">
                <a:solidFill>
                  <a:srgbClr val="FFFF00"/>
                </a:solidFill>
                <a:latin typeface="微软雅黑" panose="020b0503020204020204" charset="-122"/>
                <a:ea typeface="微软雅黑" panose="020b0503020204020204" charset="-122"/>
              </a:rPr>
              <a:t>）的性质</a:t>
            </a:r>
            <a:endParaRPr lang="zh-CN" altLang="en-US" sz="2800" b="1">
              <a:solidFill>
                <a:srgbClr val="FFFF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aphicFrame>
        <p:nvGraphicFramePr>
          <p:cNvPr id="13315" name="表格 13314" title=""/>
          <p:cNvGraphicFramePr>
            <a:graphicFrameLocks noGrp="1"/>
          </p:cNvGraphicFramePr>
          <p:nvPr/>
        </p:nvGraphicFramePr>
        <p:xfrm>
          <a:off x="539552" y="1491630"/>
          <a:ext cx="7848872" cy="2952328"/>
        </p:xfrm>
        <a:graphic>
          <a:graphicData uri="http://schemas.openxmlformats.org/drawingml/2006/table">
            <a:tbl>
              <a:tblPr/>
              <a:tblGrid>
                <a:gridCol w="2158847"/>
                <a:gridCol w="2759344"/>
                <a:gridCol w="2930681"/>
              </a:tblGrid>
              <a:tr h="738082"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lnSpc>
                          <a:spcPct val="125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r>
                        <a:rPr lang="zh-CN" altLang="en-US" sz="2800" b="0">
                          <a:solidFill>
                            <a:srgbClr val="0000FF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sym typeface="宋体" panose="02010600030101010101" pitchFamily="2" charset="-122"/>
                        </a:rPr>
                        <a:t> </a:t>
                      </a:r>
                      <a:r>
                        <a:rPr lang="en-US" altLang="zh-CN" sz="2800" b="0" i="1">
                          <a:solidFill>
                            <a:srgbClr val="0000FF"/>
                          </a:solidFill>
                          <a:latin typeface="Times New Roman" panose="02020603050405020304" pitchFamily="2"/>
                          <a:ea typeface="微软雅黑" panose="020b0503020204020204" charset="-122"/>
                          <a:sym typeface="宋体" panose="02010600030101010101" pitchFamily="2" charset="-122"/>
                        </a:rPr>
                        <a:t>y</a:t>
                      </a:r>
                      <a:r>
                        <a:rPr lang="en-US" altLang="zh-CN" sz="2800" b="0">
                          <a:solidFill>
                            <a:srgbClr val="0000FF"/>
                          </a:solidFill>
                          <a:latin typeface="Times New Roman" panose="02020603050405020304" pitchFamily="2"/>
                          <a:ea typeface="微软雅黑" panose="020b0503020204020204" charset="-122"/>
                          <a:sym typeface="宋体" panose="02010600030101010101" pitchFamily="2" charset="-122"/>
                        </a:rPr>
                        <a:t>=</a:t>
                      </a:r>
                      <a:r>
                        <a:rPr lang="en-US" altLang="zh-CN" sz="2800" b="0" i="1">
                          <a:solidFill>
                            <a:srgbClr val="0000FF"/>
                          </a:solidFill>
                          <a:latin typeface="Times New Roman" panose="02020603050405020304" pitchFamily="2"/>
                          <a:ea typeface="微软雅黑" panose="020b0503020204020204" charset="-122"/>
                          <a:sym typeface="宋体" panose="02010600030101010101" pitchFamily="2" charset="-122"/>
                        </a:rPr>
                        <a:t>a</a:t>
                      </a:r>
                      <a:r>
                        <a:rPr lang="en-US" altLang="zh-CN" sz="2800" b="0">
                          <a:solidFill>
                            <a:srgbClr val="0000FF"/>
                          </a:solidFill>
                          <a:latin typeface="Times New Roman" panose="02020603050405020304" pitchFamily="2"/>
                          <a:ea typeface="微软雅黑" panose="020b0503020204020204" charset="-122"/>
                          <a:sym typeface="宋体" panose="02010600030101010101" pitchFamily="2" charset="-122"/>
                        </a:rPr>
                        <a:t>(</a:t>
                      </a:r>
                      <a:r>
                        <a:rPr lang="en-US" altLang="zh-CN" sz="2800" b="0" i="1">
                          <a:solidFill>
                            <a:srgbClr val="0000FF"/>
                          </a:solidFill>
                          <a:latin typeface="Times New Roman" panose="02020603050405020304" pitchFamily="2"/>
                          <a:ea typeface="微软雅黑" panose="020b0503020204020204" charset="-122"/>
                          <a:sym typeface="宋体" panose="02010600030101010101" pitchFamily="2" charset="-122"/>
                        </a:rPr>
                        <a:t>x-h</a:t>
                      </a:r>
                      <a:r>
                        <a:rPr lang="en-US" altLang="zh-CN" sz="2800" b="0">
                          <a:solidFill>
                            <a:srgbClr val="0000FF"/>
                          </a:solidFill>
                          <a:latin typeface="Times New Roman" panose="02020603050405020304" pitchFamily="2"/>
                          <a:ea typeface="微软雅黑" panose="020b0503020204020204" charset="-122"/>
                          <a:sym typeface="宋体" panose="02010600030101010101" pitchFamily="2" charset="-122"/>
                        </a:rPr>
                        <a:t>)</a:t>
                      </a:r>
                      <a:r>
                        <a:rPr lang="en-US" altLang="zh-CN" sz="2800" b="0" baseline="30000">
                          <a:solidFill>
                            <a:srgbClr val="0000FF"/>
                          </a:solidFill>
                          <a:latin typeface="Times New Roman" panose="02020603050405020304" pitchFamily="2"/>
                          <a:ea typeface="微软雅黑" panose="020b0503020204020204" charset="-122"/>
                          <a:sym typeface="宋体" panose="02010600030101010101" pitchFamily="2" charset="-122"/>
                        </a:rPr>
                        <a:t>2</a:t>
                      </a:r>
                      <a:endParaRPr lang="en-US" altLang="zh-CN" sz="2800" b="0" i="1" baseline="30000">
                        <a:solidFill>
                          <a:srgbClr val="0000FF"/>
                        </a:solidFill>
                        <a:latin typeface="Times New Roman" panose="02020603050405020304" pitchFamily="2"/>
                        <a:ea typeface="微软雅黑" panose="020b0503020204020204" charset="-122"/>
                        <a:sym typeface="宋体" panose="02010600030101010101" pitchFamily="2" charset="-122"/>
                      </a:endParaRPr>
                    </a:p>
                  </a:txBody>
                  <a:tcPr marL="68580" marR="68580" marT="34295" marB="34295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5E0E0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lnSpc>
                          <a:spcPct val="125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r>
                        <a:rPr lang="en-US" altLang="zh-CN" sz="2800" b="0" i="1">
                          <a:solidFill>
                            <a:srgbClr val="0000FF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a</a:t>
                      </a:r>
                      <a:r>
                        <a:rPr lang="zh-CN" altLang="en-US" sz="2800" b="0">
                          <a:solidFill>
                            <a:srgbClr val="0000FF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＞</a:t>
                      </a:r>
                      <a:r>
                        <a:rPr lang="en-US" altLang="zh-CN" sz="2800" b="0">
                          <a:solidFill>
                            <a:srgbClr val="0000FF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0</a:t>
                      </a:r>
                      <a:endParaRPr lang="en-US" altLang="zh-CN" sz="2800">
                        <a:solidFill>
                          <a:srgbClr val="0000FF"/>
                        </a:solidFill>
                        <a:latin typeface="黑体" panose="02010609060101010101" pitchFamily="2" charset="-122"/>
                        <a:ea typeface="黑体" panose="02010609060101010101" pitchFamily="2" charset="-122"/>
                        <a:sym typeface="Calibri" panose="020f0502020204030204" pitchFamily="2" charset="0"/>
                      </a:endParaRPr>
                    </a:p>
                  </a:txBody>
                  <a:tcPr marL="68580" marR="68580" marT="34295" marB="34295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rtl="0" eaLnBrk="1" fontAlgn="base" latinLnBrk="0" hangingPunct="1">
                        <a:lnSpc>
                          <a:spcPct val="12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/>
                        <a:buNone/>
                      </a:pPr>
                      <a:r>
                        <a:rPr lang="en-US" altLang="zh-CN" sz="2800" b="0" i="1" u="none" kern="1200">
                          <a:solidFill>
                            <a:srgbClr val="0000FF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cs typeface="+mn-cs"/>
                          <a:sym typeface="Calibri" panose="020f0502020204030204" pitchFamily="2" charset="0"/>
                        </a:rPr>
                        <a:t>a</a:t>
                      </a:r>
                      <a:r>
                        <a:rPr lang="zh-CN" altLang="en-US" sz="2800" b="0" i="0" u="none" kern="1200">
                          <a:solidFill>
                            <a:srgbClr val="0000FF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cs typeface="+mn-cs"/>
                          <a:sym typeface="Calibri" panose="020f0502020204030204" pitchFamily="2" charset="0"/>
                        </a:rPr>
                        <a:t>＜</a:t>
                      </a:r>
                      <a:r>
                        <a:rPr lang="en-US" altLang="zh-CN" sz="2800" b="0" i="0" u="none" kern="1200">
                          <a:solidFill>
                            <a:srgbClr val="0000FF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cs typeface="+mn-cs"/>
                          <a:sym typeface="Calibri" panose="020f0502020204030204" pitchFamily="2" charset="0"/>
                        </a:rPr>
                        <a:t>0</a:t>
                      </a:r>
                      <a:endParaRPr lang="en-US" altLang="zh-CN" sz="2800" b="0" i="0" u="none" kern="1200">
                        <a:solidFill>
                          <a:srgbClr val="0000FF"/>
                        </a:solidFill>
                        <a:latin typeface="Times New Roman" panose="02020603050405020304" pitchFamily="2"/>
                        <a:ea typeface="黑体" panose="02010609060101010101" pitchFamily="2" charset="-122"/>
                        <a:cs typeface="+mn-cs"/>
                        <a:sym typeface="Calibri" panose="020f0502020204030204" pitchFamily="2" charset="0"/>
                      </a:endParaRPr>
                    </a:p>
                  </a:txBody>
                  <a:tcPr marL="68580" marR="68580" marT="34295" marB="34295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</a:tr>
              <a:tr h="738082"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lnSpc>
                          <a:spcPct val="125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r>
                        <a:rPr lang="zh-CN" altLang="en-US" sz="2800" b="0">
                          <a:latin typeface="黑体" panose="02010609060101010101" pitchFamily="2" charset="-12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开口方向</a:t>
                      </a:r>
                      <a:endParaRPr lang="en-US" altLang="zh-CN" sz="2800" baseline="30000">
                        <a:latin typeface="Times New Roman" panose="02020603050405020304" pitchFamily="2"/>
                        <a:ea typeface="黑体" panose="02010609060101010101" pitchFamily="2" charset="-122"/>
                        <a:sym typeface="Calibri" panose="020f0502020204030204" pitchFamily="2" charset="0"/>
                      </a:endParaRPr>
                    </a:p>
                  </a:txBody>
                  <a:tcPr marL="68580" marR="68580" marT="34295" marB="34295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5E0E0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lnSpc>
                          <a:spcPct val="125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r>
                        <a:rPr lang="zh-CN" altLang="en-US" sz="2800" b="0">
                          <a:solidFill>
                            <a:srgbClr val="FF0000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向上</a:t>
                      </a:r>
                      <a:endParaRPr lang="zh-CN" altLang="en-US" sz="2800">
                        <a:solidFill>
                          <a:srgbClr val="FF0000"/>
                        </a:solidFill>
                        <a:latin typeface="黑体" panose="02010609060101010101" pitchFamily="2" charset="-122"/>
                        <a:ea typeface="黑体" panose="02010609060101010101" pitchFamily="2" charset="-122"/>
                        <a:sym typeface="Calibri" panose="020f0502020204030204" pitchFamily="2" charset="0"/>
                      </a:endParaRPr>
                    </a:p>
                  </a:txBody>
                  <a:tcPr marL="68580" marR="68580" marT="34295" marB="34295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0" fontAlgn="base" latinLnBrk="0" hangingPunct="0">
                        <a:lnSpc>
                          <a:spcPct val="125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r>
                        <a:rPr lang="zh-CN" altLang="en-US" sz="2800" b="0">
                          <a:solidFill>
                            <a:srgbClr val="FF0000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向下</a:t>
                      </a:r>
                      <a:endParaRPr lang="zh-CN" altLang="en-US" sz="2800">
                        <a:solidFill>
                          <a:srgbClr val="FF0000"/>
                        </a:solidFill>
                        <a:latin typeface="黑体" panose="02010609060101010101" pitchFamily="2" charset="-122"/>
                        <a:ea typeface="黑体" panose="02010609060101010101" pitchFamily="2" charset="-122"/>
                        <a:sym typeface="Calibri" panose="020f0502020204030204" pitchFamily="2" charset="0"/>
                      </a:endParaRPr>
                    </a:p>
                  </a:txBody>
                  <a:tcPr marL="68580" marR="68580" marT="34295" marB="34295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</a:tr>
              <a:tr h="738082"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lnSpc>
                          <a:spcPct val="125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r>
                        <a:rPr lang="zh-CN" altLang="en-US" sz="2800" b="0">
                          <a:latin typeface="黑体" panose="02010609060101010101" pitchFamily="2" charset="-12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对称轴</a:t>
                      </a:r>
                      <a:endParaRPr lang="en-US" altLang="zh-CN" sz="2800" b="0" i="1">
                        <a:latin typeface="Times New Roman" panose="02020603050405020304" pitchFamily="2"/>
                        <a:ea typeface="黑体" panose="02010609060101010101" pitchFamily="2" charset="-122"/>
                        <a:sym typeface="Calibri" panose="020f0502020204030204" pitchFamily="2" charset="0"/>
                      </a:endParaRPr>
                    </a:p>
                  </a:txBody>
                  <a:tcPr marL="68580" marR="68580" marT="34295" marB="34295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5E0E0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0" fontAlgn="base" latinLnBrk="0" hangingPunct="0">
                        <a:lnSpc>
                          <a:spcPct val="125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r>
                        <a:rPr lang="zh-CN" altLang="en-US" sz="2800" b="0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直线</a:t>
                      </a:r>
                      <a:r>
                        <a:rPr lang="en-US" altLang="zh-CN" sz="2800" b="0" i="1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x=h</a:t>
                      </a:r>
                      <a:endParaRPr lang="en-US" altLang="zh-CN" sz="2800">
                        <a:solidFill>
                          <a:srgbClr val="FF0000"/>
                        </a:solidFill>
                        <a:latin typeface="黑体" panose="02010609060101010101" pitchFamily="2" charset="-122"/>
                        <a:ea typeface="黑体" panose="02010609060101010101" pitchFamily="2" charset="-122"/>
                        <a:sym typeface="Calibri" panose="020f0502020204030204" pitchFamily="2" charset="0"/>
                      </a:endParaRPr>
                    </a:p>
                  </a:txBody>
                  <a:tcPr marL="68580" marR="68580" marT="34295" marB="34295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0" fontAlgn="base" latinLnBrk="0" hangingPunct="0">
                        <a:lnSpc>
                          <a:spcPct val="125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r>
                        <a:rPr lang="zh-CN" altLang="en-US" sz="2800" b="0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直线</a:t>
                      </a:r>
                      <a:r>
                        <a:rPr lang="en-US" altLang="zh-CN" sz="2800" b="0" i="1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x=h</a:t>
                      </a:r>
                      <a:endParaRPr lang="zh-CN" altLang="en-US" sz="2800">
                        <a:solidFill>
                          <a:srgbClr val="FF0000"/>
                        </a:solidFill>
                        <a:latin typeface="黑体" panose="02010609060101010101" pitchFamily="2" charset="-122"/>
                        <a:ea typeface="黑体" panose="02010609060101010101" pitchFamily="2" charset="-122"/>
                        <a:sym typeface="Calibri" panose="020f0502020204030204" pitchFamily="2" charset="0"/>
                      </a:endParaRPr>
                    </a:p>
                  </a:txBody>
                  <a:tcPr marL="68580" marR="68580" marT="34295" marB="34295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</a:tr>
              <a:tr h="738082"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lnSpc>
                          <a:spcPct val="125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r>
                        <a:rPr lang="zh-CN" altLang="en-US" sz="2800" b="0">
                          <a:latin typeface="黑体" panose="02010609060101010101" pitchFamily="2" charset="-12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顶点坐标</a:t>
                      </a:r>
                      <a:endParaRPr lang="en-US" altLang="zh-CN" sz="2800" b="0" i="1">
                        <a:latin typeface="Times New Roman" panose="02020603050405020304" pitchFamily="2"/>
                        <a:ea typeface="黑体" panose="02010609060101010101" pitchFamily="2" charset="-122"/>
                        <a:sym typeface="Calibri" panose="020f0502020204030204" pitchFamily="2" charset="0"/>
                      </a:endParaRPr>
                    </a:p>
                  </a:txBody>
                  <a:tcPr marL="68580" marR="68580" marT="34295" marB="34295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5E0E0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0" fontAlgn="base" latinLnBrk="0" hangingPunct="0">
                        <a:lnSpc>
                          <a:spcPct val="125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r>
                        <a:rPr lang="zh-CN" altLang="en-US" sz="2800" b="0">
                          <a:solidFill>
                            <a:srgbClr val="FF0000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（</a:t>
                      </a:r>
                      <a:r>
                        <a:rPr lang="en-US" altLang="zh-CN" sz="2800" b="0" i="1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h</a:t>
                      </a:r>
                      <a:r>
                        <a:rPr lang="en-US" altLang="zh-CN" sz="2800" b="0">
                          <a:solidFill>
                            <a:srgbClr val="FF0000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,</a:t>
                      </a:r>
                      <a:r>
                        <a:rPr lang="en-US" altLang="zh-CN" sz="2800" b="0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0</a:t>
                      </a:r>
                      <a:r>
                        <a:rPr lang="zh-CN" altLang="en-US" sz="2800" b="0">
                          <a:solidFill>
                            <a:srgbClr val="FF0000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）</a:t>
                      </a:r>
                      <a:endParaRPr lang="zh-CN" altLang="en-US" sz="2800">
                        <a:solidFill>
                          <a:srgbClr val="FF0000"/>
                        </a:solidFill>
                        <a:latin typeface="黑体" panose="02010609060101010101" pitchFamily="2" charset="-122"/>
                        <a:ea typeface="黑体" panose="02010609060101010101" pitchFamily="2" charset="-122"/>
                        <a:sym typeface="Calibri" panose="020f0502020204030204" pitchFamily="2" charset="0"/>
                      </a:endParaRPr>
                    </a:p>
                  </a:txBody>
                  <a:tcPr marL="68580" marR="68580" marT="34295" marB="34295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0" fontAlgn="base" latinLnBrk="0" hangingPunct="0">
                        <a:lnSpc>
                          <a:spcPct val="125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r>
                        <a:rPr lang="zh-CN" altLang="en-US" sz="2800" b="0">
                          <a:solidFill>
                            <a:srgbClr val="FF0000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（</a:t>
                      </a:r>
                      <a:r>
                        <a:rPr lang="en-US" altLang="zh-CN" sz="2800" b="0" i="1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h</a:t>
                      </a:r>
                      <a:r>
                        <a:rPr lang="en-US" altLang="zh-CN" sz="2800" b="0">
                          <a:solidFill>
                            <a:srgbClr val="FF0000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,</a:t>
                      </a:r>
                      <a:r>
                        <a:rPr lang="en-US" altLang="zh-CN" sz="2800" b="0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0</a:t>
                      </a:r>
                      <a:r>
                        <a:rPr lang="zh-CN" altLang="en-US" sz="2800" b="0">
                          <a:solidFill>
                            <a:srgbClr val="FF0000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）</a:t>
                      </a:r>
                      <a:endParaRPr lang="zh-CN" altLang="en-US" sz="2800">
                        <a:solidFill>
                          <a:srgbClr val="FF0000"/>
                        </a:solidFill>
                        <a:latin typeface="黑体" panose="02010609060101010101" pitchFamily="2" charset="-122"/>
                        <a:ea typeface="黑体" panose="02010609060101010101" pitchFamily="2" charset="-122"/>
                        <a:sym typeface="Calibri" panose="020f0502020204030204" pitchFamily="2" charset="0"/>
                      </a:endParaRPr>
                    </a:p>
                  </a:txBody>
                  <a:tcPr marL="68580" marR="68580" marT="34295" marB="34295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13344" name="圆角矩形 31" title=""/>
          <p:cNvSpPr>
            <a:spLocks noChangeArrowheads="1"/>
          </p:cNvSpPr>
          <p:nvPr/>
        </p:nvSpPr>
        <p:spPr bwMode="auto">
          <a:xfrm>
            <a:off x="395536" y="611039"/>
            <a:ext cx="1566787" cy="466699"/>
          </a:xfrm>
          <a:prstGeom prst="roundRect">
            <a:avLst>
              <a:gd name="adj" fmla="val 16667"/>
            </a:avLst>
          </a:prstGeom>
          <a:solidFill>
            <a:srgbClr val="FFFFD9"/>
          </a:solidFill>
          <a:ln w="25400">
            <a:solidFill>
              <a:srgbClr val="0099FF"/>
            </a:solidFill>
            <a:beve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</a:rPr>
              <a:t>知识要点</a:t>
            </a:r>
            <a:endParaRPr lang="zh-CN" altLang="en-US" sz="2400" b="1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3315" name="表格 13314" title=""/>
          <p:cNvGraphicFramePr>
            <a:graphicFrameLocks noGrp="1"/>
          </p:cNvGraphicFramePr>
          <p:nvPr/>
        </p:nvGraphicFramePr>
        <p:xfrm>
          <a:off x="395536" y="699542"/>
          <a:ext cx="8280920" cy="3744416"/>
        </p:xfrm>
        <a:graphic>
          <a:graphicData uri="http://schemas.openxmlformats.org/drawingml/2006/table">
            <a:tbl>
              <a:tblPr/>
              <a:tblGrid>
                <a:gridCol w="1656184"/>
                <a:gridCol w="3312368"/>
                <a:gridCol w="3312368"/>
              </a:tblGrid>
              <a:tr h="724032"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lnSpc>
                          <a:spcPct val="125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r>
                        <a:rPr lang="zh-CN" altLang="en-US" sz="2800" b="0">
                          <a:solidFill>
                            <a:srgbClr val="0000FF"/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sym typeface="宋体" panose="02010600030101010101" pitchFamily="2" charset="-122"/>
                        </a:rPr>
                        <a:t> </a:t>
                      </a:r>
                      <a:r>
                        <a:rPr lang="en-US" altLang="zh-CN" sz="2800" b="0" i="1">
                          <a:solidFill>
                            <a:srgbClr val="0000FF"/>
                          </a:solidFill>
                          <a:latin typeface="Times New Roman" panose="02020603050405020304" pitchFamily="2"/>
                          <a:ea typeface="微软雅黑" panose="020b0503020204020204" charset="-122"/>
                          <a:sym typeface="宋体" panose="02010600030101010101" pitchFamily="2" charset="-122"/>
                        </a:rPr>
                        <a:t>y</a:t>
                      </a:r>
                      <a:r>
                        <a:rPr lang="en-US" altLang="zh-CN" sz="2800" b="0">
                          <a:solidFill>
                            <a:srgbClr val="0000FF"/>
                          </a:solidFill>
                          <a:latin typeface="Times New Roman" panose="02020603050405020304" pitchFamily="2"/>
                          <a:ea typeface="微软雅黑" panose="020b0503020204020204" charset="-122"/>
                          <a:sym typeface="宋体" panose="02010600030101010101" pitchFamily="2" charset="-122"/>
                        </a:rPr>
                        <a:t>=</a:t>
                      </a:r>
                      <a:r>
                        <a:rPr lang="en-US" altLang="zh-CN" sz="2800" b="0" i="1">
                          <a:solidFill>
                            <a:srgbClr val="0000FF"/>
                          </a:solidFill>
                          <a:latin typeface="Times New Roman" panose="02020603050405020304" pitchFamily="2"/>
                          <a:ea typeface="微软雅黑" panose="020b0503020204020204" charset="-122"/>
                          <a:sym typeface="宋体" panose="02010600030101010101" pitchFamily="2" charset="-122"/>
                        </a:rPr>
                        <a:t>a</a:t>
                      </a:r>
                      <a:r>
                        <a:rPr lang="en-US" altLang="zh-CN" sz="2800" b="0">
                          <a:solidFill>
                            <a:srgbClr val="0000FF"/>
                          </a:solidFill>
                          <a:latin typeface="Times New Roman" panose="02020603050405020304" pitchFamily="2"/>
                          <a:ea typeface="微软雅黑" panose="020b0503020204020204" charset="-122"/>
                          <a:sym typeface="宋体" panose="02010600030101010101" pitchFamily="2" charset="-122"/>
                        </a:rPr>
                        <a:t>(</a:t>
                      </a:r>
                      <a:r>
                        <a:rPr lang="en-US" altLang="zh-CN" sz="2800" b="0" i="1">
                          <a:solidFill>
                            <a:srgbClr val="0000FF"/>
                          </a:solidFill>
                          <a:latin typeface="Times New Roman" panose="02020603050405020304" pitchFamily="2"/>
                          <a:ea typeface="微软雅黑" panose="020b0503020204020204" charset="-122"/>
                          <a:sym typeface="宋体" panose="02010600030101010101" pitchFamily="2" charset="-122"/>
                        </a:rPr>
                        <a:t>x-h</a:t>
                      </a:r>
                      <a:r>
                        <a:rPr lang="en-US" altLang="zh-CN" sz="2800" b="0">
                          <a:solidFill>
                            <a:srgbClr val="0000FF"/>
                          </a:solidFill>
                          <a:latin typeface="Times New Roman" panose="02020603050405020304" pitchFamily="2"/>
                          <a:ea typeface="微软雅黑" panose="020b0503020204020204" charset="-122"/>
                          <a:sym typeface="宋体" panose="02010600030101010101" pitchFamily="2" charset="-122"/>
                        </a:rPr>
                        <a:t>)</a:t>
                      </a:r>
                      <a:r>
                        <a:rPr lang="en-US" altLang="zh-CN" sz="2800" b="0" baseline="30000">
                          <a:solidFill>
                            <a:srgbClr val="0000FF"/>
                          </a:solidFill>
                          <a:latin typeface="Times New Roman" panose="02020603050405020304" pitchFamily="2"/>
                          <a:ea typeface="微软雅黑" panose="020b0503020204020204" charset="-122"/>
                          <a:sym typeface="宋体" panose="02010600030101010101" pitchFamily="2" charset="-122"/>
                        </a:rPr>
                        <a:t>2</a:t>
                      </a:r>
                      <a:endParaRPr lang="en-US" altLang="zh-CN" sz="2800" b="0" i="1" baseline="30000">
                        <a:solidFill>
                          <a:srgbClr val="0000FF"/>
                        </a:solidFill>
                        <a:latin typeface="Times New Roman" panose="02020603050405020304" pitchFamily="2"/>
                        <a:ea typeface="微软雅黑" panose="020b0503020204020204" charset="-122"/>
                        <a:sym typeface="宋体" panose="02010600030101010101" pitchFamily="2" charset="-122"/>
                      </a:endParaRPr>
                    </a:p>
                  </a:txBody>
                  <a:tcPr marL="68580" marR="68580" marT="34295" marB="34295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5E0E0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lnSpc>
                          <a:spcPct val="125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r>
                        <a:rPr lang="en-US" altLang="zh-CN" sz="2800" b="0" i="1">
                          <a:solidFill>
                            <a:srgbClr val="0000FF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a</a:t>
                      </a:r>
                      <a:r>
                        <a:rPr lang="zh-CN" altLang="en-US" sz="2800" b="0">
                          <a:solidFill>
                            <a:srgbClr val="0000FF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＞</a:t>
                      </a:r>
                      <a:r>
                        <a:rPr lang="en-US" altLang="zh-CN" sz="2800" b="0">
                          <a:solidFill>
                            <a:srgbClr val="0000FF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0</a:t>
                      </a:r>
                      <a:endParaRPr lang="en-US" altLang="zh-CN" sz="2800">
                        <a:solidFill>
                          <a:srgbClr val="0000FF"/>
                        </a:solidFill>
                        <a:latin typeface="黑体" panose="02010609060101010101" pitchFamily="2" charset="-122"/>
                        <a:ea typeface="黑体" panose="02010609060101010101" pitchFamily="2" charset="-122"/>
                        <a:sym typeface="Calibri" panose="020f0502020204030204" pitchFamily="2" charset="0"/>
                      </a:endParaRPr>
                    </a:p>
                  </a:txBody>
                  <a:tcPr marL="68580" marR="68580" marT="34295" marB="34295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lnSpc>
                          <a:spcPct val="125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r>
                        <a:rPr lang="en-US" altLang="zh-CN" sz="2800" b="0" i="1">
                          <a:solidFill>
                            <a:srgbClr val="000099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a</a:t>
                      </a:r>
                      <a:r>
                        <a:rPr lang="zh-CN" altLang="en-US" sz="2800" b="0">
                          <a:solidFill>
                            <a:srgbClr val="000099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＜</a:t>
                      </a:r>
                      <a:r>
                        <a:rPr lang="en-US" altLang="zh-CN" sz="2800" b="0">
                          <a:solidFill>
                            <a:srgbClr val="000099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0</a:t>
                      </a:r>
                      <a:endParaRPr lang="en-US" altLang="zh-CN" sz="2800">
                        <a:solidFill>
                          <a:srgbClr val="000099"/>
                        </a:solidFill>
                        <a:latin typeface="黑体" panose="02010609060101010101" pitchFamily="2" charset="-122"/>
                        <a:ea typeface="黑体" panose="02010609060101010101" pitchFamily="2" charset="-122"/>
                        <a:sym typeface="Calibri" panose="020f0502020204030204" pitchFamily="2" charset="0"/>
                      </a:endParaRPr>
                    </a:p>
                  </a:txBody>
                  <a:tcPr marL="68580" marR="68580" marT="34295" marB="34295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</a:tr>
              <a:tr h="724032"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lnSpc>
                          <a:spcPct val="125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r>
                        <a:rPr lang="zh-CN" altLang="en-US" sz="2800" b="0">
                          <a:latin typeface="Times New Roman" panose="02020603050405020304" pitchFamily="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最值</a:t>
                      </a:r>
                      <a:endParaRPr lang="zh-CN" altLang="en-US" sz="2800">
                        <a:latin typeface="Times New Roman" panose="02020603050405020304" pitchFamily="2"/>
                        <a:ea typeface="黑体" panose="02010609060101010101" pitchFamily="2" charset="-122"/>
                        <a:sym typeface="Calibri" panose="020f0502020204030204" pitchFamily="2" charset="0"/>
                      </a:endParaRPr>
                    </a:p>
                  </a:txBody>
                  <a:tcPr marL="68580" marR="68580" marT="34295" marB="34295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5E0E0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0" fontAlgn="base" latinLnBrk="0" hangingPunct="0">
                        <a:lnSpc>
                          <a:spcPct val="125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r>
                        <a:rPr lang="zh-CN" altLang="en-US" sz="2800" b="0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宋体" panose="02010600030101010101" pitchFamily="2" charset="-122"/>
                        </a:rPr>
                        <a:t>当</a:t>
                      </a:r>
                      <a:r>
                        <a:rPr lang="en-US" altLang="zh-CN" sz="2800" b="0" i="1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宋体" panose="02010600030101010101" pitchFamily="2" charset="-122"/>
                        </a:rPr>
                        <a:t>x</a:t>
                      </a:r>
                      <a:r>
                        <a:rPr lang="en-US" altLang="zh-CN" sz="2800" b="0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宋体" panose="02010600030101010101" pitchFamily="2" charset="-122"/>
                        </a:rPr>
                        <a:t>=</a:t>
                      </a:r>
                      <a:r>
                        <a:rPr lang="en-US" altLang="zh-CN" sz="2800" b="0" i="1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h</a:t>
                      </a:r>
                      <a:r>
                        <a:rPr lang="zh-CN" altLang="en-US" sz="2800" b="0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宋体" panose="02010600030101010101" pitchFamily="2" charset="-122"/>
                        </a:rPr>
                        <a:t>时，</a:t>
                      </a:r>
                      <a:r>
                        <a:rPr lang="en-US" altLang="zh-CN" sz="2800" b="0" i="1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宋体" panose="02010600030101010101" pitchFamily="2" charset="-122"/>
                        </a:rPr>
                        <a:t>y</a:t>
                      </a:r>
                      <a:r>
                        <a:rPr lang="zh-CN" altLang="en-US" sz="2800" b="0" baseline="-18000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宋体" panose="02010600030101010101" pitchFamily="2" charset="-122"/>
                        </a:rPr>
                        <a:t>最小值</a:t>
                      </a:r>
                      <a:r>
                        <a:rPr lang="en-US" altLang="zh-CN" sz="2800" b="0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宋体" panose="02010600030101010101" pitchFamily="2" charset="-122"/>
                        </a:rPr>
                        <a:t>=</a:t>
                      </a:r>
                      <a:r>
                        <a:rPr lang="en-US" altLang="zh-CN" sz="2800" b="0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0</a:t>
                      </a:r>
                      <a:endParaRPr lang="en-US" altLang="zh-CN" sz="2800" b="0">
                        <a:solidFill>
                          <a:srgbClr val="FF0000"/>
                        </a:solidFill>
                        <a:latin typeface="Times New Roman" panose="02020603050405020304" pitchFamily="2"/>
                        <a:ea typeface="黑体" panose="02010609060101010101" pitchFamily="2" charset="-122"/>
                        <a:sym typeface="Calibri" panose="020f0502020204030204" pitchFamily="2" charset="0"/>
                      </a:endParaRPr>
                    </a:p>
                  </a:txBody>
                  <a:tcPr marL="68580" marR="68580" marT="34295" marB="342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lnSpc>
                          <a:spcPct val="125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r>
                        <a:rPr lang="zh-CN" altLang="en-US" sz="2800" b="0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宋体" panose="02010600030101010101" pitchFamily="2" charset="-122"/>
                        </a:rPr>
                        <a:t>当</a:t>
                      </a:r>
                      <a:r>
                        <a:rPr lang="en-US" altLang="zh-CN" sz="2800" b="0" i="1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宋体" panose="02010600030101010101" pitchFamily="2" charset="-122"/>
                        </a:rPr>
                        <a:t>x</a:t>
                      </a:r>
                      <a:r>
                        <a:rPr lang="en-US" altLang="zh-CN" sz="2800" b="0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宋体" panose="02010600030101010101" pitchFamily="2" charset="-122"/>
                        </a:rPr>
                        <a:t>=</a:t>
                      </a:r>
                      <a:r>
                        <a:rPr lang="en-US" altLang="zh-CN" sz="2800" b="0" i="1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h</a:t>
                      </a:r>
                      <a:r>
                        <a:rPr lang="zh-CN" altLang="en-US" sz="2800" b="0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宋体" panose="02010600030101010101" pitchFamily="2" charset="-122"/>
                        </a:rPr>
                        <a:t>时，</a:t>
                      </a:r>
                      <a:r>
                        <a:rPr lang="en-US" altLang="zh-CN" sz="2800" b="0" i="1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宋体" panose="02010600030101010101" pitchFamily="2" charset="-122"/>
                        </a:rPr>
                        <a:t>y</a:t>
                      </a:r>
                      <a:r>
                        <a:rPr lang="zh-CN" altLang="en-US" sz="2800" b="0" baseline="-18000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宋体" panose="02010600030101010101" pitchFamily="2" charset="-122"/>
                        </a:rPr>
                        <a:t>最大值</a:t>
                      </a:r>
                      <a:r>
                        <a:rPr lang="en-US" altLang="zh-CN" sz="2800" b="0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宋体" panose="02010600030101010101" pitchFamily="2" charset="-122"/>
                        </a:rPr>
                        <a:t>=</a:t>
                      </a:r>
                      <a:r>
                        <a:rPr lang="en-US" altLang="zh-CN" sz="2800" b="0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0</a:t>
                      </a:r>
                      <a:endParaRPr lang="zh-CN" altLang="en-US" sz="2800">
                        <a:solidFill>
                          <a:srgbClr val="FF0000"/>
                        </a:solidFill>
                        <a:latin typeface="Times New Roman" panose="02020603050405020304" pitchFamily="2"/>
                        <a:ea typeface="黑体" panose="02010609060101010101" pitchFamily="2" charset="-122"/>
                        <a:sym typeface="Calibri" panose="020f0502020204030204" pitchFamily="2" charset="0"/>
                      </a:endParaRPr>
                    </a:p>
                  </a:txBody>
                  <a:tcPr marL="68580" marR="68580" marT="34295" marB="342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</a:tr>
              <a:tr h="2296352"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algn="ctr" defTabSz="914400" eaLnBrk="1" fontAlgn="base" latinLnBrk="0" hangingPunct="1">
                        <a:lnSpc>
                          <a:spcPct val="125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r>
                        <a:rPr lang="zh-CN" altLang="en-US" sz="2800" b="0">
                          <a:latin typeface="Times New Roman" panose="02020603050405020304" pitchFamily="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增减性</a:t>
                      </a:r>
                      <a:endParaRPr lang="zh-CN" altLang="en-US" sz="2800">
                        <a:latin typeface="Times New Roman" panose="02020603050405020304" pitchFamily="2"/>
                        <a:ea typeface="黑体" panose="02010609060101010101" pitchFamily="2" charset="-122"/>
                        <a:sym typeface="Calibri" panose="020f0502020204030204" pitchFamily="2" charset="0"/>
                      </a:endParaRPr>
                    </a:p>
                  </a:txBody>
                  <a:tcPr marL="68580" marR="68580" marT="34295" marB="34295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5E0E0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defTabSz="91440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r>
                        <a:rPr lang="zh-CN" altLang="en-US" sz="2800" b="0">
                          <a:solidFill>
                            <a:srgbClr val="FF0000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当</a:t>
                      </a:r>
                      <a:r>
                        <a:rPr lang="en-US" altLang="zh-CN" sz="2800" b="0" i="1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x</a:t>
                      </a:r>
                      <a:r>
                        <a:rPr lang="zh-CN" altLang="en-US" sz="2800" b="0">
                          <a:solidFill>
                            <a:srgbClr val="FF0000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＜</a:t>
                      </a:r>
                      <a:r>
                        <a:rPr lang="en-US" altLang="zh-CN" sz="2800" b="0" i="1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h</a:t>
                      </a:r>
                      <a:r>
                        <a:rPr lang="zh-CN" altLang="en-US" sz="2800" b="0">
                          <a:solidFill>
                            <a:srgbClr val="FF0000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时，</a:t>
                      </a:r>
                      <a:r>
                        <a:rPr lang="en-US" altLang="zh-CN" sz="2800" b="0" i="1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y</a:t>
                      </a:r>
                      <a:r>
                        <a:rPr lang="zh-CN" altLang="en-US" sz="2800" b="0">
                          <a:solidFill>
                            <a:srgbClr val="FF0000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随</a:t>
                      </a:r>
                      <a:r>
                        <a:rPr lang="en-US" altLang="zh-CN" sz="2800" b="0" i="1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x</a:t>
                      </a:r>
                      <a:r>
                        <a:rPr lang="zh-CN" altLang="en-US" sz="2800" b="0">
                          <a:solidFill>
                            <a:srgbClr val="FF0000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的增大而减小；</a:t>
                      </a:r>
                      <a:r>
                        <a:rPr lang="en-US" altLang="zh-CN" sz="2800" b="0" i="1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x</a:t>
                      </a:r>
                      <a:r>
                        <a:rPr lang="zh-CN" altLang="en-US" sz="2800" b="0">
                          <a:solidFill>
                            <a:srgbClr val="FF0000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＞</a:t>
                      </a:r>
                      <a:r>
                        <a:rPr lang="en-US" altLang="zh-CN" sz="2800" b="0" i="1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h</a:t>
                      </a:r>
                      <a:r>
                        <a:rPr lang="zh-CN" altLang="en-US" sz="2800" b="0">
                          <a:solidFill>
                            <a:srgbClr val="FF0000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时，</a:t>
                      </a:r>
                      <a:r>
                        <a:rPr lang="en-US" altLang="zh-CN" sz="2800" b="0" i="1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y</a:t>
                      </a:r>
                      <a:r>
                        <a:rPr lang="zh-CN" altLang="en-US" sz="2800" b="0">
                          <a:solidFill>
                            <a:srgbClr val="FF0000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随</a:t>
                      </a:r>
                      <a:r>
                        <a:rPr lang="en-US" altLang="zh-CN" sz="2800" b="0" i="1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x</a:t>
                      </a:r>
                      <a:r>
                        <a:rPr lang="zh-CN" altLang="en-US" sz="2800" b="0">
                          <a:solidFill>
                            <a:srgbClr val="FF0000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的增大而增大</a:t>
                      </a:r>
                      <a:r>
                        <a:rPr lang="en-US" altLang="zh-CN" sz="2800" b="0">
                          <a:solidFill>
                            <a:srgbClr val="FF0000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.</a:t>
                      </a:r>
                      <a:endParaRPr lang="en-US" altLang="zh-CN" sz="2800">
                        <a:solidFill>
                          <a:srgbClr val="FF0000"/>
                        </a:solidFill>
                        <a:latin typeface="黑体" panose="02010609060101010101" pitchFamily="2" charset="-122"/>
                        <a:ea typeface="黑体" panose="02010609060101010101" pitchFamily="2" charset="-122"/>
                        <a:sym typeface="Calibri" panose="020f0502020204030204" pitchFamily="2" charset="0"/>
                      </a:endParaRPr>
                    </a:p>
                  </a:txBody>
                  <a:tcPr marL="68580" marR="68580" marT="34295" marB="34295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/>
                      </a:lvl1pPr>
                      <a:lvl2pPr marL="342900" lvl="1" indent="4572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400" b="1" i="0" u="none" kern="1200">
                          <a:latin typeface="宋体" panose="02010600030101010101" pitchFamily="2" charset="-122"/>
                          <a:sym typeface="Arial"/>
                        </a:defRPr>
                      </a:lvl2pPr>
                      <a:lvl3pPr marL="342900" lvl="2" indent="9144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>
                          <a:latin typeface="宋体" panose="02010600030101010101" pitchFamily="2" charset="-122"/>
                          <a:sym typeface="Arial"/>
                        </a:defRPr>
                      </a:lvl3pPr>
                      <a:lvl4pPr marL="342900" lvl="3" indent="13716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4pPr>
                      <a:lvl5pPr marL="342900" lvl="4" indent="1828800" algn="l" defTabSz="914400" eaLnBrk="0" fontAlgn="ctr" latinLnBrk="1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1800" b="1" i="0" u="none" kern="1200">
                          <a:latin typeface="宋体" panose="02010600030101010101" pitchFamily="2" charset="-122"/>
                          <a:sym typeface="Arial"/>
                        </a:defRPr>
                      </a:lvl5pPr>
                    </a:lstStyle>
                    <a:p>
                      <a:pPr marL="0" lvl="0" indent="0" defTabSz="91440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buFont typeface="Arial"/>
                        <a:buNone/>
                      </a:pPr>
                      <a:r>
                        <a:rPr lang="zh-CN" altLang="en-US" sz="2800" b="0">
                          <a:solidFill>
                            <a:srgbClr val="FF0000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当</a:t>
                      </a:r>
                      <a:r>
                        <a:rPr lang="en-US" altLang="zh-CN" sz="2800" b="0" i="1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x</a:t>
                      </a:r>
                      <a:r>
                        <a:rPr lang="zh-CN" altLang="en-US" sz="2800" b="0">
                          <a:solidFill>
                            <a:srgbClr val="FF0000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＞</a:t>
                      </a:r>
                      <a:r>
                        <a:rPr lang="en-US" altLang="zh-CN" sz="2800" b="0" i="1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h</a:t>
                      </a:r>
                      <a:r>
                        <a:rPr lang="zh-CN" altLang="en-US" sz="2800" b="0">
                          <a:solidFill>
                            <a:srgbClr val="FF0000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时，</a:t>
                      </a:r>
                      <a:r>
                        <a:rPr lang="en-US" altLang="zh-CN" sz="2800" b="0" i="1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y</a:t>
                      </a:r>
                      <a:r>
                        <a:rPr lang="zh-CN" altLang="en-US" sz="2800" b="0">
                          <a:solidFill>
                            <a:srgbClr val="FF0000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随</a:t>
                      </a:r>
                      <a:r>
                        <a:rPr lang="en-US" altLang="zh-CN" sz="2800" b="0" i="1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x</a:t>
                      </a:r>
                      <a:r>
                        <a:rPr lang="zh-CN" altLang="en-US" sz="2800" b="0">
                          <a:solidFill>
                            <a:srgbClr val="FF0000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的增大而减小；</a:t>
                      </a:r>
                      <a:r>
                        <a:rPr lang="en-US" altLang="zh-CN" sz="2800" b="0" i="1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x</a:t>
                      </a:r>
                      <a:r>
                        <a:rPr lang="zh-CN" altLang="en-US" sz="2800" b="0">
                          <a:solidFill>
                            <a:srgbClr val="FF0000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＜</a:t>
                      </a:r>
                      <a:r>
                        <a:rPr lang="en-US" altLang="zh-CN" sz="2800" b="0" i="1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h</a:t>
                      </a:r>
                      <a:r>
                        <a:rPr lang="zh-CN" altLang="en-US" sz="2800" b="0">
                          <a:solidFill>
                            <a:srgbClr val="FF0000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时，</a:t>
                      </a:r>
                      <a:r>
                        <a:rPr lang="en-US" altLang="zh-CN" sz="2800" b="0" i="1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y</a:t>
                      </a:r>
                      <a:r>
                        <a:rPr lang="zh-CN" altLang="en-US" sz="2800" b="0">
                          <a:solidFill>
                            <a:srgbClr val="FF0000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随</a:t>
                      </a:r>
                      <a:r>
                        <a:rPr lang="en-US" altLang="zh-CN" sz="2800" b="0" i="1">
                          <a:solidFill>
                            <a:srgbClr val="FF0000"/>
                          </a:solidFill>
                          <a:latin typeface="Times New Roman" panose="02020603050405020304" pitchFamily="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x</a:t>
                      </a:r>
                      <a:r>
                        <a:rPr lang="zh-CN" altLang="en-US" sz="2800" b="0">
                          <a:solidFill>
                            <a:srgbClr val="FF0000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的增大而增大</a:t>
                      </a:r>
                      <a:r>
                        <a:rPr lang="en-US" altLang="zh-CN" sz="2800" b="0">
                          <a:solidFill>
                            <a:srgbClr val="FF0000"/>
                          </a:solidFill>
                          <a:latin typeface="黑体" panose="02010609060101010101" pitchFamily="2" charset="-122"/>
                          <a:ea typeface="黑体" panose="02010609060101010101" pitchFamily="2" charset="-122"/>
                          <a:sym typeface="Calibri" panose="020f0502020204030204" pitchFamily="2" charset="0"/>
                        </a:rPr>
                        <a:t>.</a:t>
                      </a:r>
                      <a:endParaRPr lang="en-US" altLang="zh-CN" sz="2800">
                        <a:solidFill>
                          <a:srgbClr val="FF0000"/>
                        </a:solidFill>
                        <a:latin typeface="黑体" panose="02010609060101010101" pitchFamily="2" charset="-122"/>
                        <a:ea typeface="黑体" panose="02010609060101010101" pitchFamily="2" charset="-122"/>
                        <a:sym typeface="Calibri" panose="020f0502020204030204" pitchFamily="2" charset="0"/>
                      </a:endParaRPr>
                    </a:p>
                  </a:txBody>
                  <a:tcPr marL="68580" marR="68580" marT="34295" marB="34295" anchor="ctr">
                    <a:lnL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F5F5">
                        <a:alpha val="100000"/>
                      </a:srgb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https://d.book118.com/906053014042010052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SPECIAL_SOURCE" val="bdnull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默认设计模板">
  <a:themeElements>
    <a:clrScheme name="Office 主题​​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​​">
      <a:majorFont>
        <a:latin typeface="Calibri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Cambria-Calibri">
      <a:majorFont>
        <a:latin typeface="Cambria"/>
        <a:ea typeface="Cambria"/>
        <a:cs typeface="Arial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-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atMod val="350000"/>
                <a:shade val="99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8">
      <vt:lpstr>Arial</vt:lpstr>
      <vt:lpstr>Calibri</vt:lpstr>
      <vt:lpstr>Calibri Light</vt:lpstr>
      <vt:lpstr>等线 Light</vt:lpstr>
      <vt:lpstr>等线</vt:lpstr>
      <vt:lpstr>宋体</vt:lpstr>
      <vt:lpstr>楷体</vt:lpstr>
      <vt:lpstr>微软雅黑</vt:lpstr>
      <vt:lpstr>黑体</vt:lpstr>
      <vt:lpstr>Times New Roman</vt:lpstr>
      <vt:lpstr>Cambria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2024-09-18T11:43:23.189</cp:lastPrinted>
  <dcterms:created xsi:type="dcterms:W3CDTF">2024-09-18T03:43:23Z</dcterms:created>
  <dcterms:modified xsi:type="dcterms:W3CDTF">2024-09-18T03:43:25Z</dcterms:modified>
</cp:coreProperties>
</file>