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E1B14D-DC44-48A4-BE2A-1FEDD2995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A7916F-2B63-4713-9E9A-277CE69F5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A7396B-D3AD-49A8-94C7-5DC614F94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ABADDF-A2F8-4286-B51C-4B1FE6E44F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878390-4686-4AA4-B9E6-F591C6E125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E88332-A6D3-4AC5-BAAC-9D7694E0C9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5DB2AD-C1E3-4B34-B55B-6ACDFEAF4F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B9F0B4-E91D-4EFC-954A-5FE78E399F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7FF6C7-5C15-4CC9-8ED3-5FC503813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972752-D41D-483A-8F5E-5EC818035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E4EE6E-D2DB-4571-814A-6ABDE3B14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pn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21.pn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054022111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85教师培训中的学校管理与领导能力</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2023-12-20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学校管理理论与实践</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领导能力素质与提升</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教师培训中的学校管理与领导策略</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学校管理与领导在教师培训中的应用</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1" b="17921"/>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教育改革与发展</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随着教育改革的不断深入，学校管理与领导能力成为教师必备的核心素养之一。</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教师专业发展</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教师培训是促进教师专业发展的重要途径，通过培训提升教师的学校管理与领导能力，有助于教师的职业成长。</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提高教育教学质量</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学校管理与领导能力的提升有助于教师更好地发挥教育教学主导作用，提高教育教学质量。</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学校管理的核心</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学校管理是教育教学的重要保障，良好的学校管理有助于营造和谐、有序的校园环境，促进教育教学活动的顺利开展。</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领导能力的关键作用</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领导能力是教师发挥引领作用的重要基础，具备领导能力的教师可以更好地引导学生学习、成长，推动学校的发展。</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提升教师综合素质</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学校管理与领导能力的提升不仅有助于教师的教育教学工作，还有助于提高教师的综合素质，增强教师的职业认同感和幸福感。</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学校管理与领导能力的重要性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学校管理理论与实践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240" b="424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学校管理的基本理念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以人为本</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学校管理应以学生为中心，关注教师发展，尊重每个人的价值和尊严，创造有利于学生和教师成长的环境。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系统思维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学校管理需要运用系统思维，将学校看作一个有机的整体，注重各个部门、各个要素之间的协调与平衡。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法治精神</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学校管理应遵循法治精神，建立健全学校规章制度，确保学校各项工作有法可依、有章可循。</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通过培育良好的校风、教风和学风，营造积极向上的校园文化氛围，提高学校的凝聚力和向心力。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校园文化建设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教育教学改革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教师队伍建设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积极推进教育教学改革，探索适合学生发展的教育教学模式和方法，提高教育教学质量。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重视教师队伍建设，加强教师培训和专业发展，提高教师的教育教学能力和综合素质。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学校管理的实践探索</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分析一些成功学校的管理经验和实践，总结其成功的关键因素和有效做法，为其他学校提供借鉴和参考。</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成功案例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剖析一些学校管理失败的案例，深入分析问题所在和原因，提出改进措施和建议，避免类似问题的再次发生。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失败案例</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介绍一些在学校管理中具有创新性的实践和探索，展示其独特的管理理念和方法，激发其他学校的创新灵感。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创新案例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学校管理案例分析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领导能力素质与提升</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951871" y="2201468"/>
            <a:ext cx="3619398"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决策能力</a:t>
            </a:r>
            <a:endParaRPr lang="en-US" sz="1100"/>
          </a:p>
        </p:txBody>
      </p:sp>
      <p:sp>
        <p:nvSpPr>
          <p:cNvPr id="10" name="AutoShape 10"/>
          <p:cNvSpPr/>
          <p:nvPr/>
        </p:nvSpPr>
        <p:spPr>
          <a:xfrm>
            <a:off x="951871" y="2556134"/>
            <a:ext cx="3619398"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能够在复杂情境下做出明智、及时的决策，为团队和学校指明方向。</a:t>
            </a:r>
            <a:endParaRPr lang="en-US" sz="1100"/>
          </a:p>
        </p:txBody>
      </p:sp>
      <p:sp>
        <p:nvSpPr>
          <p:cNvPr id="11" name="AutoShape 11"/>
          <p:cNvSpPr/>
          <p:nvPr/>
        </p:nvSpPr>
        <p:spPr>
          <a:xfrm>
            <a:off x="951871" y="3917737"/>
            <a:ext cx="3619398"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创新能力</a:t>
            </a:r>
            <a:endParaRPr lang="en-US" sz="1100"/>
          </a:p>
        </p:txBody>
      </p:sp>
      <p:sp>
        <p:nvSpPr>
          <p:cNvPr id="12" name="AutoShape 12"/>
          <p:cNvSpPr/>
          <p:nvPr/>
        </p:nvSpPr>
        <p:spPr>
          <a:xfrm>
            <a:off x="951871" y="4293372"/>
            <a:ext cx="3619398"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鼓励并支持新思想、新方法，推动学校不断改进和进步。</a:t>
            </a:r>
            <a:endParaRPr lang="en-US" sz="1100"/>
          </a:p>
        </p:txBody>
      </p:sp>
      <p:sp>
        <p:nvSpPr>
          <p:cNvPr id="13" name="AutoShape 13"/>
          <p:cNvSpPr/>
          <p:nvPr/>
        </p:nvSpPr>
        <p:spPr>
          <a:xfrm>
            <a:off x="7675726" y="2201468"/>
            <a:ext cx="359504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沟通能力</a:t>
            </a:r>
            <a:endParaRPr lang="en-US" sz="1100"/>
          </a:p>
        </p:txBody>
      </p:sp>
      <p:sp>
        <p:nvSpPr>
          <p:cNvPr id="14" name="AutoShape 14"/>
          <p:cNvSpPr/>
          <p:nvPr/>
        </p:nvSpPr>
        <p:spPr>
          <a:xfrm>
            <a:off x="7675726" y="2556134"/>
            <a:ext cx="3595046"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清晰、准确地传达自己的想法，倾听他人的意见，促进团队协作。</a:t>
            </a:r>
            <a:endParaRPr lang="en-US" sz="1100"/>
          </a:p>
        </p:txBody>
      </p:sp>
      <p:sp>
        <p:nvSpPr>
          <p:cNvPr id="15" name="AutoShape 15"/>
          <p:cNvSpPr/>
          <p:nvPr/>
        </p:nvSpPr>
        <p:spPr>
          <a:xfrm>
            <a:off x="7620854" y="3917737"/>
            <a:ext cx="359504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解决问题的能力</a:t>
            </a:r>
            <a:endParaRPr lang="en-US" sz="1100"/>
          </a:p>
        </p:txBody>
      </p:sp>
      <p:sp>
        <p:nvSpPr>
          <p:cNvPr id="16" name="AutoShape 16"/>
          <p:cNvSpPr/>
          <p:nvPr/>
        </p:nvSpPr>
        <p:spPr>
          <a:xfrm>
            <a:off x="7620854" y="4293372"/>
            <a:ext cx="3595046"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面对挑战和问题时，能够迅速找到解决方案并付诸实践。</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领导能力的核心素质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904945" y="3042418"/>
            <a:ext cx="11060341" cy="1849865"/>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ln w="16669">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094842" y="1611501"/>
            <a:ext cx="631058" cy="6310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094842" y="1712085"/>
            <a:ext cx="631058" cy="401574"/>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sp>
        <p:nvSpPr>
          <p:cNvPr id="5" name="AutoShape 5"/>
          <p:cNvSpPr/>
          <p:nvPr/>
        </p:nvSpPr>
        <p:spPr>
          <a:xfrm>
            <a:off x="3175406" y="4892284"/>
            <a:ext cx="631058" cy="6310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3175406" y="5000061"/>
            <a:ext cx="631058" cy="401574"/>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sp>
        <p:nvSpPr>
          <p:cNvPr id="7" name="AutoShape 7"/>
          <p:cNvSpPr/>
          <p:nvPr/>
        </p:nvSpPr>
        <p:spPr>
          <a:xfrm>
            <a:off x="6746759" y="1611501"/>
            <a:ext cx="631058" cy="6310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6746759" y="1716352"/>
            <a:ext cx="631058" cy="401574"/>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sp>
        <p:nvSpPr>
          <p:cNvPr id="9" name="AutoShape 9"/>
          <p:cNvSpPr/>
          <p:nvPr/>
        </p:nvSpPr>
        <p:spPr>
          <a:xfrm>
            <a:off x="7851160" y="4930445"/>
            <a:ext cx="631058" cy="6310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7851160" y="5039198"/>
            <a:ext cx="631058" cy="401574"/>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sp>
        <p:nvSpPr>
          <p:cNvPr id="11" name="AutoShape 11"/>
          <p:cNvSpPr/>
          <p:nvPr/>
        </p:nvSpPr>
        <p:spPr>
          <a:xfrm>
            <a:off x="1989800" y="1513965"/>
            <a:ext cx="255507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持续学习</a:t>
            </a:r>
            <a:endParaRPr lang="en-US" sz="1100"/>
          </a:p>
        </p:txBody>
      </p:sp>
      <p:sp>
        <p:nvSpPr>
          <p:cNvPr id="12" name="AutoShape 12"/>
          <p:cNvSpPr/>
          <p:nvPr/>
        </p:nvSpPr>
        <p:spPr>
          <a:xfrm>
            <a:off x="1989801" y="1912430"/>
            <a:ext cx="2323724" cy="123282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通过阅读、培训、研讨会等方式不断更新自己的知识和技能。</a:t>
            </a:r>
            <a:endParaRPr lang="en-US" sz="1100"/>
          </a:p>
        </p:txBody>
      </p:sp>
      <p:sp>
        <p:nvSpPr>
          <p:cNvPr id="13" name="AutoShape 13"/>
          <p:cNvSpPr/>
          <p:nvPr/>
        </p:nvSpPr>
        <p:spPr>
          <a:xfrm>
            <a:off x="7572427" y="1513965"/>
            <a:ext cx="257942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反思与实践</a:t>
            </a:r>
            <a:endParaRPr lang="en-US" sz="1100"/>
          </a:p>
        </p:txBody>
      </p:sp>
      <p:sp>
        <p:nvSpPr>
          <p:cNvPr id="14" name="AutoShape 14"/>
          <p:cNvSpPr/>
          <p:nvPr/>
        </p:nvSpPr>
        <p:spPr>
          <a:xfrm>
            <a:off x="7572426" y="1912430"/>
            <a:ext cx="2299372" cy="123282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定期回顾自己的工作表现，总结经验教训，并付诸实践。</a:t>
            </a:r>
            <a:endParaRPr lang="en-US" sz="1100"/>
          </a:p>
        </p:txBody>
      </p:sp>
      <p:sp>
        <p:nvSpPr>
          <p:cNvPr id="15" name="AutoShape 15"/>
          <p:cNvSpPr/>
          <p:nvPr/>
        </p:nvSpPr>
        <p:spPr>
          <a:xfrm>
            <a:off x="4080279" y="4843387"/>
            <a:ext cx="2530719"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寻求反馈</a:t>
            </a:r>
            <a:endParaRPr lang="en-US" sz="1100"/>
          </a:p>
        </p:txBody>
      </p:sp>
      <p:sp>
        <p:nvSpPr>
          <p:cNvPr id="16" name="AutoShape 16"/>
          <p:cNvSpPr/>
          <p:nvPr/>
        </p:nvSpPr>
        <p:spPr>
          <a:xfrm>
            <a:off x="4080279" y="5241851"/>
            <a:ext cx="2299372" cy="123282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主动向同事、上级、下属等寻求反馈，了解自己的优点和不足。</a:t>
            </a:r>
            <a:endParaRPr lang="en-US" sz="1100"/>
          </a:p>
        </p:txBody>
      </p:sp>
      <p:sp>
        <p:nvSpPr>
          <p:cNvPr id="17" name="AutoShape 17"/>
          <p:cNvSpPr/>
          <p:nvPr/>
        </p:nvSpPr>
        <p:spPr>
          <a:xfrm>
            <a:off x="8807187" y="4829578"/>
            <a:ext cx="2542895"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建立人际关系网络</a:t>
            </a:r>
            <a:endParaRPr lang="en-US" sz="1100"/>
          </a:p>
        </p:txBody>
      </p:sp>
      <p:sp>
        <p:nvSpPr>
          <p:cNvPr id="18" name="AutoShape 18"/>
          <p:cNvSpPr/>
          <p:nvPr/>
        </p:nvSpPr>
        <p:spPr>
          <a:xfrm>
            <a:off x="8807187" y="5228043"/>
            <a:ext cx="2311548" cy="123282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与同行建立良好的关系，分享经验和资源，共同提升。</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领导能力提升的途径与方法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诚信正直</a:t>
            </a:r>
            <a:endParaRPr lang="en-US" sz="1100"/>
          </a:p>
        </p:txBody>
      </p:sp>
      <p:sp>
        <p:nvSpPr>
          <p:cNvPr id="19" name="AutoShape 19"/>
          <p:cNvSpPr/>
          <p:nvPr/>
        </p:nvSpPr>
        <p:spPr>
          <a:xfrm>
            <a:off x="1030805" y="3664675"/>
            <a:ext cx="1980224" cy="162440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以身作则，坚守道德原则，赢得他人的信任和尊重。</a:t>
            </a:r>
            <a:endParaRPr lang="en-US" sz="1100"/>
          </a:p>
        </p:txBody>
      </p:sp>
      <p:sp>
        <p:nvSpPr>
          <p:cNvPr id="20" name="AutoShape 20"/>
          <p:cNvSpPr/>
          <p:nvPr/>
        </p:nvSpPr>
        <p:spPr>
          <a:xfrm>
            <a:off x="3705053" y="3279213"/>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明确目标</a:t>
            </a:r>
            <a:endParaRPr lang="en-US" sz="1100"/>
          </a:p>
        </p:txBody>
      </p:sp>
      <p:sp>
        <p:nvSpPr>
          <p:cNvPr id="21" name="AutoShape 21"/>
          <p:cNvSpPr/>
          <p:nvPr/>
        </p:nvSpPr>
        <p:spPr>
          <a:xfrm>
            <a:off x="3811153" y="3664675"/>
            <a:ext cx="1980224" cy="162440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设定清晰、可实现的目标，并带领团队共同努力实现。</a:t>
            </a:r>
            <a:endParaRPr lang="en-US" sz="1100"/>
          </a:p>
        </p:txBody>
      </p:sp>
      <p:sp>
        <p:nvSpPr>
          <p:cNvPr id="22" name="AutoShape 22"/>
          <p:cNvSpPr/>
          <p:nvPr/>
        </p:nvSpPr>
        <p:spPr>
          <a:xfrm>
            <a:off x="6394975" y="3279213"/>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激励他人</a:t>
            </a:r>
            <a:endParaRPr lang="en-US" sz="1100"/>
          </a:p>
        </p:txBody>
      </p:sp>
      <p:sp>
        <p:nvSpPr>
          <p:cNvPr id="23" name="AutoShape 23"/>
          <p:cNvSpPr/>
          <p:nvPr/>
        </p:nvSpPr>
        <p:spPr>
          <a:xfrm>
            <a:off x="6501074" y="3664675"/>
            <a:ext cx="1980224" cy="162440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关注团队成员的需求和动机，通过赞扬、奖励等方式激发其积极性。</a:t>
            </a:r>
            <a:endParaRPr lang="en-US" sz="1100"/>
          </a:p>
        </p:txBody>
      </p:sp>
      <p:sp>
        <p:nvSpPr>
          <p:cNvPr id="24" name="AutoShape 24"/>
          <p:cNvSpPr/>
          <p:nvPr/>
        </p:nvSpPr>
        <p:spPr>
          <a:xfrm>
            <a:off x="9157221" y="3291405"/>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建立合作关系</a:t>
            </a:r>
            <a:endParaRPr lang="en-US" sz="1100"/>
          </a:p>
        </p:txBody>
      </p:sp>
      <p:sp>
        <p:nvSpPr>
          <p:cNvPr id="25" name="AutoShape 25"/>
          <p:cNvSpPr/>
          <p:nvPr/>
        </p:nvSpPr>
        <p:spPr>
          <a:xfrm>
            <a:off x="9263320" y="3676867"/>
            <a:ext cx="1980224" cy="162440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与上级、下属、同事等建立良好的合作关系，促进团队协作和整体发展。</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成功领导者的特质与行为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https://d.book118.com/906054022111010101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2024-09-25T20:40:09.924</cp:lastPrinted>
  <dcterms:created xsi:type="dcterms:W3CDTF">2024-09-25T12:40:09Z</dcterms:created>
  <dcterms:modified xsi:type="dcterms:W3CDTF">2024-09-25T12:40:12Z</dcterms:modified>
</cp:coreProperties>
</file>