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23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jpe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37CB5-03BB-4EC2-BB9D-B392D92EB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AD9AD-0F01-4995-96F7-745690620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1AA5F-6ABF-46DB-9F21-FCD08CDE8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8EAB18-4A6C-42C7-B622-EC4555717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15A8A6-70BE-4E69-8635-533F9666D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E9B005-43BD-45E1-9A0A-91EC18847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E28048-89F6-459D-8F37-D441D6926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E6EDA8-9B1B-4F00-B493-72008810E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BFA3C8-59E2-41C0-8A4C-545CA3DD8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BAADB-FD0F-4041-AA7B-5544E920B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105C0-44B2-4D7B-98B7-D0F6CC080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矩形 6"/>
          <p:cNvSpPr/>
          <p:nvPr userDrawn="1"/>
        </p:nvSpPr>
        <p:spPr>
          <a:xfrm>
            <a:off x="464021" y="480291"/>
            <a:ext cx="11229216" cy="5897418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  <a:effectLst>
            <a:outerShdw blurRad="635000" dist="508000" dir="2700000" algn="tl" rotWithShape="0">
              <a:schemeClr val="accent1">
                <a:lumMod val="7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幻灯片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标题 12"/>
          <p:cNvSpPr>
            <a:spLocks noGrp="1"/>
          </p:cNvSpPr>
          <p:nvPr>
            <p:ph type="title" hasCustomPrompt="1"/>
          </p:nvPr>
        </p:nvSpPr>
        <p:spPr>
          <a:xfrm>
            <a:off x="1352550" y="234950"/>
            <a:ext cx="9153525" cy="565785"/>
          </a:xfrm>
          <a:prstGeom prst="rect">
            <a:avLst/>
          </a:prstGeom>
        </p:spPr>
        <p:txBody>
          <a:bodyPr anchor="ctr" anchorCtr="0">
            <a:noAutofit/>
          </a:bodyPr>
          <a:lstStyle>
            <a:lvl1pPr algn="ctr" fontAlgn="ctr">
              <a:defRPr sz="4000" b="0" spc="600">
                <a:solidFill>
                  <a:schemeClr val="tx1"/>
                </a:solidFill>
                <a:latin typeface="方正粗黑宋简体" panose="02000000000000000000" charset="-122"/>
                <a:ea typeface="方正粗黑宋简体" panose="02000000000000000000" charset="-122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>
    <p:wip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标题幻灯片">
    <p:bg>
      <p:bgPr>
        <a:solidFill>
          <a:srgbClr val="FD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31" t="7732" r="7733" b="773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矩形 1"/>
          <p:cNvSpPr/>
          <p:nvPr userDrawn="1"/>
        </p:nvSpPr>
        <p:spPr>
          <a:xfrm>
            <a:off x="335936" y="335527"/>
            <a:ext cx="11520129" cy="6186948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file:///D:\qq&#25991;&#20214;\712321467\Image\C2C\Image2\%7b75232B38-A165-1FB7-499C-2E1C792CACB5%7d.png" TargetMode="External" /><Relationship Id="rId12" Type="http://schemas.openxmlformats.org/officeDocument/2006/relationships/image" Target="../media/image7.png" /><Relationship Id="rId13" Type="http://schemas.openxmlformats.org/officeDocument/2006/relationships/image" Target="../media/image8.jpe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12" r:link="rId1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" name="图片 1073743875" descr="学科网 zxxk.com"/>
          <p:cNvPicPr>
            <a:picLocks noChangeAspect="1"/>
          </p:cNvPicPr>
          <p:nvPr/>
        </p:nvPicPr>
        <p:blipFill>
          <a:blip r:embed="rId12" r:link="rId1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4" name="图片 1073743875" descr="学科网 zxxk.com" title=""/>
          <p:cNvPicPr>
            <a:picLocks noChangeAspect="1"/>
          </p:cNvPicPr>
          <p:nvPr/>
        </p:nvPicPr>
        <p:blipFill>
          <a:blip r:embed="rId12" r:link="rId1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.xml" /><Relationship Id="rId3" Type="http://schemas.openxmlformats.org/officeDocument/2006/relationships/tags" Target="../tags/tag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.xml" /><Relationship Id="rId3" Type="http://schemas.openxmlformats.org/officeDocument/2006/relationships/tags" Target="../tags/tag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10510412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2911475" y="1856740"/>
            <a:ext cx="5796280" cy="18503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914400">
              <a:lnSpc>
                <a:spcPct val="130000"/>
              </a:lnSpc>
            </a:pPr>
            <a:r>
              <a:rPr lang="zh-CN" altLang="zh-CN" sz="44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j-cs"/>
                <a:sym typeface="+mn-ea"/>
              </a:rPr>
              <a:t>关系型思辨类材料作文</a:t>
            </a:r>
            <a:br>
              <a:rPr lang="zh-CN" altLang="zh-CN" sz="44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j-cs"/>
                <a:sym typeface="+mn-ea"/>
              </a:rPr>
            </a:br>
            <a:r>
              <a:rPr lang="en-US" altLang="zh-CN" sz="44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j-cs"/>
                <a:sym typeface="+mn-ea"/>
              </a:rPr>
              <a:t>——</a:t>
            </a:r>
            <a:r>
              <a:rPr lang="zh-CN" altLang="zh-CN" sz="44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j-cs"/>
                <a:sym typeface="+mn-ea"/>
              </a:rPr>
              <a:t>分论点的拟写方法</a:t>
            </a:r>
            <a:endParaRPr lang="zh-CN" altLang="zh-CN" sz="4400" b="1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  <a:cs typeface="+mj-cs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9" name="副标题 3074" title=""/>
          <p:cNvSpPr>
            <a:spLocks noGrp="1"/>
          </p:cNvSpPr>
          <p:nvPr>
            <p:ph type="subTitle" idx="4294967295"/>
          </p:nvPr>
        </p:nvSpPr>
        <p:spPr>
          <a:xfrm>
            <a:off x="2878138" y="3235325"/>
            <a:ext cx="6416675" cy="20939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ctr" defTabSz="914400">
              <a:buNone/>
            </a:pPr>
            <a:endParaRPr lang="zh-CN" altLang="zh-CN" sz="2800" b="1"/>
          </a:p>
          <a:p>
            <a:pPr marL="0" lvl="0" indent="0" algn="ctr" defTabSz="914400">
              <a:buNone/>
            </a:pPr>
            <a:endParaRPr lang="zh-CN" altLang="en-US" sz="2800" b="1"/>
          </a:p>
        </p:txBody>
      </p:sp>
      <p:sp>
        <p:nvSpPr>
          <p:cNvPr id="3" name="文本框 2" title=""/>
          <p:cNvSpPr txBox="1"/>
          <p:nvPr/>
        </p:nvSpPr>
        <p:spPr>
          <a:xfrm>
            <a:off x="1388110" y="1981835"/>
            <a:ext cx="9896475" cy="22517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30000"/>
              </a:lnSpc>
              <a:buNone/>
            </a:pPr>
            <a:r>
              <a:rPr lang="zh-CN" altLang="en-US" b="1">
                <a:sym typeface="+mn-ea"/>
              </a:rPr>
              <a:t> </a:t>
            </a:r>
            <a:r>
              <a:rPr lang="en-US" altLang="zh-CN" b="1">
                <a:sym typeface="+mn-ea"/>
              </a:rPr>
              <a:t>   </a:t>
            </a:r>
            <a:r>
              <a:rPr lang="en-US" altLang="zh-CN" sz="3600" b="1">
                <a:sym typeface="+mn-ea"/>
              </a:rPr>
              <a:t>   </a:t>
            </a:r>
            <a:r>
              <a:rPr lang="zh-CN" altLang="en-US" sz="3600" b="1">
                <a:solidFill>
                  <a:srgbClr val="C00000"/>
                </a:solidFill>
                <a:sym typeface="+mn-ea"/>
              </a:rPr>
              <a:t>学习目标</a:t>
            </a:r>
            <a:r>
              <a:rPr lang="zh-CN" altLang="en-US" sz="3600" b="1">
                <a:sym typeface="+mn-ea"/>
              </a:rPr>
              <a:t>：</a:t>
            </a:r>
            <a:endParaRPr lang="zh-CN" altLang="en-US" sz="3600" b="1"/>
          </a:p>
          <a:p>
            <a:pPr marL="0" indent="0">
              <a:lnSpc>
                <a:spcPct val="130000"/>
              </a:lnSpc>
              <a:buNone/>
            </a:pPr>
            <a:r>
              <a:rPr lang="en-US" altLang="zh-CN" sz="3600" b="1">
                <a:sym typeface="+mn-ea"/>
              </a:rPr>
              <a:t>1</a:t>
            </a:r>
            <a:r>
              <a:rPr lang="zh-CN" altLang="zh-CN" sz="3600" b="1">
                <a:sym typeface="+mn-ea"/>
              </a:rPr>
              <a:t>、</a:t>
            </a:r>
            <a:r>
              <a:rPr lang="zh-CN" altLang="en-US" sz="3600" b="1">
                <a:sym typeface="+mn-ea"/>
              </a:rPr>
              <a:t>学会科学合理设置</a:t>
            </a:r>
            <a:r>
              <a:rPr lang="zh-CN" altLang="en-US" sz="3600" b="1">
                <a:solidFill>
                  <a:srgbClr val="FF0000"/>
                </a:solidFill>
                <a:sym typeface="+mn-ea"/>
              </a:rPr>
              <a:t>关系型思辨类</a:t>
            </a:r>
            <a:r>
              <a:rPr lang="zh-CN" altLang="en-US" sz="3600" b="1">
                <a:sym typeface="+mn-ea"/>
              </a:rPr>
              <a:t>材料作文的</a:t>
            </a:r>
            <a:r>
              <a:rPr lang="zh-CN" altLang="en-US" sz="3600" b="1">
                <a:solidFill>
                  <a:srgbClr val="FF0000"/>
                </a:solidFill>
                <a:sym typeface="+mn-ea"/>
              </a:rPr>
              <a:t>分论点</a:t>
            </a:r>
            <a:r>
              <a:rPr lang="zh-CN" altLang="en-US" sz="3600" b="1">
                <a:sym typeface="+mn-ea"/>
              </a:rPr>
              <a:t>。</a:t>
            </a:r>
            <a:endParaRPr lang="zh-CN" altLang="en-US" sz="3600" b="1"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3708400" y="683260"/>
            <a:ext cx="4773930" cy="10147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6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关系型思辨类</a:t>
            </a:r>
            <a:endParaRPr lang="en-US" altLang="zh-CN" sz="60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970280" y="1978660"/>
            <a:ext cx="10128250" cy="3507105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 title=""/>
          <p:cNvGrpSpPr/>
          <p:nvPr/>
        </p:nvGrpSpPr>
        <p:grpSpPr>
          <a:xfrm>
            <a:off x="708025" y="1770380"/>
            <a:ext cx="463550" cy="463550"/>
            <a:chOff x="3894" y="3070"/>
            <a:chExt cx="730" cy="730"/>
          </a:xfrm>
        </p:grpSpPr>
        <p:sp>
          <p:nvSpPr>
            <p:cNvPr id="4" name="矩形 3"/>
            <p:cNvSpPr/>
            <p:nvPr/>
          </p:nvSpPr>
          <p:spPr>
            <a:xfrm>
              <a:off x="3894" y="3071"/>
              <a:ext cx="730" cy="119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 rot="16200000">
              <a:off x="3588" y="3376"/>
              <a:ext cx="730" cy="119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" name="组合 6" title=""/>
          <p:cNvGrpSpPr/>
          <p:nvPr/>
        </p:nvGrpSpPr>
        <p:grpSpPr>
          <a:xfrm rot="10800000">
            <a:off x="10897235" y="5230495"/>
            <a:ext cx="463550" cy="463550"/>
            <a:chOff x="3894" y="3070"/>
            <a:chExt cx="730" cy="730"/>
          </a:xfrm>
        </p:grpSpPr>
        <p:sp>
          <p:nvSpPr>
            <p:cNvPr id="8" name="矩形 7"/>
            <p:cNvSpPr/>
            <p:nvPr/>
          </p:nvSpPr>
          <p:spPr>
            <a:xfrm>
              <a:off x="3894" y="3071"/>
              <a:ext cx="730" cy="119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/>
          </p:nvSpPr>
          <p:spPr>
            <a:xfrm rot="16200000">
              <a:off x="3588" y="3376"/>
              <a:ext cx="730" cy="119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" name="文本框 9" title=""/>
          <p:cNvSpPr txBox="1"/>
          <p:nvPr/>
        </p:nvSpPr>
        <p:spPr>
          <a:xfrm>
            <a:off x="1629410" y="1978660"/>
            <a:ext cx="8747760" cy="3609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30000"/>
              </a:lnSpc>
            </a:pPr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含义：</a:t>
            </a:r>
            <a:endParaRPr lang="zh-CN" altLang="en-US" sz="36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  <a:p>
            <a:pPr fontAlgn="auto">
              <a:lnSpc>
                <a:spcPct val="130000"/>
              </a:lnSpc>
            </a:pP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由</a:t>
            </a:r>
            <a:r>
              <a:rPr lang="zh-CN" altLang="en-US" sz="2800" b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两个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或</a:t>
            </a:r>
            <a:r>
              <a:rPr lang="zh-CN" altLang="en-US" sz="2800" b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两个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以上的概念(词语或短语)组合而成的一种写作形式，在具体行文的过程中必须厘清</a:t>
            </a:r>
            <a:r>
              <a:rPr lang="zh-CN" altLang="en-US" sz="2800" b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概念及概念间的辩证关系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。</a:t>
            </a:r>
            <a:endParaRPr lang="zh-CN" altLang="en-US" sz="28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fontAlgn="auto">
              <a:lnSpc>
                <a:spcPct val="130000"/>
              </a:lnSpc>
            </a:pP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有的需要在兼顾几者多维说理的同时，</a:t>
            </a:r>
            <a:r>
              <a:rPr lang="zh-CN" altLang="en-US" sz="2800" b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分清主次详略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，突出写作重点。</a:t>
            </a:r>
            <a:endParaRPr lang="zh-CN" altLang="en-US" sz="2800" b="1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表格 4" title="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249238" y="1334135"/>
          <a:ext cx="11808984" cy="5178782"/>
        </p:xfrm>
        <a:graphic>
          <a:graphicData uri="http://schemas.openxmlformats.org/drawingml/2006/table">
            <a:tbl>
              <a:tblPr/>
              <a:tblGrid>
                <a:gridCol w="3247470"/>
                <a:gridCol w="3026052"/>
                <a:gridCol w="5535462"/>
              </a:tblGrid>
              <a:tr h="610960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zh-CN" altLang="en-US" sz="3200" b="1">
                          <a:solidFill>
                            <a:srgbClr val="7030A0"/>
                          </a:solidFill>
                          <a:effectLst/>
                          <a:latin typeface="方正粗黑宋简体" panose="02000000000000000000" charset="-122"/>
                          <a:ea typeface="方正粗黑宋简体" panose="02000000000000000000" charset="-122"/>
                        </a:rPr>
                        <a:t>试卷</a:t>
                      </a:r>
                      <a:endParaRPr lang="zh-CN" altLang="en-US" sz="3200">
                        <a:solidFill>
                          <a:srgbClr val="7030A0"/>
                        </a:solidFill>
                        <a:effectLst/>
                        <a:latin typeface="方正粗黑宋简体" panose="02000000000000000000" charset="-122"/>
                        <a:ea typeface="方正粗黑宋简体" panose="02000000000000000000" charset="-122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zh-CN" altLang="en-US" sz="3200" b="1">
                          <a:solidFill>
                            <a:srgbClr val="7030A0"/>
                          </a:solidFill>
                          <a:effectLst/>
                          <a:latin typeface="方正粗黑宋简体" panose="02000000000000000000" charset="-122"/>
                          <a:ea typeface="方正粗黑宋简体" panose="02000000000000000000" charset="-122"/>
                        </a:rPr>
                        <a:t>主题</a:t>
                      </a:r>
                      <a:endParaRPr lang="zh-CN" altLang="en-US" sz="3200">
                        <a:solidFill>
                          <a:srgbClr val="7030A0"/>
                        </a:solidFill>
                        <a:effectLst/>
                        <a:latin typeface="方正粗黑宋简体" panose="02000000000000000000" charset="-122"/>
                        <a:ea typeface="方正粗黑宋简体" panose="02000000000000000000" charset="-122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zh-CN" altLang="en-US" sz="3200" b="1">
                          <a:solidFill>
                            <a:srgbClr val="7030A0"/>
                          </a:solidFill>
                          <a:effectLst/>
                          <a:latin typeface="方正粗黑宋简体" panose="02000000000000000000" charset="-122"/>
                          <a:ea typeface="方正粗黑宋简体" panose="02000000000000000000" charset="-122"/>
                        </a:rPr>
                        <a:t>共性</a:t>
                      </a:r>
                      <a:endParaRPr lang="zh-CN" altLang="en-US" sz="3200">
                        <a:solidFill>
                          <a:srgbClr val="7030A0"/>
                        </a:solidFill>
                        <a:effectLst/>
                        <a:latin typeface="方正粗黑宋简体" panose="02000000000000000000" charset="-122"/>
                        <a:ea typeface="方正粗黑宋简体" panose="02000000000000000000" charset="-122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610960">
                <a:tc>
                  <a:txBody>
                    <a:bodyPr vert="horz" wrap="square"/>
                    <a:lstStyle/>
                    <a:p>
                      <a:pPr latinLnBrk="1"/>
                      <a:r>
                        <a:rPr lang="zh-CN" altLang="en-US" sz="3200" b="1">
                          <a:solidFill>
                            <a:srgbClr val="00000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</a:rPr>
                        <a:t>全国甲卷</a:t>
                      </a:r>
                      <a:endParaRPr lang="zh-CN" altLang="en-US" sz="3200">
                        <a:latin typeface="方正粗黑宋简体" panose="02000000000000000000" charset="-122"/>
                        <a:ea typeface="方正粗黑宋简体" panose="02000000000000000000" charset="-122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zh-CN" altLang="en-US" sz="3200" b="1">
                          <a:solidFill>
                            <a:srgbClr val="C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有为与可为</a:t>
                      </a:r>
                      <a:endParaRPr lang="zh-CN" altLang="en-US" sz="3200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5"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3200" b="1">
                          <a:solidFill>
                            <a:srgbClr val="0000FF"/>
                          </a:solidFill>
                          <a:latin typeface="黑体" panose="02010609060101010101" charset="-122"/>
                        </a:rPr>
                        <a:t>①作文话题带有强烈的思辨色彩；②都设有情境化要求，以增强思维的敏捷性、灵活性、批判性、深刻性和独创性；（这一点转变最大）③考生分析质疑，多元解读，思辨能力极为关键。</a:t>
                      </a:r>
                      <a:endParaRPr lang="zh-CN" altLang="en-US" sz="3200"/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2242">
                <a:tc>
                  <a:txBody>
                    <a:bodyPr vert="horz" wrap="square"/>
                    <a:lstStyle/>
                    <a:p>
                      <a:pPr latinLnBrk="1"/>
                      <a:r>
                        <a:rPr lang="zh-CN" altLang="en-US" sz="3200" b="1">
                          <a:solidFill>
                            <a:srgbClr val="00000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</a:rPr>
                        <a:t>全国新高考</a:t>
                      </a:r>
                      <a:r>
                        <a:rPr lang="en-US" altLang="zh-CN" sz="3200" b="1">
                          <a:solidFill>
                            <a:srgbClr val="00000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</a:rPr>
                        <a:t>Ⅰ</a:t>
                      </a:r>
                      <a:r>
                        <a:rPr lang="zh-CN" altLang="en-US" sz="3200" b="1">
                          <a:solidFill>
                            <a:srgbClr val="00000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</a:rPr>
                        <a:t>卷</a:t>
                      </a:r>
                      <a:endParaRPr lang="zh-CN" altLang="en-US" sz="3200">
                        <a:latin typeface="方正粗黑宋简体" panose="02000000000000000000" charset="-122"/>
                        <a:ea typeface="方正粗黑宋简体" panose="02000000000000000000" charset="-122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zh-CN" altLang="en-US" sz="3200" b="1">
                          <a:solidFill>
                            <a:srgbClr val="C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强与弱</a:t>
                      </a:r>
                      <a:endParaRPr lang="zh-CN" altLang="en-US" sz="3200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1069180">
                <a:tc>
                  <a:txBody>
                    <a:bodyPr vert="horz" wrap="square"/>
                    <a:lstStyle/>
                    <a:p>
                      <a:pPr latinLnBrk="1"/>
                      <a:r>
                        <a:rPr lang="zh-CN" altLang="en-US" sz="3200" b="1" smtClean="0">
                          <a:solidFill>
                            <a:srgbClr val="00000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</a:rPr>
                        <a:t>北</a:t>
                      </a:r>
                      <a:r>
                        <a:rPr lang="zh-CN" altLang="en-US" sz="3200" b="1">
                          <a:solidFill>
                            <a:srgbClr val="00000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</a:rPr>
                        <a:t>京卷</a:t>
                      </a:r>
                      <a:endParaRPr lang="zh-CN" altLang="en-US" sz="3200">
                        <a:latin typeface="方正粗黑宋简体" panose="02000000000000000000" charset="-122"/>
                        <a:ea typeface="方正粗黑宋简体" panose="02000000000000000000" charset="-122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zh-CN" altLang="en-US" sz="3200" b="1">
                          <a:solidFill>
                            <a:srgbClr val="C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生不逢</a:t>
                      </a:r>
                      <a:r>
                        <a:rPr lang="zh-CN" altLang="en-US" sz="3200" b="1" smtClean="0">
                          <a:solidFill>
                            <a:srgbClr val="C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时</a:t>
                      </a:r>
                      <a:endParaRPr lang="en-US" altLang="zh-CN" sz="3200" b="1" smtClean="0">
                        <a:solidFill>
                          <a:srgbClr val="C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  <a:p>
                      <a:pPr algn="ctr" latinLnBrk="1"/>
                      <a:r>
                        <a:rPr lang="zh-CN" altLang="en-US" sz="3200" b="1" smtClean="0">
                          <a:solidFill>
                            <a:srgbClr val="C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安</a:t>
                      </a:r>
                      <a:r>
                        <a:rPr lang="zh-CN" altLang="en-US" sz="3200" b="1">
                          <a:solidFill>
                            <a:srgbClr val="C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分随</a:t>
                      </a:r>
                      <a:r>
                        <a:rPr lang="zh-CN" altLang="en-US" sz="3200" b="1" smtClean="0">
                          <a:solidFill>
                            <a:srgbClr val="C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时</a:t>
                      </a:r>
                      <a:endParaRPr lang="en-US" altLang="zh-CN" sz="3200" b="1" smtClean="0">
                        <a:solidFill>
                          <a:srgbClr val="C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  <a:p>
                      <a:pPr algn="ctr" latinLnBrk="1"/>
                      <a:r>
                        <a:rPr lang="zh-CN" altLang="en-US" sz="3200" b="1" smtClean="0">
                          <a:solidFill>
                            <a:srgbClr val="C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生</a:t>
                      </a:r>
                      <a:r>
                        <a:rPr lang="zh-CN" altLang="en-US" sz="3200" b="1">
                          <a:solidFill>
                            <a:srgbClr val="C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逢其时</a:t>
                      </a:r>
                      <a:endParaRPr lang="zh-CN" altLang="en-US" sz="3200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1069180">
                <a:tc>
                  <a:txBody>
                    <a:bodyPr vert="horz" wrap="square"/>
                    <a:lstStyle/>
                    <a:p>
                      <a:pPr latinLnBrk="1"/>
                      <a:r>
                        <a:rPr lang="zh-CN" altLang="en-US" sz="3200" b="1">
                          <a:solidFill>
                            <a:srgbClr val="00000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</a:rPr>
                        <a:t>上海卷</a:t>
                      </a:r>
                      <a:endParaRPr lang="zh-CN" altLang="en-US" sz="3200">
                        <a:latin typeface="方正粗黑宋简体" panose="02000000000000000000" charset="-122"/>
                        <a:ea typeface="方正粗黑宋简体" panose="02000000000000000000" charset="-122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zh-CN" altLang="en-US" sz="3200" b="1">
                          <a:solidFill>
                            <a:srgbClr val="C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时间沉淀与价值认可</a:t>
                      </a:r>
                      <a:endParaRPr lang="zh-CN" altLang="en-US" sz="3200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610960">
                <a:tc>
                  <a:txBody>
                    <a:bodyPr vert="horz" wrap="square"/>
                    <a:lstStyle/>
                    <a:p>
                      <a:pPr latinLnBrk="1"/>
                      <a:r>
                        <a:rPr lang="zh-CN" altLang="en-US" sz="3200" b="1">
                          <a:solidFill>
                            <a:srgbClr val="00000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</a:rPr>
                        <a:t>浙江卷</a:t>
                      </a:r>
                      <a:endParaRPr lang="zh-CN" altLang="en-US" sz="3200">
                        <a:latin typeface="方正粗黑宋简体" panose="02000000000000000000" charset="-122"/>
                        <a:ea typeface="方正粗黑宋简体" panose="02000000000000000000" charset="-122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zh-CN" altLang="en-US" sz="3200" b="1">
                          <a:solidFill>
                            <a:srgbClr val="C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取与舍</a:t>
                      </a:r>
                      <a:endParaRPr lang="zh-CN" altLang="en-US" sz="3200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sp>
        <p:nvSpPr>
          <p:cNvPr id="7170" name="矩形 3" title=""/>
          <p:cNvSpPr/>
          <p:nvPr>
            <p:custDataLst>
              <p:tags r:id="rId3"/>
            </p:custDataLst>
          </p:nvPr>
        </p:nvSpPr>
        <p:spPr>
          <a:xfrm>
            <a:off x="192405" y="218758"/>
            <a:ext cx="12192000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2021</a:t>
            </a:r>
            <a:r>
              <a:rPr lang="zh-CN" altLang="en-US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年高考，</a:t>
            </a:r>
            <a:r>
              <a:rPr lang="en-US" altLang="zh-CN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8</a:t>
            </a:r>
            <a:r>
              <a:rPr lang="zh-CN" altLang="en-US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套试题中有</a:t>
            </a:r>
            <a:r>
              <a:rPr lang="en-US" altLang="zh-CN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5</a:t>
            </a:r>
            <a:r>
              <a:rPr lang="zh-CN" altLang="en-US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套作文呈现出</a:t>
            </a:r>
            <a:r>
              <a:rPr lang="zh-CN" altLang="en-US" sz="3200" b="1" u="sng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关系型思辨类作文</a:t>
            </a:r>
            <a:r>
              <a:rPr lang="zh-CN" altLang="en-US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en-US" sz="32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表格 4" title="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269240" y="1139825"/>
          <a:ext cx="11624310" cy="4446270"/>
        </p:xfrm>
        <a:graphic>
          <a:graphicData uri="http://schemas.openxmlformats.org/drawingml/2006/table">
            <a:tbl>
              <a:tblPr/>
              <a:tblGrid>
                <a:gridCol w="2775585"/>
                <a:gridCol w="4411345"/>
                <a:gridCol w="4437380"/>
              </a:tblGrid>
              <a:tr h="525145">
                <a:tc>
                  <a:txBody>
                    <a:bodyPr vert="horz" wrap="square"/>
                    <a:lstStyle/>
                    <a:p>
                      <a:pPr marL="0" algn="ctr" defTabSz="914400" rtl="0" eaLnBrk="1" latinLnBrk="1" hangingPunct="1"/>
                      <a:r>
                        <a:rPr lang="zh-CN" altLang="en-US" sz="2800" b="1" kern="1200">
                          <a:solidFill>
                            <a:srgbClr val="7030A0"/>
                          </a:solidFill>
                          <a:effectLst/>
                          <a:latin typeface="方正粗黑宋简体" panose="02000000000000000000" charset="-122"/>
                          <a:ea typeface="方正粗黑宋简体" panose="02000000000000000000" charset="-122"/>
                          <a:cs typeface="+mn-cs"/>
                        </a:rPr>
                        <a:t>试卷</a:t>
                      </a:r>
                      <a:endParaRPr lang="zh-CN" altLang="en-US" sz="2800" b="1" kern="1200">
                        <a:solidFill>
                          <a:srgbClr val="7030A0"/>
                        </a:solidFill>
                        <a:effectLst/>
                        <a:latin typeface="方正粗黑宋简体" panose="02000000000000000000" charset="-122"/>
                        <a:ea typeface="方正粗黑宋简体" panose="02000000000000000000" charset="-122"/>
                        <a:cs typeface="+mn-c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1" hangingPunct="1"/>
                      <a:r>
                        <a:rPr lang="zh-CN" altLang="en-US" sz="2800" b="1" kern="1200">
                          <a:solidFill>
                            <a:srgbClr val="7030A0"/>
                          </a:solidFill>
                          <a:effectLst/>
                          <a:latin typeface="方正粗黑宋简体" panose="02000000000000000000" charset="-122"/>
                          <a:ea typeface="方正粗黑宋简体" panose="02000000000000000000" charset="-122"/>
                          <a:cs typeface="+mn-cs"/>
                        </a:rPr>
                        <a:t>主题</a:t>
                      </a:r>
                      <a:endParaRPr lang="zh-CN" altLang="en-US" sz="2800" b="1" kern="1200">
                        <a:solidFill>
                          <a:srgbClr val="7030A0"/>
                        </a:solidFill>
                        <a:effectLst/>
                        <a:latin typeface="方正粗黑宋简体" panose="02000000000000000000" charset="-122"/>
                        <a:ea typeface="方正粗黑宋简体" panose="02000000000000000000" charset="-122"/>
                        <a:cs typeface="+mn-c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1" hangingPunct="1"/>
                      <a:r>
                        <a:rPr lang="zh-CN" altLang="en-US" sz="2800" b="1" kern="1200">
                          <a:solidFill>
                            <a:srgbClr val="7030A0"/>
                          </a:solidFill>
                          <a:effectLst/>
                          <a:latin typeface="方正粗黑宋简体" panose="02000000000000000000" charset="-122"/>
                          <a:ea typeface="方正粗黑宋简体" panose="02000000000000000000" charset="-122"/>
                          <a:cs typeface="+mn-cs"/>
                        </a:rPr>
                        <a:t>共性</a:t>
                      </a:r>
                      <a:endParaRPr lang="zh-CN" altLang="en-US" sz="2800" b="1" kern="1200">
                        <a:solidFill>
                          <a:srgbClr val="7030A0"/>
                        </a:solidFill>
                        <a:effectLst/>
                        <a:latin typeface="方正粗黑宋简体" panose="02000000000000000000" charset="-122"/>
                        <a:ea typeface="方正粗黑宋简体" panose="02000000000000000000" charset="-122"/>
                        <a:cs typeface="+mn-c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1390015">
                <a:tc>
                  <a:txBody>
                    <a:bodyPr vert="horz" wrap="square"/>
                    <a:lstStyle/>
                    <a:p>
                      <a:pPr marL="0" algn="l" defTabSz="914400" rtl="0" eaLnBrk="1" latinLnBrk="1" hangingPunct="1"/>
                      <a:r>
                        <a:rPr lang="zh-CN" altLang="en-US" sz="2800" b="1" kern="1200">
                          <a:solidFill>
                            <a:srgbClr val="00000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  <a:cs typeface="+mn-cs"/>
                        </a:rPr>
                        <a:t>全国甲卷</a:t>
                      </a:r>
                      <a:endParaRPr lang="zh-CN" altLang="en-US" sz="2800" b="1" kern="1200">
                        <a:solidFill>
                          <a:srgbClr val="000000"/>
                        </a:solidFill>
                        <a:latin typeface="方正粗黑宋简体" panose="02000000000000000000" charset="-122"/>
                        <a:ea typeface="方正粗黑宋简体" panose="02000000000000000000" charset="-122"/>
                        <a:cs typeface="+mn-c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latinLnBrk="1"/>
                      <a:r>
                        <a:rPr lang="en-US" altLang="zh-CN" sz="2800" b="1" i="0" kern="1200" smtClean="0">
                          <a:solidFill>
                            <a:srgbClr val="C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+mn-cs"/>
                        </a:rPr>
                        <a:t>《</a:t>
                      </a:r>
                      <a:r>
                        <a:rPr lang="zh-CN" altLang="en-US" sz="2800" b="1" i="0" kern="1200" smtClean="0">
                          <a:solidFill>
                            <a:srgbClr val="C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+mn-cs"/>
                        </a:rPr>
                        <a:t>红楼梦</a:t>
                      </a:r>
                      <a:r>
                        <a:rPr lang="en-US" altLang="zh-CN" sz="2800" b="1" i="0" kern="1200" smtClean="0">
                          <a:solidFill>
                            <a:srgbClr val="C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+mn-cs"/>
                        </a:rPr>
                        <a:t>》</a:t>
                      </a:r>
                      <a:r>
                        <a:rPr lang="zh-CN" altLang="en-US" sz="2800" b="1" i="0" kern="1200" smtClean="0">
                          <a:solidFill>
                            <a:srgbClr val="C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+mn-cs"/>
                        </a:rPr>
                        <a:t>题匾</a:t>
                      </a:r>
                      <a:r>
                        <a:rPr lang="en-US" altLang="zh-CN" sz="2800" b="1" i="0" kern="1200" smtClean="0">
                          <a:solidFill>
                            <a:srgbClr val="C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+mn-cs"/>
                        </a:rPr>
                        <a:t>:</a:t>
                      </a:r>
                      <a:endParaRPr lang="en-US" altLang="zh-CN" sz="2800" b="1" i="0" kern="1200" smtClean="0">
                        <a:solidFill>
                          <a:srgbClr val="C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+mn-cs"/>
                      </a:endParaRPr>
                    </a:p>
                    <a:p>
                      <a:pPr latinLnBrk="1"/>
                      <a:r>
                        <a:rPr lang="zh-CN" altLang="en-US" sz="2800" b="1" i="0" kern="1200" smtClean="0">
                          <a:solidFill>
                            <a:srgbClr val="C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+mn-cs"/>
                        </a:rPr>
                        <a:t>或直接移用，或借鉴化用，或根据情境独创</a:t>
                      </a:r>
                      <a:endParaRPr lang="zh-CN" altLang="en-US" sz="2800" b="1">
                        <a:solidFill>
                          <a:srgbClr val="C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 latinLnBrk="1"/>
                      <a:r>
                        <a:rPr lang="zh-CN" altLang="en-US" sz="2800" b="1" smtClean="0">
                          <a:solidFill>
                            <a:schemeClr val="tx1"/>
                          </a:solidFill>
                          <a:latin typeface="黑体" panose="02010609060101010101" charset="-122"/>
                        </a:rPr>
                        <a:t>延续</a:t>
                      </a:r>
                      <a:r>
                        <a:rPr lang="en-US" altLang="zh-CN" sz="2800" b="1" smtClean="0">
                          <a:solidFill>
                            <a:schemeClr val="tx1"/>
                          </a:solidFill>
                          <a:latin typeface="黑体" panose="02010609060101010101" charset="-122"/>
                        </a:rPr>
                        <a:t>2021</a:t>
                      </a:r>
                      <a:r>
                        <a:rPr lang="zh-CN" altLang="en-US" sz="2800" b="1" smtClean="0">
                          <a:solidFill>
                            <a:schemeClr val="tx1"/>
                          </a:solidFill>
                          <a:latin typeface="黑体" panose="02010609060101010101" charset="-122"/>
                        </a:rPr>
                        <a:t>年的特点：</a:t>
                      </a:r>
                      <a:endParaRPr lang="en-US" altLang="zh-CN" sz="2800" b="1" smtClean="0">
                        <a:solidFill>
                          <a:schemeClr val="tx1"/>
                        </a:solidFill>
                        <a:latin typeface="黑体" panose="02010609060101010101" charset="-122"/>
                      </a:endParaRPr>
                    </a:p>
                    <a:p>
                      <a:pPr latinLnBrk="1"/>
                      <a:r>
                        <a:rPr lang="zh-CN" altLang="en-US" sz="2800" b="1" smtClean="0">
                          <a:solidFill>
                            <a:srgbClr val="0000FF"/>
                          </a:solidFill>
                          <a:latin typeface="黑体" panose="02010609060101010101" charset="-122"/>
                        </a:rPr>
                        <a:t>①</a:t>
                      </a:r>
                      <a:r>
                        <a:rPr lang="zh-CN" altLang="en-US" sz="2800" b="1">
                          <a:solidFill>
                            <a:srgbClr val="0000FF"/>
                          </a:solidFill>
                          <a:latin typeface="黑体" panose="02010609060101010101" charset="-122"/>
                        </a:rPr>
                        <a:t>作文话题带有强烈的思辨色彩；②都设有情境化要求，以增强思维的敏捷性、灵活性、批判性、深刻性和独创性；（这一点转变最大）③考生分析质疑，多元解读，思辨能力极为关键。</a:t>
                      </a:r>
                      <a:endParaRPr lang="zh-CN" altLang="en-US" sz="2800"/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57580"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800" b="1" kern="1200" smtClean="0">
                          <a:solidFill>
                            <a:srgbClr val="00000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  <a:cs typeface="+mn-cs"/>
                        </a:rPr>
                        <a:t>全国乙卷</a:t>
                      </a:r>
                      <a:endParaRPr lang="zh-CN" altLang="en-US" sz="2800" b="1" kern="1200" smtClean="0">
                        <a:solidFill>
                          <a:srgbClr val="000000"/>
                        </a:solidFill>
                        <a:latin typeface="方正粗黑宋简体" panose="02000000000000000000" charset="-122"/>
                        <a:ea typeface="方正粗黑宋简体" panose="02000000000000000000" charset="-122"/>
                        <a:cs typeface="+mn-cs"/>
                      </a:endParaRPr>
                    </a:p>
                    <a:p>
                      <a:pPr marL="0" algn="l" defTabSz="914400" rtl="0" eaLnBrk="1" latinLnBrk="1" hangingPunct="1"/>
                      <a:endParaRPr lang="zh-CN" altLang="en-US" sz="2800" b="1" kern="1200">
                        <a:solidFill>
                          <a:srgbClr val="000000"/>
                        </a:solidFill>
                        <a:latin typeface="方正粗黑宋简体" panose="02000000000000000000" charset="-122"/>
                        <a:ea typeface="方正粗黑宋简体" panose="02000000000000000000" charset="-122"/>
                        <a:cs typeface="+mn-c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latinLnBrk="1"/>
                      <a:r>
                        <a:rPr lang="zh-CN" altLang="en-US" sz="2800" b="1" i="0" kern="1200" smtClean="0">
                          <a:solidFill>
                            <a:srgbClr val="C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+mn-cs"/>
                        </a:rPr>
                        <a:t>双奥之城</a:t>
                      </a:r>
                      <a:r>
                        <a:rPr lang="en-US" altLang="zh-CN" sz="2800" b="1" i="0" kern="1200" smtClean="0">
                          <a:solidFill>
                            <a:srgbClr val="C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+mn-cs"/>
                        </a:rPr>
                        <a:t>:</a:t>
                      </a:r>
                      <a:r>
                        <a:rPr lang="zh-CN" altLang="en-US" sz="2800" b="1" i="0" kern="1200" smtClean="0">
                          <a:solidFill>
                            <a:srgbClr val="C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+mn-cs"/>
                        </a:rPr>
                        <a:t>“跨越，再跨越”</a:t>
                      </a:r>
                      <a:endParaRPr lang="zh-CN" altLang="en-US" sz="2800" b="1">
                        <a:solidFill>
                          <a:srgbClr val="C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615950">
                <a:tc>
                  <a:txBody>
                    <a:bodyPr vert="horz" wrap="square"/>
                    <a:lstStyle/>
                    <a:p>
                      <a:pPr marL="0" algn="l" defTabSz="914400" rtl="0" eaLnBrk="1" latinLnBrk="1" hangingPunct="1"/>
                      <a:r>
                        <a:rPr lang="zh-CN" altLang="en-US" sz="2800" b="1" kern="1200">
                          <a:solidFill>
                            <a:srgbClr val="00000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  <a:cs typeface="+mn-cs"/>
                        </a:rPr>
                        <a:t>全国新高考</a:t>
                      </a:r>
                      <a:r>
                        <a:rPr lang="en-US" altLang="zh-CN" sz="2800" b="1" kern="1200">
                          <a:solidFill>
                            <a:srgbClr val="00000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  <a:cs typeface="+mn-cs"/>
                        </a:rPr>
                        <a:t>Ⅰ</a:t>
                      </a:r>
                      <a:r>
                        <a:rPr lang="zh-CN" altLang="en-US" sz="2800" b="1" kern="1200">
                          <a:solidFill>
                            <a:srgbClr val="00000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  <a:cs typeface="+mn-cs"/>
                        </a:rPr>
                        <a:t>卷</a:t>
                      </a:r>
                      <a:endParaRPr lang="zh-CN" altLang="en-US" sz="2800" b="1" kern="1200">
                        <a:solidFill>
                          <a:srgbClr val="000000"/>
                        </a:solidFill>
                        <a:latin typeface="方正粗黑宋简体" panose="02000000000000000000" charset="-122"/>
                        <a:ea typeface="方正粗黑宋简体" panose="02000000000000000000" charset="-122"/>
                        <a:cs typeface="+mn-c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latinLnBrk="1"/>
                      <a:r>
                        <a:rPr lang="zh-CN" altLang="en-US" sz="2800" b="1" i="0" kern="1200" smtClean="0">
                          <a:solidFill>
                            <a:srgbClr val="C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+mn-cs"/>
                        </a:rPr>
                        <a:t>“本手、妙手、俗手”</a:t>
                      </a:r>
                      <a:endParaRPr lang="zh-CN" altLang="en-US" sz="2800" b="1">
                        <a:solidFill>
                          <a:srgbClr val="C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957580"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800" b="1" kern="1200" smtClean="0">
                          <a:solidFill>
                            <a:srgbClr val="00000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  <a:cs typeface="+mn-cs"/>
                        </a:rPr>
                        <a:t>全国新高考</a:t>
                      </a:r>
                      <a:r>
                        <a:rPr lang="en-US" altLang="zh-CN" sz="2800" b="1" kern="1200" smtClean="0">
                          <a:solidFill>
                            <a:srgbClr val="00000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  <a:cs typeface="+mn-cs"/>
                        </a:rPr>
                        <a:t>Ⅱ</a:t>
                      </a:r>
                      <a:r>
                        <a:rPr lang="zh-CN" altLang="en-US" sz="2800" b="1" kern="1200" smtClean="0">
                          <a:solidFill>
                            <a:srgbClr val="00000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  <a:cs typeface="+mn-cs"/>
                        </a:rPr>
                        <a:t>卷</a:t>
                      </a:r>
                      <a:endParaRPr lang="zh-CN" altLang="en-US" sz="2800" b="1" kern="1200" smtClean="0">
                        <a:solidFill>
                          <a:srgbClr val="000000"/>
                        </a:solidFill>
                        <a:latin typeface="方正粗黑宋简体" panose="02000000000000000000" charset="-122"/>
                        <a:ea typeface="方正粗黑宋简体" panose="02000000000000000000" charset="-122"/>
                        <a:cs typeface="+mn-cs"/>
                      </a:endParaRPr>
                    </a:p>
                    <a:p>
                      <a:pPr marL="0" algn="l" defTabSz="914400" rtl="0" eaLnBrk="1" latinLnBrk="1" hangingPunct="1"/>
                      <a:endParaRPr lang="zh-CN" altLang="en-US" sz="2800" b="1" kern="1200">
                        <a:solidFill>
                          <a:srgbClr val="000000"/>
                        </a:solidFill>
                        <a:latin typeface="方正粗黑宋简体" panose="02000000000000000000" charset="-122"/>
                        <a:ea typeface="方正粗黑宋简体" panose="02000000000000000000" charset="-122"/>
                        <a:cs typeface="+mn-c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latinLnBrk="1"/>
                      <a:r>
                        <a:rPr lang="zh-CN" altLang="en-US" sz="2800" b="1" i="0" kern="1200" smtClean="0">
                          <a:solidFill>
                            <a:srgbClr val="C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+mn-cs"/>
                        </a:rPr>
                        <a:t>“选择</a:t>
                      </a:r>
                      <a:r>
                        <a:rPr lang="en-US" altLang="zh-CN" sz="2800" b="1" i="0" kern="1200" smtClean="0">
                          <a:solidFill>
                            <a:srgbClr val="C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+mn-cs"/>
                        </a:rPr>
                        <a:t>·</a:t>
                      </a:r>
                      <a:r>
                        <a:rPr lang="zh-CN" altLang="en-US" sz="2800" b="1" i="0" kern="1200" smtClean="0">
                          <a:solidFill>
                            <a:srgbClr val="C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+mn-cs"/>
                        </a:rPr>
                        <a:t>创造</a:t>
                      </a:r>
                      <a:r>
                        <a:rPr lang="en-US" altLang="zh-CN" sz="2800" b="1" i="0" kern="1200" smtClean="0">
                          <a:solidFill>
                            <a:srgbClr val="C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+mn-cs"/>
                        </a:rPr>
                        <a:t>·</a:t>
                      </a:r>
                      <a:r>
                        <a:rPr lang="zh-CN" altLang="en-US" sz="2800" b="1" i="0" kern="1200" smtClean="0">
                          <a:solidFill>
                            <a:srgbClr val="C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+mn-cs"/>
                        </a:rPr>
                        <a:t>未来”</a:t>
                      </a:r>
                      <a:endParaRPr lang="zh-CN" altLang="en-US" sz="2800" b="1">
                        <a:solidFill>
                          <a:srgbClr val="C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sp>
        <p:nvSpPr>
          <p:cNvPr id="8194" name="矩形 3" title=""/>
          <p:cNvSpPr/>
          <p:nvPr>
            <p:custDataLst>
              <p:tags r:id="rId3"/>
            </p:custDataLst>
          </p:nvPr>
        </p:nvSpPr>
        <p:spPr>
          <a:xfrm>
            <a:off x="269240" y="327025"/>
            <a:ext cx="12192000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tx1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2022</a:t>
            </a:r>
            <a:r>
              <a:rPr lang="zh-CN" altLang="en-US" sz="3200" b="1">
                <a:solidFill>
                  <a:schemeClr val="tx1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年高考，</a:t>
            </a:r>
            <a:r>
              <a:rPr lang="en-US" altLang="zh-CN" sz="3200" b="1">
                <a:solidFill>
                  <a:schemeClr val="tx1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8</a:t>
            </a:r>
            <a:r>
              <a:rPr lang="zh-CN" altLang="en-US" sz="3200" b="1">
                <a:solidFill>
                  <a:schemeClr val="tx1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套试题中有</a:t>
            </a:r>
            <a:r>
              <a:rPr lang="en-US" altLang="zh-CN" sz="3200" b="1">
                <a:solidFill>
                  <a:schemeClr val="tx1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4</a:t>
            </a:r>
            <a:r>
              <a:rPr lang="zh-CN" altLang="en-US" sz="3200" b="1">
                <a:solidFill>
                  <a:schemeClr val="tx1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套作文呈现出</a:t>
            </a:r>
            <a:r>
              <a:rPr lang="zh-CN" altLang="en-US" sz="3200" b="1" u="sng">
                <a:solidFill>
                  <a:srgbClr val="FF0000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关系型思辨类作文</a:t>
            </a:r>
            <a:endParaRPr lang="zh-CN" altLang="en-US" sz="3200" b="1" u="sng">
              <a:solidFill>
                <a:srgbClr val="FF0000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文本框 100" title=""/>
          <p:cNvSpPr txBox="1"/>
          <p:nvPr>
            <p:custDataLst>
              <p:tags r:id="rId2"/>
            </p:custDataLst>
          </p:nvPr>
        </p:nvSpPr>
        <p:spPr>
          <a:xfrm>
            <a:off x="677545" y="890905"/>
            <a:ext cx="11219180" cy="49161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40000"/>
              </a:lnSpc>
            </a:pPr>
            <a:r>
              <a:rPr lang="zh-CN" sz="3200" b="1">
                <a:solidFill>
                  <a:srgbClr val="FF0000"/>
                </a:solidFill>
                <a:ea typeface="微软雅黑" panose="020b0503020204020204" charset="-122"/>
              </a:rPr>
              <a:t>关注以下常考关系思辨型话题：</a:t>
            </a:r>
            <a:endParaRPr lang="zh-CN" sz="3200" b="1">
              <a:solidFill>
                <a:srgbClr val="FF0000"/>
              </a:solidFill>
              <a:ea typeface="微软雅黑" panose="020b0503020204020204" charset="-122"/>
            </a:endParaRPr>
          </a:p>
          <a:p>
            <a:pPr indent="0">
              <a:lnSpc>
                <a:spcPct val="140000"/>
              </a:lnSpc>
            </a:pPr>
            <a:r>
              <a:rPr lang="zh-CN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个人与国家</a:t>
            </a:r>
            <a:r>
              <a:rPr lang="en-US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</a:t>
            </a:r>
            <a:r>
              <a:rPr lang="zh-CN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小我与大我</a:t>
            </a:r>
            <a:r>
              <a:rPr lang="en-US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zh-CN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无我与有我</a:t>
            </a:r>
            <a:r>
              <a:rPr lang="en-US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</a:t>
            </a:r>
            <a:r>
              <a:rPr lang="zh-CN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起点与终点</a:t>
            </a:r>
            <a:r>
              <a:rPr lang="en-US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</a:t>
            </a:r>
            <a:endParaRPr lang="en-US" sz="32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>
              <a:lnSpc>
                <a:spcPct val="140000"/>
              </a:lnSpc>
            </a:pPr>
            <a:r>
              <a:rPr lang="zh-CN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苦与乐</a:t>
            </a:r>
            <a:r>
              <a:rPr lang="en-US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</a:t>
            </a:r>
            <a:r>
              <a:rPr lang="zh-CN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有用与无用</a:t>
            </a:r>
            <a:r>
              <a:rPr lang="en-US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zh-CN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沉默与发声</a:t>
            </a:r>
            <a:r>
              <a:rPr lang="en-US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</a:t>
            </a:r>
            <a:r>
              <a:rPr lang="zh-CN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新与旧</a:t>
            </a:r>
            <a:r>
              <a:rPr lang="en-US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</a:t>
            </a:r>
            <a:endParaRPr lang="en-US" sz="32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>
              <a:lnSpc>
                <a:spcPct val="140000"/>
              </a:lnSpc>
            </a:pPr>
            <a:r>
              <a:rPr lang="zh-CN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强与弱</a:t>
            </a:r>
            <a:r>
              <a:rPr lang="en-US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</a:t>
            </a:r>
            <a:r>
              <a:rPr lang="zh-CN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继承与创新</a:t>
            </a:r>
            <a:r>
              <a:rPr lang="en-US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zh-CN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变与不变</a:t>
            </a:r>
            <a:r>
              <a:rPr lang="en-US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</a:t>
            </a:r>
            <a:r>
              <a:rPr lang="zh-CN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专与杂</a:t>
            </a:r>
            <a:r>
              <a:rPr lang="en-US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endParaRPr lang="en-US" sz="32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>
              <a:lnSpc>
                <a:spcPct val="140000"/>
              </a:lnSpc>
            </a:pPr>
            <a:r>
              <a:rPr lang="zh-CN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物质与精神</a:t>
            </a:r>
            <a:r>
              <a:rPr lang="en-US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</a:t>
            </a:r>
            <a:r>
              <a:rPr lang="zh-CN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情、理、法</a:t>
            </a:r>
            <a:r>
              <a:rPr lang="en-US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zh-CN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传统与现代</a:t>
            </a:r>
            <a:r>
              <a:rPr lang="en-US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</a:t>
            </a:r>
            <a:r>
              <a:rPr lang="zh-CN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利人与利己</a:t>
            </a:r>
            <a:r>
              <a:rPr lang="en-US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</a:t>
            </a:r>
            <a:endParaRPr lang="en-US" sz="32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>
              <a:lnSpc>
                <a:spcPct val="140000"/>
              </a:lnSpc>
            </a:pPr>
            <a:r>
              <a:rPr lang="zh-CN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关注世界与审视内心</a:t>
            </a:r>
            <a:r>
              <a:rPr lang="en-US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</a:t>
            </a:r>
            <a:r>
              <a:rPr lang="zh-CN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快与慢</a:t>
            </a:r>
            <a:r>
              <a:rPr lang="en-US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</a:t>
            </a:r>
            <a:r>
              <a:rPr lang="zh-CN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义与利</a:t>
            </a:r>
            <a:r>
              <a:rPr lang="en-US" sz="32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
</a:t>
            </a:r>
            <a:endParaRPr lang="en-US" altLang="en-US" sz="32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 idx="4294967295"/>
          </p:nvPr>
        </p:nvSpPr>
        <p:spPr>
          <a:xfrm>
            <a:off x="1264920" y="345440"/>
            <a:ext cx="8227060" cy="770255"/>
          </a:xfrm>
        </p:spPr>
        <p:txBody>
          <a:bodyPr>
            <a:normAutofit fontScale="90000"/>
          </a:bodyPr>
          <a:lstStyle/>
          <a:p>
            <a:pPr algn="ctr"/>
            <a:r>
              <a:rPr lang="zh-CN" altLang="en-US" sz="4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关系型材料作文</a:t>
            </a:r>
            <a:r>
              <a:rPr lang="zh-CN" altLang="en-US" sz="4000">
                <a:solidFill>
                  <a:srgbClr val="C00000"/>
                </a:solidFill>
                <a:sym typeface="+mn-ea"/>
              </a:rPr>
              <a:t>构思模型</a:t>
            </a:r>
            <a:br>
              <a:rPr lang="zh-CN" altLang="en-US" sz="4000">
                <a:solidFill>
                  <a:srgbClr val="C00000"/>
                </a:solidFill>
                <a:sym typeface="+mn-ea"/>
              </a:rPr>
            </a:br>
            <a:br>
              <a:rPr lang="zh-CN" altLang="en-US" sz="4000">
                <a:sym typeface="+mn-ea"/>
              </a:rPr>
            </a:br>
            <a:r>
              <a:rPr lang="en-US" altLang="zh-CN">
                <a:sym typeface="+mn-ea"/>
              </a:rPr>
              <a:t>  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553085" y="1249045"/>
            <a:ext cx="10981055" cy="5212080"/>
          </a:xfrm>
          <a:noFill/>
          <a:ln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>
            <a:lvl1pPr>
              <a:defRPr>
                <a:solidFill>
                  <a:srgbClr val="000000"/>
                </a:solidFill>
                <a:latin typeface="Calibri"/>
              </a:defRPr>
            </a:lvl1pPr>
            <a:lvl2pPr>
              <a:defRPr>
                <a:solidFill>
                  <a:srgbClr val="000000"/>
                </a:solidFill>
                <a:latin typeface="Calibri"/>
              </a:defRPr>
            </a:lvl2pPr>
            <a:lvl3pPr>
              <a:defRPr>
                <a:solidFill>
                  <a:srgbClr val="000000"/>
                </a:solidFill>
                <a:latin typeface="Calibri"/>
              </a:defRPr>
            </a:lvl3pPr>
            <a:lvl4pPr>
              <a:defRPr>
                <a:solidFill>
                  <a:srgbClr val="000000"/>
                </a:solidFill>
                <a:latin typeface="Calibri"/>
              </a:defRPr>
            </a:lvl4pPr>
            <a:lvl5pPr>
              <a:defRPr>
                <a:solidFill>
                  <a:srgbClr val="000000"/>
                </a:solidFill>
                <a:latin typeface="Calibri"/>
              </a:defRPr>
            </a:lvl5pPr>
            <a:lvl6pPr>
              <a:defRPr>
                <a:solidFill>
                  <a:srgbClr val="000000"/>
                </a:solidFill>
                <a:latin typeface="Calibri"/>
              </a:defRPr>
            </a:lvl6pPr>
            <a:lvl7pPr>
              <a:defRPr>
                <a:solidFill>
                  <a:srgbClr val="000000"/>
                </a:solidFill>
                <a:latin typeface="Calibri"/>
              </a:defRPr>
            </a:lvl7pPr>
            <a:lvl8pPr>
              <a:defRPr>
                <a:solidFill>
                  <a:srgbClr val="000000"/>
                </a:solidFill>
                <a:latin typeface="Calibri"/>
              </a:defRPr>
            </a:lvl8pPr>
            <a:lvl9pPr>
              <a:defRPr>
                <a:solidFill>
                  <a:srgbClr val="000000"/>
                </a:solidFill>
                <a:latin typeface="Calibri"/>
              </a:defRPr>
            </a:lvl9pPr>
          </a:lstStyle>
          <a:p>
            <a:pPr marL="0" indent="0">
              <a:lnSpc>
                <a:spcPct val="120000"/>
              </a:lnSpc>
              <a:buNone/>
            </a:pPr>
            <a:r>
              <a:rPr lang="en-US" altLang="zh-CN" sz="3200"/>
              <a:t>         </a:t>
            </a:r>
            <a:r>
              <a:rPr lang="zh-CN" altLang="en-US" sz="3200"/>
              <a:t>关系型材料作文指的是存在二元或三元的</a:t>
            </a:r>
            <a:r>
              <a:rPr lang="zh-CN" altLang="en-US" sz="3200">
                <a:sym typeface="+mn-ea"/>
              </a:rPr>
              <a:t>既对立又统一的</a:t>
            </a:r>
            <a:r>
              <a:rPr lang="zh-CN" altLang="en-US" sz="3200"/>
              <a:t>多种关系，</a:t>
            </a:r>
            <a:r>
              <a:rPr lang="en-US" altLang="zh-CN" sz="3200"/>
              <a:t> </a:t>
            </a:r>
            <a:r>
              <a:rPr lang="zh-CN" altLang="en-US" sz="3200"/>
              <a:t>可以是</a:t>
            </a:r>
            <a:r>
              <a:rPr lang="zh-CN" altLang="en-US" sz="3200">
                <a:solidFill>
                  <a:srgbClr val="FF0000"/>
                </a:solidFill>
              </a:rPr>
              <a:t>对立关系</a:t>
            </a:r>
            <a:r>
              <a:rPr lang="zh-CN" altLang="en-US" sz="3200"/>
              <a:t>、</a:t>
            </a:r>
            <a:r>
              <a:rPr lang="zh-CN" altLang="en-US" sz="3200">
                <a:solidFill>
                  <a:srgbClr val="FF0000"/>
                </a:solidFill>
              </a:rPr>
              <a:t>并列关系，递进关系，先后关系，共存关系，因果关系</a:t>
            </a:r>
            <a:r>
              <a:rPr lang="zh-CN" altLang="en-US" sz="3200"/>
              <a:t>等。他们不可分割的两面或多面，</a:t>
            </a:r>
            <a:r>
              <a:rPr lang="zh-CN" altLang="en-US" sz="3200">
                <a:solidFill>
                  <a:srgbClr val="FF0000"/>
                </a:solidFill>
              </a:rPr>
              <a:t>在分析时不能只谈一面，而忽略另一面</a:t>
            </a:r>
            <a:r>
              <a:rPr lang="zh-CN" altLang="en-US" sz="3200"/>
              <a:t>。因此在确定结构时，</a:t>
            </a:r>
            <a:r>
              <a:rPr lang="zh-CN" altLang="en-US" sz="3200">
                <a:solidFill>
                  <a:srgbClr val="FF0000"/>
                </a:solidFill>
              </a:rPr>
              <a:t>必须以其中的一面或两面为重点，兼顾另一面。</a:t>
            </a:r>
            <a:endParaRPr lang="zh-CN" altLang="en-US" sz="3200">
              <a:solidFill>
                <a:srgbClr val="FF0000"/>
              </a:solidFill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altLang="zh-CN" sz="3200"/>
              <a:t>        </a:t>
            </a:r>
            <a:r>
              <a:rPr lang="zh-CN" altLang="en-US" sz="3200"/>
              <a:t>为了方便论述，我们把主要的辩证对象称为元，比如本手、妙手与俗手，我们可以如下称呼：</a:t>
            </a:r>
            <a:r>
              <a:rPr lang="en-US" altLang="zh-CN" sz="3200"/>
              <a:t>    </a:t>
            </a:r>
            <a:r>
              <a:rPr lang="en-US" altLang="zh-CN" sz="3200">
                <a:solidFill>
                  <a:srgbClr val="FF0000"/>
                </a:solidFill>
              </a:rPr>
              <a:t> </a:t>
            </a:r>
            <a:endParaRPr lang="en-US" altLang="zh-CN" sz="3200">
              <a:solidFill>
                <a:srgbClr val="FF0000"/>
              </a:solidFill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zh-CN" altLang="en-US" sz="3200">
                <a:solidFill>
                  <a:srgbClr val="FF0000"/>
                </a:solidFill>
              </a:rPr>
              <a:t>本手</a:t>
            </a:r>
            <a:r>
              <a:rPr lang="en-US" altLang="zh-CN" sz="3200">
                <a:solidFill>
                  <a:srgbClr val="FF0000"/>
                </a:solidFill>
              </a:rPr>
              <a:t>——</a:t>
            </a:r>
            <a:r>
              <a:rPr lang="zh-CN" altLang="en-US" sz="3200">
                <a:solidFill>
                  <a:srgbClr val="FF0000"/>
                </a:solidFill>
              </a:rPr>
              <a:t>元</a:t>
            </a:r>
            <a:r>
              <a:rPr lang="en-US" altLang="zh-CN" sz="3200">
                <a:solidFill>
                  <a:srgbClr val="FF0000"/>
                </a:solidFill>
              </a:rPr>
              <a:t>A </a:t>
            </a:r>
            <a:r>
              <a:rPr lang="zh-CN" altLang="en-US" sz="3200">
                <a:solidFill>
                  <a:srgbClr val="FF0000"/>
                </a:solidFill>
              </a:rPr>
              <a:t>，</a:t>
            </a:r>
            <a:r>
              <a:rPr lang="en-US" altLang="zh-CN" sz="3200">
                <a:solidFill>
                  <a:srgbClr val="FF0000"/>
                </a:solidFill>
              </a:rPr>
              <a:t>    </a:t>
            </a:r>
            <a:r>
              <a:rPr lang="zh-CN" altLang="en-US" sz="3200">
                <a:solidFill>
                  <a:srgbClr val="FF0000"/>
                </a:solidFill>
              </a:rPr>
              <a:t>妙手</a:t>
            </a:r>
            <a:r>
              <a:rPr lang="en-US" altLang="zh-CN" sz="3200">
                <a:solidFill>
                  <a:srgbClr val="FF0000"/>
                </a:solidFill>
              </a:rPr>
              <a:t>——</a:t>
            </a:r>
            <a:r>
              <a:rPr lang="zh-CN" altLang="en-US" sz="3200">
                <a:solidFill>
                  <a:srgbClr val="FF0000"/>
                </a:solidFill>
              </a:rPr>
              <a:t>元</a:t>
            </a:r>
            <a:r>
              <a:rPr lang="en-US" altLang="zh-CN" sz="3200">
                <a:solidFill>
                  <a:srgbClr val="FF0000"/>
                </a:solidFill>
              </a:rPr>
              <a:t>B</a:t>
            </a:r>
            <a:r>
              <a:rPr lang="zh-CN" altLang="en-US" sz="3200">
                <a:solidFill>
                  <a:srgbClr val="FF0000"/>
                </a:solidFill>
              </a:rPr>
              <a:t>，</a:t>
            </a:r>
            <a:r>
              <a:rPr lang="zh-CN" altLang="en-US" sz="3200">
                <a:solidFill>
                  <a:srgbClr val="FF0000"/>
                </a:solidFill>
                <a:sym typeface="+mn-ea"/>
              </a:rPr>
              <a:t>俗手</a:t>
            </a:r>
            <a:r>
              <a:rPr lang="en-US" altLang="zh-CN" sz="3200">
                <a:solidFill>
                  <a:srgbClr val="FF0000"/>
                </a:solidFill>
                <a:sym typeface="+mn-ea"/>
              </a:rPr>
              <a:t>——</a:t>
            </a:r>
            <a:r>
              <a:rPr lang="zh-CN" altLang="en-US" sz="3200">
                <a:solidFill>
                  <a:srgbClr val="FF0000"/>
                </a:solidFill>
                <a:sym typeface="+mn-ea"/>
              </a:rPr>
              <a:t>元</a:t>
            </a:r>
            <a:r>
              <a:rPr lang="en-US" altLang="zh-CN" sz="3200">
                <a:solidFill>
                  <a:srgbClr val="FF0000"/>
                </a:solidFill>
                <a:sym typeface="+mn-ea"/>
              </a:rPr>
              <a:t>C</a:t>
            </a:r>
            <a:r>
              <a:rPr lang="en-US" altLang="zh-CN" sz="3200">
                <a:solidFill>
                  <a:srgbClr val="FF0000"/>
                </a:solidFill>
              </a:rPr>
              <a:t> </a:t>
            </a:r>
            <a:endParaRPr lang="en-US" altLang="zh-CN" sz="3200">
              <a:solidFill>
                <a:srgbClr val="FF0000"/>
              </a:solidFill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altLang="zh-CN" sz="3200">
                <a:solidFill>
                  <a:srgbClr val="FF0000"/>
                </a:solidFill>
              </a:rPr>
              <a:t>    </a:t>
            </a:r>
            <a:endParaRPr lang="en-US" altLang="zh-CN" sz="3200">
              <a:solidFill>
                <a:srgbClr val="FF0000"/>
              </a:solidFill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文本框 12" title=""/>
          <p:cNvSpPr txBox="1"/>
          <p:nvPr/>
        </p:nvSpPr>
        <p:spPr>
          <a:xfrm>
            <a:off x="2336750" y="1035998"/>
            <a:ext cx="6906260" cy="8299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8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多元关系型作文</a:t>
            </a:r>
            <a:r>
              <a:rPr lang="zh-CN" altLang="en-US" sz="4800" b="1" smtClean="0">
                <a:solidFill>
                  <a:srgbClr val="C00000"/>
                </a:solidFill>
                <a:latin typeface="+mj-ea"/>
                <a:ea typeface="+mj-ea"/>
              </a:rPr>
              <a:t>常见关系</a:t>
            </a:r>
            <a:endParaRPr lang="zh-CN" altLang="en-US" sz="4800" b="1" smtClean="0">
              <a:solidFill>
                <a:srgbClr val="C00000"/>
              </a:solidFill>
              <a:latin typeface="+mj-ea"/>
              <a:ea typeface="+mj-ea"/>
            </a:endParaRPr>
          </a:p>
        </p:txBody>
      </p:sp>
      <p:grpSp>
        <p:nvGrpSpPr>
          <p:cNvPr id="15" name="组合 14" title=""/>
          <p:cNvGrpSpPr/>
          <p:nvPr/>
        </p:nvGrpSpPr>
        <p:grpSpPr>
          <a:xfrm>
            <a:off x="2036887" y="2531884"/>
            <a:ext cx="2253352" cy="648072"/>
            <a:chOff x="2036887" y="2752229"/>
            <a:chExt cx="2253352" cy="648072"/>
          </a:xfrm>
        </p:grpSpPr>
        <p:sp>
          <p:nvSpPr>
            <p:cNvPr id="16" name="椭圆 15"/>
            <p:cNvSpPr/>
            <p:nvPr/>
          </p:nvSpPr>
          <p:spPr>
            <a:xfrm>
              <a:off x="2036887" y="2752229"/>
              <a:ext cx="648072" cy="648072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smtClean="0">
                  <a:solidFill>
                    <a:schemeClr val="bg1"/>
                  </a:solidFill>
                  <a:latin typeface="Impact" panose="020b0806030902050204" pitchFamily="34" charset="0"/>
                </a:rPr>
                <a:t>01</a:t>
              </a:r>
              <a:endParaRPr lang="en-US" altLang="zh-CN" sz="2000" smtClean="0">
                <a:solidFill>
                  <a:schemeClr val="bg1"/>
                </a:solidFill>
                <a:latin typeface="Impact" panose="020b0806030902050204" pitchFamily="34" charset="0"/>
              </a:endParaRPr>
            </a:p>
          </p:txBody>
        </p:sp>
        <p:sp>
          <p:nvSpPr>
            <p:cNvPr id="17" name="文本框 16"/>
            <p:cNvSpPr txBox="1"/>
            <p:nvPr/>
          </p:nvSpPr>
          <p:spPr>
            <a:xfrm>
              <a:off x="2684959" y="2752229"/>
              <a:ext cx="1605280" cy="52197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2800" b="1">
                  <a:solidFill>
                    <a:schemeClr val="tx1"/>
                  </a:solidFill>
                  <a:latin typeface="+mn-ea"/>
                  <a:ea typeface="+mn-ea"/>
                </a:rPr>
                <a:t>对立关系</a:t>
              </a:r>
              <a:endParaRPr lang="zh-CN" altLang="en-US" sz="2400" b="1">
                <a:solidFill>
                  <a:schemeClr val="tx1"/>
                </a:solidFill>
                <a:latin typeface="+mn-ea"/>
                <a:ea typeface="+mn-ea"/>
              </a:endParaRPr>
            </a:p>
          </p:txBody>
        </p:sp>
      </p:grpSp>
      <p:grpSp>
        <p:nvGrpSpPr>
          <p:cNvPr id="19" name="组合 18" title=""/>
          <p:cNvGrpSpPr/>
          <p:nvPr/>
        </p:nvGrpSpPr>
        <p:grpSpPr>
          <a:xfrm>
            <a:off x="6933431" y="2491048"/>
            <a:ext cx="2253352" cy="648072"/>
            <a:chOff x="2036887" y="2752229"/>
            <a:chExt cx="2253352" cy="648072"/>
          </a:xfrm>
        </p:grpSpPr>
        <p:sp>
          <p:nvSpPr>
            <p:cNvPr id="20" name="椭圆 19"/>
            <p:cNvSpPr/>
            <p:nvPr/>
          </p:nvSpPr>
          <p:spPr>
            <a:xfrm>
              <a:off x="2036887" y="2752229"/>
              <a:ext cx="648072" cy="648072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smtClean="0">
                  <a:solidFill>
                    <a:schemeClr val="bg1"/>
                  </a:solidFill>
                  <a:latin typeface="Impact" panose="020b0806030902050204" pitchFamily="34" charset="0"/>
                </a:rPr>
                <a:t>02</a:t>
              </a:r>
              <a:endParaRPr lang="en-US" altLang="zh-CN" sz="2000" smtClean="0">
                <a:solidFill>
                  <a:schemeClr val="bg1"/>
                </a:solidFill>
                <a:latin typeface="Impact" panose="020b0806030902050204" pitchFamily="34" charset="0"/>
              </a:endParaRPr>
            </a:p>
          </p:txBody>
        </p:sp>
        <p:sp>
          <p:nvSpPr>
            <p:cNvPr id="21" name="文本框 20"/>
            <p:cNvSpPr txBox="1"/>
            <p:nvPr/>
          </p:nvSpPr>
          <p:spPr>
            <a:xfrm>
              <a:off x="2684959" y="2752229"/>
              <a:ext cx="1605280" cy="52197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2800" b="1">
                  <a:solidFill>
                    <a:schemeClr val="tx1"/>
                  </a:solidFill>
                  <a:latin typeface="+mn-ea"/>
                  <a:ea typeface="+mn-ea"/>
                </a:rPr>
                <a:t>并列关系</a:t>
              </a:r>
              <a:endParaRPr lang="zh-CN" altLang="en-US" sz="2400" b="1">
                <a:solidFill>
                  <a:schemeClr val="tx1"/>
                </a:solidFill>
                <a:latin typeface="+mn-ea"/>
                <a:ea typeface="+mn-ea"/>
              </a:endParaRPr>
            </a:p>
          </p:txBody>
        </p:sp>
      </p:grpSp>
      <p:grpSp>
        <p:nvGrpSpPr>
          <p:cNvPr id="23" name="组合 22" title=""/>
          <p:cNvGrpSpPr/>
          <p:nvPr/>
        </p:nvGrpSpPr>
        <p:grpSpPr>
          <a:xfrm>
            <a:off x="2036887" y="3805674"/>
            <a:ext cx="2253352" cy="648072"/>
            <a:chOff x="2036887" y="2752229"/>
            <a:chExt cx="2253352" cy="648072"/>
          </a:xfrm>
        </p:grpSpPr>
        <p:sp>
          <p:nvSpPr>
            <p:cNvPr id="24" name="椭圆 23"/>
            <p:cNvSpPr/>
            <p:nvPr/>
          </p:nvSpPr>
          <p:spPr>
            <a:xfrm>
              <a:off x="2036887" y="2752229"/>
              <a:ext cx="648072" cy="648072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smtClean="0">
                  <a:solidFill>
                    <a:schemeClr val="bg1"/>
                  </a:solidFill>
                  <a:latin typeface="Impact" panose="020b0806030902050204" pitchFamily="34" charset="0"/>
                </a:rPr>
                <a:t>03</a:t>
              </a:r>
              <a:endParaRPr lang="en-US" altLang="zh-CN" sz="2000" smtClean="0">
                <a:solidFill>
                  <a:schemeClr val="bg1"/>
                </a:solidFill>
                <a:latin typeface="Impact" panose="020b0806030902050204" pitchFamily="34" charset="0"/>
              </a:endParaRPr>
            </a:p>
          </p:txBody>
        </p:sp>
        <p:sp>
          <p:nvSpPr>
            <p:cNvPr id="25" name="文本框 24"/>
            <p:cNvSpPr txBox="1"/>
            <p:nvPr/>
          </p:nvSpPr>
          <p:spPr>
            <a:xfrm>
              <a:off x="2684959" y="2752229"/>
              <a:ext cx="1605280" cy="52197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2800" b="1">
                  <a:solidFill>
                    <a:schemeClr val="tx1"/>
                  </a:solidFill>
                  <a:latin typeface="+mn-ea"/>
                  <a:ea typeface="+mn-ea"/>
                </a:rPr>
                <a:t>递进关系</a:t>
              </a:r>
              <a:endParaRPr lang="zh-CN" altLang="en-US" sz="2800" b="1">
                <a:solidFill>
                  <a:schemeClr val="tx1"/>
                </a:solidFill>
                <a:latin typeface="+mn-ea"/>
                <a:ea typeface="+mn-ea"/>
              </a:endParaRPr>
            </a:p>
          </p:txBody>
        </p:sp>
      </p:grpSp>
      <p:grpSp>
        <p:nvGrpSpPr>
          <p:cNvPr id="27" name="组合 26" title=""/>
          <p:cNvGrpSpPr/>
          <p:nvPr/>
        </p:nvGrpSpPr>
        <p:grpSpPr>
          <a:xfrm>
            <a:off x="6933431" y="3764345"/>
            <a:ext cx="2253352" cy="648072"/>
            <a:chOff x="2036887" y="2752229"/>
            <a:chExt cx="2253352" cy="648072"/>
          </a:xfrm>
        </p:grpSpPr>
        <p:sp>
          <p:nvSpPr>
            <p:cNvPr id="28" name="椭圆 27"/>
            <p:cNvSpPr/>
            <p:nvPr/>
          </p:nvSpPr>
          <p:spPr>
            <a:xfrm>
              <a:off x="2036887" y="2752229"/>
              <a:ext cx="648072" cy="648072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smtClean="0">
                  <a:solidFill>
                    <a:schemeClr val="bg1"/>
                  </a:solidFill>
                  <a:latin typeface="Impact" panose="020b0806030902050204" pitchFamily="34" charset="0"/>
                </a:rPr>
                <a:t>04</a:t>
              </a:r>
              <a:endParaRPr lang="en-US" altLang="zh-CN" sz="2000" smtClean="0">
                <a:solidFill>
                  <a:schemeClr val="bg1"/>
                </a:solidFill>
                <a:latin typeface="Impact" panose="020b0806030902050204" pitchFamily="34" charset="0"/>
              </a:endParaRPr>
            </a:p>
          </p:txBody>
        </p:sp>
        <p:sp>
          <p:nvSpPr>
            <p:cNvPr id="29" name="文本框 28"/>
            <p:cNvSpPr txBox="1"/>
            <p:nvPr/>
          </p:nvSpPr>
          <p:spPr>
            <a:xfrm>
              <a:off x="2684959" y="2752229"/>
              <a:ext cx="1605280" cy="52197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2800" b="1">
                  <a:solidFill>
                    <a:schemeClr val="tx1"/>
                  </a:solidFill>
                  <a:latin typeface="+mn-ea"/>
                  <a:ea typeface="+mn-ea"/>
                </a:rPr>
                <a:t>多重关系</a:t>
              </a:r>
              <a:endParaRPr lang="zh-CN" altLang="en-US" sz="2400" b="1">
                <a:solidFill>
                  <a:schemeClr val="tx1"/>
                </a:solidFill>
                <a:latin typeface="+mn-ea"/>
                <a:ea typeface="+mn-ea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 title=""/>
          <p:cNvGrpSpPr/>
          <p:nvPr/>
        </p:nvGrpSpPr>
        <p:grpSpPr>
          <a:xfrm>
            <a:off x="1398270" y="2247900"/>
            <a:ext cx="9524874" cy="1477010"/>
            <a:chOff x="4419" y="3328"/>
            <a:chExt cx="15704" cy="2326"/>
          </a:xfrm>
        </p:grpSpPr>
        <p:grpSp>
          <p:nvGrpSpPr>
            <p:cNvPr id="2" name="组合 1"/>
            <p:cNvGrpSpPr/>
            <p:nvPr/>
          </p:nvGrpSpPr>
          <p:grpSpPr>
            <a:xfrm>
              <a:off x="4419" y="3328"/>
              <a:ext cx="11664" cy="2326"/>
              <a:chOff x="3895" y="2775"/>
              <a:chExt cx="6962" cy="1388"/>
            </a:xfrm>
          </p:grpSpPr>
          <p:sp>
            <p:nvSpPr>
              <p:cNvPr id="2052" name="文本框 13"/>
              <p:cNvSpPr txBox="1">
                <a:spLocks noChangeArrowheads="1"/>
              </p:cNvSpPr>
              <p:nvPr>
                <p:custDataLst>
                  <p:tags r:id="rId2"/>
                </p:custDataLst>
              </p:nvPr>
            </p:nvSpPr>
            <p:spPr bwMode="auto">
              <a:xfrm>
                <a:off x="3895" y="3035"/>
                <a:ext cx="884" cy="40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lIns="0" tIns="0" rIns="0" bIns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/>
                <a:endParaRPr lang="zh-CN" altLang="en-US" sz="2800" b="1">
                  <a:solidFill>
                    <a:schemeClr val="tx1"/>
                  </a:solidFill>
                  <a:latin typeface="Arial" pitchFamily="34" charset="0"/>
                  <a:ea typeface="微软雅黑" panose="020b0503020204020204" charset="-122"/>
                  <a:sym typeface="Arial" pitchFamily="34" charset="0"/>
                </a:endParaRPr>
              </a:p>
            </p:txBody>
          </p:sp>
          <p:sp>
            <p:nvSpPr>
              <p:cNvPr id="2053" name="文本框 14"/>
              <p:cNvSpPr txBox="1">
                <a:spLocks noChangeArrowheads="1"/>
              </p:cNvSpPr>
              <p:nvPr>
                <p:custDataLst>
                  <p:tags r:id="rId3"/>
                </p:custDataLst>
              </p:nvPr>
            </p:nvSpPr>
            <p:spPr bwMode="auto">
              <a:xfrm>
                <a:off x="5019" y="2775"/>
                <a:ext cx="1616" cy="13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lIns="0" tIns="0" rIns="0" bIns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/>
                <a:r>
                  <a:rPr lang="en-US" altLang="zh-CN" sz="9600">
                    <a:solidFill>
                      <a:schemeClr val="tx1"/>
                    </a:solidFill>
                    <a:latin typeface="Impact" panose="020b0806030902050204" pitchFamily="34" charset="0"/>
                    <a:ea typeface="微软雅黑" panose="020b0503020204020204" charset="-122"/>
                    <a:cs typeface="Impact" panose="020b0806030902050204" pitchFamily="34" charset="0"/>
                    <a:sym typeface="Arial" pitchFamily="34" charset="0"/>
                  </a:rPr>
                  <a:t>01</a:t>
                </a:r>
                <a:endParaRPr lang="en-US" altLang="zh-CN" sz="9600">
                  <a:solidFill>
                    <a:schemeClr val="tx1"/>
                  </a:solidFill>
                  <a:latin typeface="Impact" panose="020b0806030902050204" pitchFamily="34" charset="0"/>
                  <a:ea typeface="微软雅黑" panose="020b0503020204020204" charset="-122"/>
                  <a:cs typeface="Impact" panose="020b0806030902050204" pitchFamily="34" charset="0"/>
                  <a:sym typeface="Arial" pitchFamily="34" charset="0"/>
                </a:endParaRPr>
              </a:p>
            </p:txBody>
          </p:sp>
          <p:sp>
            <p:nvSpPr>
              <p:cNvPr id="6" name="标题 5"/>
              <p:cNvSpPr txBox="1"/>
              <p:nvPr>
                <p:custDataLst>
                  <p:tags r:id="rId4"/>
                </p:custDataLst>
              </p:nvPr>
            </p:nvSpPr>
            <p:spPr>
              <a:xfrm>
                <a:off x="6729" y="3049"/>
                <a:ext cx="4128" cy="572"/>
              </a:xfrm>
              <a:prstGeom prst="rect">
                <a:avLst/>
              </a:prstGeom>
              <a:noFill/>
            </p:spPr>
            <p:txBody>
              <a:bodyPr wrap="square" lIns="0" tIns="0" rIns="0" bIns="0" anchor="t" anchorCtr="0">
                <a:spAutoFit/>
              </a:bodyPr>
              <a:lstStyle>
                <a:defPPr>
                  <a:defRPr lang="zh-CN"/>
                </a:defPPr>
                <a:lvl1pPr marL="0" algn="ctr" defTabSz="914400" rtl="0" eaLnBrk="1" latinLnBrk="0" hangingPunct="1">
                  <a:lnSpc>
                    <a:spcPct val="90000"/>
                  </a:lnSpc>
                  <a:spcBef>
                    <a:spcPct val="0"/>
                  </a:spcBef>
                  <a:buNone/>
                  <a:defRPr sz="40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altLang="en-US" sz="4400" b="1">
                    <a:solidFill>
                      <a:schemeClr val="tx1"/>
                    </a:solidFill>
                    <a:latin typeface="Arial" pitchFamily="34" charset="0"/>
                    <a:ea typeface="微软雅黑" panose="020b0503020204020204" charset="-122"/>
                    <a:sym typeface="Arial" pitchFamily="34" charset="0"/>
                  </a:rPr>
                  <a:t>对立关系</a:t>
                </a:r>
                <a:endParaRPr lang="zh-CN" altLang="en-US" sz="4400" b="1">
                  <a:solidFill>
                    <a:schemeClr val="tx1"/>
                  </a:solidFill>
                  <a:latin typeface="Arial" pitchFamily="34" charset="0"/>
                  <a:ea typeface="微软雅黑" panose="020b0503020204020204" charset="-122"/>
                  <a:sym typeface="Arial" pitchFamily="34" charset="0"/>
                </a:endParaRPr>
              </a:p>
            </p:txBody>
          </p:sp>
        </p:grpSp>
        <p:sp>
          <p:nvSpPr>
            <p:cNvPr id="3" name="标题 5"/>
            <p:cNvSpPr txBox="1"/>
            <p:nvPr>
              <p:custDataLst>
                <p:tags r:id="rId5"/>
              </p:custDataLst>
            </p:nvPr>
          </p:nvSpPr>
          <p:spPr>
            <a:xfrm>
              <a:off x="9167" y="4807"/>
              <a:ext cx="10956" cy="697"/>
            </a:xfrm>
            <a:prstGeom prst="rect">
              <a:avLst/>
            </a:prstGeom>
            <a:noFill/>
          </p:spPr>
          <p:txBody>
            <a:bodyPr wrap="square" lIns="0" tIns="0" rIns="0" bIns="0" anchor="t" anchorCtr="0">
              <a:spAutoFit/>
            </a:bodyPr>
            <a:lstStyle>
              <a:defPPr>
                <a:defRPr lang="zh-CN"/>
              </a:defPPr>
              <a:lvl1pPr marL="0" algn="ctr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0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sz="3200" b="1">
                  <a:solidFill>
                    <a:srgbClr val="FF0000"/>
                  </a:solidFill>
                  <a:cs typeface="宋体" panose="02010600030101010101" pitchFamily="2" charset="-122"/>
                  <a:sym typeface="+mn-ea"/>
                </a:rPr>
                <a:t>话题中存在着正反双方的对立关系。</a:t>
              </a:r>
              <a:endParaRPr lang="zh-CN" altLang="en-US" sz="3200" b="1">
                <a:solidFill>
                  <a:srgbClr val="FF0000"/>
                </a:solidFill>
                <a:latin typeface="Arial" pitchFamily="34" charset="0"/>
                <a:ea typeface="微软雅黑" panose="020b0503020204020204" charset="-122"/>
                <a:cs typeface="宋体" panose="02010600030101010101" pitchFamily="2" charset="-122"/>
                <a:sym typeface="+mn-ea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 title=""/>
          <p:cNvSpPr/>
          <p:nvPr/>
        </p:nvSpPr>
        <p:spPr>
          <a:xfrm>
            <a:off x="394970" y="940435"/>
            <a:ext cx="11556365" cy="5773420"/>
          </a:xfrm>
          <a:prstGeom prst="rect">
            <a:avLst/>
          </a:prstGeom>
          <a:noFill/>
          <a:ln w="22225">
            <a:solidFill>
              <a:schemeClr val="tx1">
                <a:lumMod val="75000"/>
                <a:lumOff val="25000"/>
              </a:schemeClr>
            </a:solidFill>
            <a:prstDash val="dash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" name="TextBox 13" title=""/>
          <p:cNvSpPr txBox="1">
            <a:spLocks noChangeArrowheads="1"/>
          </p:cNvSpPr>
          <p:nvPr/>
        </p:nvSpPr>
        <p:spPr bwMode="auto">
          <a:xfrm>
            <a:off x="553085" y="940435"/>
            <a:ext cx="11085195" cy="559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1216025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defTabSz="1216025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defTabSz="1216025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defTabSz="1216025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defTabSz="1216025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12160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12160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12160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12160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fontAlgn="auto" hangingPunct="1">
              <a:lnSpc>
                <a:spcPct val="130000"/>
              </a:lnSpc>
              <a:spcBef>
                <a:spcPct val="0"/>
              </a:spcBef>
            </a:pPr>
            <a:r>
              <a:rPr sz="2800" b="1">
                <a:cs typeface="宋体" panose="02010600030101010101" pitchFamily="2" charset="-122"/>
                <a:sym typeface="+mn-ea"/>
              </a:rPr>
              <a:t>阅读下面的材料，根据要求写作。</a:t>
            </a:r>
            <a:endParaRPr sz="2800" b="1">
              <a:cs typeface="宋体" panose="02010600030101010101" pitchFamily="2" charset="-122"/>
            </a:endParaRPr>
          </a:p>
          <a:p>
            <a:pPr eaLnBrk="1" fontAlgn="auto" hangingPunct="1">
              <a:lnSpc>
                <a:spcPct val="130000"/>
              </a:lnSpc>
              <a:spcBef>
                <a:spcPct val="0"/>
              </a:spcBef>
            </a:pPr>
            <a:r>
              <a:rPr 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   </a:t>
            </a:r>
            <a:r>
              <a:rPr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1917年4月，毛泽东在《新青年》发表《体育之研究》一文，其中论及“体育之效”时指出：人的身体会天天变化。目不明可以明，耳不聪可以聪。生而强者如果滥用其强，即使是至强者，最终也许会转为至弱；而弱者如果勤自锻炼，增益其所不能，久之也会变而为强。因此，“生而强者不必自喜也，生而弱者不必自悲也。吾生而弱乎，或者天之诱我以至于强，未可知也”。</a:t>
            </a:r>
            <a:endParaRPr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eaLnBrk="1" fontAlgn="auto" hangingPunct="1">
              <a:lnSpc>
                <a:spcPct val="130000"/>
              </a:lnSpc>
              <a:spcBef>
                <a:spcPct val="0"/>
              </a:spcBef>
            </a:pPr>
            <a:r>
              <a:rPr sz="2800" b="1">
                <a:cs typeface="宋体" panose="02010600030101010101" pitchFamily="2" charset="-122"/>
                <a:sym typeface="+mn-ea"/>
              </a:rPr>
              <a:t>以上论述具有启示意义。请结合材料写一篇文章，体现你的感悟与思考。</a:t>
            </a:r>
            <a:endParaRPr sz="2800" b="1">
              <a:cs typeface="宋体" panose="02010600030101010101" pitchFamily="2" charset="-122"/>
            </a:endParaRPr>
          </a:p>
          <a:p>
            <a:pPr eaLnBrk="1" fontAlgn="auto" hangingPunct="1">
              <a:lnSpc>
                <a:spcPct val="130000"/>
              </a:lnSpc>
              <a:spcBef>
                <a:spcPct val="0"/>
              </a:spcBef>
            </a:pPr>
            <a:r>
              <a:rPr sz="2800" b="1">
                <a:cs typeface="宋体" panose="02010600030101010101" pitchFamily="2" charset="-122"/>
                <a:sym typeface="+mn-ea"/>
              </a:rPr>
              <a:t>要求：选准角度，确定立意，明确文体，自拟标题；不要套作，不得抄袭；不得泄露个人信息；不少于800字。</a:t>
            </a:r>
            <a:endParaRPr lang="zh-CN" altLang="zh-CN" sz="2800" b="1" smtClea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1870075" y="180965"/>
            <a:ext cx="8194040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例</a:t>
            </a:r>
            <a:r>
              <a:rPr lang="en-US" altLang="zh-CN" sz="32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sz="3200" b="1">
                <a:cs typeface="宋体" panose="02010600030101010101" pitchFamily="2" charset="-122"/>
                <a:sym typeface="+mn-ea"/>
              </a:rPr>
              <a:t>【2021年高考全国新高考Ⅰ卷：</a:t>
            </a:r>
            <a:r>
              <a:rPr sz="3200" b="1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  <a:sym typeface="+mn-ea"/>
              </a:rPr>
              <a:t>强与弱</a:t>
            </a:r>
            <a:r>
              <a:rPr sz="3200" b="1">
                <a:cs typeface="宋体" panose="02010600030101010101" pitchFamily="2" charset="-122"/>
                <a:sym typeface="+mn-ea"/>
              </a:rPr>
              <a:t>】</a:t>
            </a:r>
            <a:endParaRPr lang="en-US" altLang="zh-CN" sz="32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 title=""/>
          <p:cNvSpPr txBox="1"/>
          <p:nvPr/>
        </p:nvSpPr>
        <p:spPr>
          <a:xfrm>
            <a:off x="205740" y="705485"/>
            <a:ext cx="12117705" cy="65544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800" b="1">
                <a:ea typeface="宋体" panose="02010600030101010101" pitchFamily="2" charset="-122"/>
              </a:rPr>
              <a:t>关键句：</a:t>
            </a:r>
            <a:r>
              <a:rPr lang="zh-CN" sz="2800" b="0">
                <a:ea typeface="宋体" panose="02010600030101010101" pitchFamily="2" charset="-122"/>
              </a:rPr>
              <a:t>①生而强者如果滥用其强，即使是至强者，最终也许会转为至弱②生而强者不必自喜也，生而弱者不必自悲也</a:t>
            </a:r>
            <a:endParaRPr lang="zh-CN" sz="2800" b="0">
              <a:ea typeface="宋体" panose="02010600030101010101" pitchFamily="2" charset="-122"/>
            </a:endParaRPr>
          </a:p>
          <a:p>
            <a:pPr indent="0"/>
            <a:r>
              <a:rPr lang="zh-CN" sz="2800" b="1">
                <a:ea typeface="宋体" panose="02010600030101010101" pitchFamily="2" charset="-122"/>
              </a:rPr>
              <a:t>关键词：</a:t>
            </a:r>
            <a:r>
              <a:rPr lang="zh-CN" sz="2800" b="0">
                <a:ea typeface="宋体" panose="02010600030101010101" pitchFamily="2" charset="-122"/>
              </a:rPr>
              <a:t> 强与弱</a:t>
            </a:r>
            <a:endParaRPr lang="zh-CN" sz="2800" b="0">
              <a:ea typeface="宋体" panose="02010600030101010101" pitchFamily="2" charset="-122"/>
            </a:endParaRPr>
          </a:p>
          <a:p>
            <a:pPr indent="0"/>
            <a:r>
              <a:rPr lang="zh-CN" sz="2800" b="1">
                <a:ea typeface="宋体" panose="02010600030101010101" pitchFamily="2" charset="-122"/>
              </a:rPr>
              <a:t>概念理解：</a:t>
            </a:r>
            <a:r>
              <a:rPr lang="zh-CN" sz="2800" b="0">
                <a:ea typeface="宋体" panose="02010600030101010101" pitchFamily="2" charset="-122"/>
              </a:rPr>
              <a:t>表层上是体育的强与弱，也就是身体的强与弱；</a:t>
            </a:r>
            <a:endParaRPr lang="zh-CN" sz="2800" b="0">
              <a:ea typeface="宋体" panose="02010600030101010101" pitchFamily="2" charset="-122"/>
            </a:endParaRPr>
          </a:p>
          <a:p>
            <a:pPr indent="0"/>
            <a:r>
              <a:rPr lang="zh-CN" sz="2800" b="0">
                <a:ea typeface="宋体" panose="02010600030101010101" pitchFamily="2" charset="-122"/>
              </a:rPr>
              <a:t> </a:t>
            </a:r>
            <a:r>
              <a:rPr lang="en-US" altLang="zh-CN" sz="2800" b="0">
                <a:ea typeface="宋体" panose="02010600030101010101" pitchFamily="2" charset="-122"/>
              </a:rPr>
              <a:t>                     </a:t>
            </a:r>
            <a:r>
              <a:rPr lang="zh-CN" sz="2800" b="0">
                <a:ea typeface="宋体" panose="02010600030101010101" pitchFamily="2" charset="-122"/>
              </a:rPr>
              <a:t>深层是由体育的强弱引申出更广泛的强弱之变。</a:t>
            </a:r>
            <a:endParaRPr lang="zh-CN" sz="2800" b="0">
              <a:ea typeface="宋体" panose="02010600030101010101" pitchFamily="2" charset="-122"/>
            </a:endParaRPr>
          </a:p>
          <a:p>
            <a:pPr indent="0"/>
            <a:r>
              <a:rPr lang="zh-CN" sz="2800" b="0">
                <a:ea typeface="宋体" panose="02010600030101010101" pitchFamily="2" charset="-122"/>
              </a:rPr>
              <a:t> </a:t>
            </a:r>
            <a:r>
              <a:rPr lang="en-US" altLang="zh-CN" sz="2800" b="0">
                <a:ea typeface="宋体" panose="02010600030101010101" pitchFamily="2" charset="-122"/>
              </a:rPr>
              <a:t>       </a:t>
            </a:r>
            <a:r>
              <a:rPr lang="zh-CN" sz="2800" b="0">
                <a:ea typeface="宋体" panose="02010600030101010101" pitchFamily="2" charset="-122"/>
              </a:rPr>
              <a:t>如：由体育锻炼写到生命意志磨练的顽强，或写到人生思想成长的坚强，或写到家国奋进的富强。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endParaRPr lang="en-US" sz="2800" b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/>
            <a:r>
              <a:rPr lang="zh-CN" sz="2800" b="1">
                <a:ea typeface="宋体" panose="02010600030101010101" pitchFamily="2" charset="-122"/>
              </a:rPr>
              <a:t>中心观点：</a:t>
            </a:r>
            <a:r>
              <a:rPr lang="zh-CN" sz="2800" b="0">
                <a:ea typeface="宋体" panose="02010600030101010101" pitchFamily="2" charset="-122"/>
              </a:rPr>
              <a:t>（示例）①发扬体育精神，磨练顽强意志；</a:t>
            </a:r>
            <a:endParaRPr lang="zh-CN" sz="2800" b="0">
              <a:ea typeface="宋体" panose="02010600030101010101" pitchFamily="2" charset="-122"/>
            </a:endParaRPr>
          </a:p>
          <a:p>
            <a:pPr indent="0"/>
            <a:r>
              <a:rPr lang="zh-CN" sz="2800" b="0">
                <a:ea typeface="宋体" panose="02010600030101010101" pitchFamily="2" charset="-122"/>
              </a:rPr>
              <a:t> </a:t>
            </a:r>
            <a:r>
              <a:rPr lang="en-US" altLang="zh-CN" sz="2800" b="0">
                <a:ea typeface="宋体" panose="02010600030101010101" pitchFamily="2" charset="-122"/>
              </a:rPr>
              <a:t>                                    </a:t>
            </a:r>
            <a:r>
              <a:rPr lang="zh-CN" sz="2800" b="0">
                <a:ea typeface="宋体" panose="02010600030101010101" pitchFamily="2" charset="-122"/>
              </a:rPr>
              <a:t>②生命成长，当以强者面世；</a:t>
            </a:r>
            <a:endParaRPr lang="zh-CN" sz="2800" b="0">
              <a:ea typeface="宋体" panose="02010600030101010101" pitchFamily="2" charset="-122"/>
            </a:endParaRPr>
          </a:p>
          <a:p>
            <a:pPr indent="0"/>
            <a:r>
              <a:rPr lang="zh-CN" sz="2800" b="0">
                <a:ea typeface="宋体" panose="02010600030101010101" pitchFamily="2" charset="-122"/>
              </a:rPr>
              <a:t> </a:t>
            </a:r>
            <a:r>
              <a:rPr lang="en-US" altLang="zh-CN" sz="2800" b="0">
                <a:ea typeface="宋体" panose="02010600030101010101" pitchFamily="2" charset="-122"/>
              </a:rPr>
              <a:t>                                    </a:t>
            </a:r>
            <a:r>
              <a:rPr lang="zh-CN" sz="2800" b="0">
                <a:ea typeface="宋体" panose="02010600030101010101" pitchFamily="2" charset="-122"/>
              </a:rPr>
              <a:t>③国家富强，当有励精图治、自强不息的民族精神…………</a:t>
            </a:r>
            <a:endParaRPr lang="zh-CN" sz="2800" b="0">
              <a:ea typeface="宋体" panose="02010600030101010101" pitchFamily="2" charset="-122"/>
            </a:endParaRPr>
          </a:p>
          <a:p>
            <a:pPr indent="0"/>
            <a:r>
              <a:rPr lang="zh-CN" sz="2800" b="1">
                <a:ea typeface="宋体" panose="02010600030101010101" pitchFamily="2" charset="-122"/>
              </a:rPr>
              <a:t>思辨话题：强与弱的思辨关系</a:t>
            </a:r>
            <a:endParaRPr lang="zh-CN" sz="2800" b="1">
              <a:ea typeface="宋体" panose="02010600030101010101" pitchFamily="2" charset="-122"/>
            </a:endParaRPr>
          </a:p>
          <a:p>
            <a:pPr indent="0"/>
            <a:r>
              <a:rPr lang="zh-CN" sz="2800" b="0">
                <a:ea typeface="宋体" panose="02010600030101010101" pitchFamily="2" charset="-122"/>
              </a:rPr>
              <a:t>本次作文题目，重在论述“强”，在论述“强”中，写到“弱”，以“弱”反衬“强”之重要。作文要主谈“强”，还要体现出</a:t>
            </a:r>
            <a:r>
              <a:rPr lang="zh-CN" sz="2800" b="1" u="sng">
                <a:ea typeface="宋体" panose="02010600030101010101" pitchFamily="2" charset="-122"/>
              </a:rPr>
              <a:t>“强”与“弱”的思辨关系才合要求</a:t>
            </a:r>
            <a:r>
              <a:rPr lang="zh-CN" sz="2800" b="0">
                <a:ea typeface="宋体" panose="02010600030101010101" pitchFamily="2" charset="-122"/>
              </a:rPr>
              <a:t>。
</a:t>
            </a:r>
            <a:endParaRPr lang="zh-CN" altLang="en-US" sz="2800" b="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 title=""/>
          <p:cNvGrpSpPr/>
          <p:nvPr/>
        </p:nvGrpSpPr>
        <p:grpSpPr>
          <a:xfrm>
            <a:off x="1398270" y="2247900"/>
            <a:ext cx="9524874" cy="1477010"/>
            <a:chOff x="4419" y="3328"/>
            <a:chExt cx="15704" cy="2326"/>
          </a:xfrm>
        </p:grpSpPr>
        <p:grpSp>
          <p:nvGrpSpPr>
            <p:cNvPr id="2" name="组合 1"/>
            <p:cNvGrpSpPr/>
            <p:nvPr/>
          </p:nvGrpSpPr>
          <p:grpSpPr>
            <a:xfrm>
              <a:off x="4419" y="3328"/>
              <a:ext cx="11664" cy="2326"/>
              <a:chOff x="3895" y="2775"/>
              <a:chExt cx="6962" cy="1388"/>
            </a:xfrm>
          </p:grpSpPr>
          <p:sp>
            <p:nvSpPr>
              <p:cNvPr id="2052" name="文本框 13"/>
              <p:cNvSpPr txBox="1">
                <a:spLocks noChangeArrowheads="1"/>
              </p:cNvSpPr>
              <p:nvPr>
                <p:custDataLst>
                  <p:tags r:id="rId2"/>
                </p:custDataLst>
              </p:nvPr>
            </p:nvSpPr>
            <p:spPr bwMode="auto">
              <a:xfrm>
                <a:off x="3895" y="3035"/>
                <a:ext cx="884" cy="40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lIns="0" tIns="0" rIns="0" bIns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/>
                <a:endParaRPr lang="zh-CN" altLang="en-US" sz="2800" b="1">
                  <a:solidFill>
                    <a:schemeClr val="tx1"/>
                  </a:solidFill>
                  <a:latin typeface="Arial" pitchFamily="34" charset="0"/>
                  <a:ea typeface="微软雅黑" panose="020b0503020204020204" charset="-122"/>
                  <a:sym typeface="Arial" pitchFamily="34" charset="0"/>
                </a:endParaRPr>
              </a:p>
            </p:txBody>
          </p:sp>
          <p:sp>
            <p:nvSpPr>
              <p:cNvPr id="2053" name="文本框 14"/>
              <p:cNvSpPr txBox="1">
                <a:spLocks noChangeArrowheads="1"/>
              </p:cNvSpPr>
              <p:nvPr>
                <p:custDataLst>
                  <p:tags r:id="rId3"/>
                </p:custDataLst>
              </p:nvPr>
            </p:nvSpPr>
            <p:spPr bwMode="auto">
              <a:xfrm>
                <a:off x="5019" y="2775"/>
                <a:ext cx="1616" cy="13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lIns="0" tIns="0" rIns="0" bIns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/>
                <a:r>
                  <a:rPr lang="en-US" altLang="zh-CN" sz="9600">
                    <a:solidFill>
                      <a:schemeClr val="tx1"/>
                    </a:solidFill>
                    <a:latin typeface="Impact" panose="020b0806030902050204" pitchFamily="34" charset="0"/>
                    <a:ea typeface="微软雅黑" panose="020b0503020204020204" charset="-122"/>
                    <a:cs typeface="Impact" panose="020b0806030902050204" pitchFamily="34" charset="0"/>
                    <a:sym typeface="Arial" pitchFamily="34" charset="0"/>
                  </a:rPr>
                  <a:t>02</a:t>
                </a:r>
                <a:endParaRPr lang="en-US" altLang="zh-CN" sz="9600">
                  <a:solidFill>
                    <a:schemeClr val="tx1"/>
                  </a:solidFill>
                  <a:latin typeface="Impact" panose="020b0806030902050204" pitchFamily="34" charset="0"/>
                  <a:ea typeface="微软雅黑" panose="020b0503020204020204" charset="-122"/>
                  <a:cs typeface="Impact" panose="020b0806030902050204" pitchFamily="34" charset="0"/>
                  <a:sym typeface="Arial" pitchFamily="34" charset="0"/>
                </a:endParaRPr>
              </a:p>
            </p:txBody>
          </p:sp>
          <p:sp>
            <p:nvSpPr>
              <p:cNvPr id="6" name="标题 5"/>
              <p:cNvSpPr txBox="1"/>
              <p:nvPr>
                <p:custDataLst>
                  <p:tags r:id="rId4"/>
                </p:custDataLst>
              </p:nvPr>
            </p:nvSpPr>
            <p:spPr>
              <a:xfrm>
                <a:off x="6729" y="3049"/>
                <a:ext cx="4128" cy="572"/>
              </a:xfrm>
              <a:prstGeom prst="rect">
                <a:avLst/>
              </a:prstGeom>
              <a:noFill/>
            </p:spPr>
            <p:txBody>
              <a:bodyPr wrap="square" lIns="0" tIns="0" rIns="0" bIns="0" anchor="t" anchorCtr="0">
                <a:spAutoFit/>
              </a:bodyPr>
              <a:lstStyle>
                <a:defPPr>
                  <a:defRPr lang="zh-CN"/>
                </a:defPPr>
                <a:lvl1pPr marL="0" algn="ctr" defTabSz="914400" rtl="0" eaLnBrk="1" latinLnBrk="0" hangingPunct="1">
                  <a:lnSpc>
                    <a:spcPct val="90000"/>
                  </a:lnSpc>
                  <a:spcBef>
                    <a:spcPct val="0"/>
                  </a:spcBef>
                  <a:buNone/>
                  <a:defRPr sz="40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altLang="en-US" sz="4400" b="1">
                    <a:solidFill>
                      <a:schemeClr val="tx1"/>
                    </a:solidFill>
                    <a:latin typeface="Arial" pitchFamily="34" charset="0"/>
                    <a:ea typeface="微软雅黑" panose="020b0503020204020204" charset="-122"/>
                    <a:sym typeface="Arial" pitchFamily="34" charset="0"/>
                  </a:rPr>
                  <a:t>并列关系</a:t>
                </a:r>
                <a:endParaRPr lang="zh-CN" altLang="en-US" sz="4400" b="1">
                  <a:solidFill>
                    <a:schemeClr val="tx1"/>
                  </a:solidFill>
                  <a:latin typeface="Arial" pitchFamily="34" charset="0"/>
                  <a:ea typeface="微软雅黑" panose="020b0503020204020204" charset="-122"/>
                  <a:sym typeface="Arial" pitchFamily="34" charset="0"/>
                </a:endParaRPr>
              </a:p>
            </p:txBody>
          </p:sp>
        </p:grpSp>
        <p:sp>
          <p:nvSpPr>
            <p:cNvPr id="3" name="标题 5"/>
            <p:cNvSpPr txBox="1"/>
            <p:nvPr>
              <p:custDataLst>
                <p:tags r:id="rId5"/>
              </p:custDataLst>
            </p:nvPr>
          </p:nvSpPr>
          <p:spPr>
            <a:xfrm>
              <a:off x="9167" y="4807"/>
              <a:ext cx="10956" cy="697"/>
            </a:xfrm>
            <a:prstGeom prst="rect">
              <a:avLst/>
            </a:prstGeom>
            <a:noFill/>
          </p:spPr>
          <p:txBody>
            <a:bodyPr wrap="square" lIns="0" tIns="0" rIns="0" bIns="0" anchor="t" anchorCtr="0">
              <a:spAutoFit/>
            </a:bodyPr>
            <a:lstStyle>
              <a:defPPr>
                <a:defRPr lang="zh-CN"/>
              </a:defPPr>
              <a:lvl1pPr marL="0" algn="ctr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0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sz="3200" b="1">
                  <a:solidFill>
                    <a:srgbClr val="FF0000"/>
                  </a:solidFill>
                  <a:cs typeface="宋体" panose="02010600030101010101" pitchFamily="2" charset="-122"/>
                  <a:sym typeface="+mn-ea"/>
                </a:rPr>
                <a:t>话题中存在着双方或多方的并列关系。</a:t>
              </a:r>
              <a:endParaRPr sz="3200" b="1">
                <a:solidFill>
                  <a:srgbClr val="FF0000"/>
                </a:solidFill>
                <a:cs typeface="宋体" panose="02010600030101010101" pitchFamily="2" charset="-122"/>
                <a:sym typeface="+mn-ea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图片 19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66751" y="1187925"/>
            <a:ext cx="718093" cy="4494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矩形 13" title=""/>
          <p:cNvSpPr/>
          <p:nvPr/>
        </p:nvSpPr>
        <p:spPr>
          <a:xfrm>
            <a:off x="917575" y="1488440"/>
            <a:ext cx="10500995" cy="4420235"/>
          </a:xfrm>
          <a:prstGeom prst="rect">
            <a:avLst/>
          </a:prstGeom>
          <a:noFill/>
          <a:ln w="285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3" name="图片 2" title=""/>
          <p:cNvPicPr>
            <a:picLocks noChangeAspect="1"/>
          </p:cNvPicPr>
          <p:nvPr/>
        </p:nvPicPr>
        <p:blipFill>
          <a:blip r:embed="rId3"/>
          <a:srcRect t="8762"/>
          <a:stretch>
            <a:fillRect/>
          </a:stretch>
        </p:blipFill>
        <p:spPr>
          <a:xfrm>
            <a:off x="567055" y="1105535"/>
            <a:ext cx="9074150" cy="4904105"/>
          </a:xfrm>
          <a:prstGeom prst="rect">
            <a:avLst/>
          </a:prstGeom>
        </p:spPr>
      </p:pic>
      <p:sp>
        <p:nvSpPr>
          <p:cNvPr id="4" name="文本框 3" title=""/>
          <p:cNvSpPr txBox="1"/>
          <p:nvPr/>
        </p:nvSpPr>
        <p:spPr>
          <a:xfrm>
            <a:off x="9312275" y="1294130"/>
            <a:ext cx="2106295" cy="42703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vert="horz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</a:pPr>
            <a:r>
              <a:rPr lang="en-US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rPr>
              <a:t>   </a:t>
            </a:r>
            <a:r>
              <a:rPr>
                <a:sym typeface="+mn-lt"/>
              </a:rPr>
              <a:t> 作文引导考生传承红色文化、赓续精神血脉、肩负时代重任、续写时代新篇的历史使命，在“可为”的时代下争当一名“有为”青年，为实现中华民族伟大复兴而努力奋斗。</a:t>
            </a:r>
            <a:r>
              <a:rPr lang="en-US">
                <a:sym typeface="+mn-lt"/>
              </a:rPr>
              <a:t> </a:t>
            </a:r>
            <a:endParaRPr lang="en-US" b="1">
              <a:solidFill>
                <a:srgbClr val="FF0000"/>
              </a:solidFill>
              <a:latin typeface="方正全福体" panose="02000500000000000000" charset="-122"/>
              <a:ea typeface="方正全福体" panose="02000500000000000000" charset="-122"/>
              <a:cs typeface="方正全福体" panose="02000500000000000000" charset="-122"/>
              <a:sym typeface="+mn-lt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184150" y="166370"/>
            <a:ext cx="1190942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cs typeface="宋体" panose="02010600030101010101" pitchFamily="2" charset="-122"/>
              </a:rPr>
              <a:t>例</a:t>
            </a:r>
            <a:r>
              <a:rPr lang="en-US" altLang="zh-CN" sz="3200" b="1">
                <a:cs typeface="宋体" panose="02010600030101010101" pitchFamily="2" charset="-122"/>
              </a:rPr>
              <a:t>1</a:t>
            </a:r>
            <a:r>
              <a:rPr sz="3000" b="1">
                <a:sym typeface="+mn-ea"/>
              </a:rPr>
              <a:t>【202</a:t>
            </a:r>
            <a:r>
              <a:rPr lang="en-US" sz="3000" b="1">
                <a:sym typeface="+mn-ea"/>
              </a:rPr>
              <a:t>1</a:t>
            </a:r>
            <a:r>
              <a:rPr sz="3000" b="1">
                <a:sym typeface="+mn-ea"/>
              </a:rPr>
              <a:t>高考全国甲卷：</a:t>
            </a:r>
            <a:r>
              <a:rPr lang="zh-CN" sz="3000" b="1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可为与有为</a:t>
            </a:r>
            <a:r>
              <a:rPr sz="3000" b="1">
                <a:sym typeface="+mn-ea"/>
              </a:rPr>
              <a:t>】</a:t>
            </a:r>
            <a:endParaRPr lang="en-US" altLang="zh-CN" sz="30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图片 19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66751" y="1187925"/>
            <a:ext cx="718093" cy="4494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矩形 13" title=""/>
          <p:cNvSpPr/>
          <p:nvPr/>
        </p:nvSpPr>
        <p:spPr>
          <a:xfrm>
            <a:off x="418465" y="1488440"/>
            <a:ext cx="11000105" cy="5039360"/>
          </a:xfrm>
          <a:prstGeom prst="rect">
            <a:avLst/>
          </a:prstGeom>
          <a:noFill/>
          <a:ln w="285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6" name="文本框 15" title=""/>
          <p:cNvSpPr txBox="1"/>
          <p:nvPr/>
        </p:nvSpPr>
        <p:spPr>
          <a:xfrm>
            <a:off x="591185" y="755015"/>
            <a:ext cx="10654030" cy="5905500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</a:pPr>
            <a:r>
              <a:rPr sz="2800" b="1">
                <a:solidFill>
                  <a:srgbClr val="FF0000"/>
                </a:solidFill>
                <a:sym typeface="+mn-lt"/>
              </a:rPr>
              <a:t>【思辩话题及逻辑关系】 </a:t>
            </a:r>
            <a:endParaRPr sz="2800" b="1">
              <a:solidFill>
                <a:srgbClr val="FF0000"/>
              </a:solidFill>
              <a:sym typeface="+mn-lt"/>
            </a:endParaRPr>
          </a:p>
          <a:p>
            <a:pPr algn="l" fontAlgn="auto">
              <a:lnSpc>
                <a:spcPct val="120000"/>
              </a:lnSpc>
              <a:buClrTx/>
              <a:buSzTx/>
              <a:buFontTx/>
            </a:pPr>
            <a:r>
              <a:rPr sz="2800" b="1">
                <a:sym typeface="+mn-lt"/>
              </a:rPr>
              <a:t>（1）</a:t>
            </a:r>
            <a:r>
              <a:rPr lang="zh-CN" sz="2800" b="1">
                <a:sym typeface="+mn-lt"/>
              </a:rPr>
              <a:t>概念</a:t>
            </a:r>
            <a:r>
              <a:rPr sz="2800" b="1">
                <a:sym typeface="+mn-lt"/>
              </a:rPr>
              <a:t>：可为与有为，二元并列关系。</a:t>
            </a:r>
            <a:endParaRPr sz="2800" b="1">
              <a:sym typeface="+mn-lt"/>
            </a:endParaRPr>
          </a:p>
          <a:p>
            <a:pPr algn="l" fontAlgn="auto">
              <a:lnSpc>
                <a:spcPct val="120000"/>
              </a:lnSpc>
              <a:buClrTx/>
              <a:buSzTx/>
              <a:buFontTx/>
            </a:pPr>
            <a:r>
              <a:rPr lang="en-US" sz="2800" b="1">
                <a:solidFill>
                  <a:srgbClr val="0F14EF"/>
                </a:solidFill>
                <a:latin typeface="汉仪铸字美心体简" panose="00020600040101010101" charset="-122"/>
                <a:ea typeface="汉仪铸字美心体简" panose="00020600040101010101" charset="-122"/>
                <a:cs typeface="方正粗黑宋简体" panose="02000000000000000000" charset="-122"/>
                <a:sym typeface="+mn-lt"/>
              </a:rPr>
              <a:t>可为：是时代背景，是可能性，是</a:t>
            </a:r>
            <a:r>
              <a:rPr lang="en-US" sz="2800" b="1">
                <a:solidFill>
                  <a:srgbClr val="FF0000"/>
                </a:solidFill>
                <a:latin typeface="汉仪铸字美心体简" panose="00020600040101010101" charset="-122"/>
                <a:ea typeface="汉仪铸字美心体简" panose="00020600040101010101" charset="-122"/>
                <a:cs typeface="方正粗黑宋简体" panose="02000000000000000000" charset="-122"/>
                <a:sym typeface="+mn-lt"/>
              </a:rPr>
              <a:t>外部客观</a:t>
            </a:r>
            <a:r>
              <a:rPr lang="en-US" sz="2800" b="1">
                <a:solidFill>
                  <a:srgbClr val="0F14EF"/>
                </a:solidFill>
                <a:latin typeface="汉仪铸字美心体简" panose="00020600040101010101" charset="-122"/>
                <a:ea typeface="汉仪铸字美心体简" panose="00020600040101010101" charset="-122"/>
                <a:cs typeface="方正粗黑宋简体" panose="02000000000000000000" charset="-122"/>
                <a:sym typeface="+mn-lt"/>
              </a:rPr>
              <a:t>条件；</a:t>
            </a:r>
            <a:endParaRPr lang="en-US" sz="2800" b="1">
              <a:solidFill>
                <a:srgbClr val="0F14EF"/>
              </a:solidFill>
              <a:latin typeface="汉仪铸字美心体简" panose="00020600040101010101" charset="-122"/>
              <a:ea typeface="汉仪铸字美心体简" panose="00020600040101010101" charset="-122"/>
              <a:cs typeface="方正粗黑宋简体" panose="02000000000000000000" charset="-122"/>
              <a:sym typeface="+mn-lt"/>
            </a:endParaRPr>
          </a:p>
          <a:p>
            <a:pPr algn="l" fontAlgn="auto">
              <a:lnSpc>
                <a:spcPct val="120000"/>
              </a:lnSpc>
              <a:buClrTx/>
              <a:buSzTx/>
              <a:buFontTx/>
            </a:pPr>
            <a:r>
              <a:rPr lang="en-US" sz="2800" b="1">
                <a:solidFill>
                  <a:srgbClr val="0F14EF"/>
                </a:solidFill>
                <a:latin typeface="汉仪铸字美心体简" panose="00020600040101010101" charset="-122"/>
                <a:ea typeface="汉仪铸字美心体简" panose="00020600040101010101" charset="-122"/>
                <a:cs typeface="方正粗黑宋简体" panose="02000000000000000000" charset="-122"/>
                <a:sym typeface="+mn-lt"/>
              </a:rPr>
              <a:t>有为：是个体行为，是现实性，是</a:t>
            </a:r>
            <a:r>
              <a:rPr lang="en-US" sz="2800" b="1">
                <a:solidFill>
                  <a:srgbClr val="FF0000"/>
                </a:solidFill>
                <a:latin typeface="汉仪铸字美心体简" panose="00020600040101010101" charset="-122"/>
                <a:ea typeface="汉仪铸字美心体简" panose="00020600040101010101" charset="-122"/>
                <a:cs typeface="方正粗黑宋简体" panose="02000000000000000000" charset="-122"/>
                <a:sym typeface="+mn-lt"/>
              </a:rPr>
              <a:t>内部主观</a:t>
            </a:r>
            <a:r>
              <a:rPr lang="en-US" sz="2800" b="1">
                <a:solidFill>
                  <a:srgbClr val="0F14EF"/>
                </a:solidFill>
                <a:latin typeface="汉仪铸字美心体简" panose="00020600040101010101" charset="-122"/>
                <a:ea typeface="汉仪铸字美心体简" panose="00020600040101010101" charset="-122"/>
                <a:cs typeface="方正粗黑宋简体" panose="02000000000000000000" charset="-122"/>
                <a:sym typeface="+mn-lt"/>
              </a:rPr>
              <a:t>条件。</a:t>
            </a:r>
            <a:r>
              <a:rPr sz="2800" b="1">
                <a:sym typeface="+mn-lt"/>
              </a:rPr>
              <a:t> </a:t>
            </a:r>
            <a:endParaRPr sz="2800" b="1">
              <a:sym typeface="+mn-lt"/>
            </a:endParaRPr>
          </a:p>
          <a:p>
            <a:pPr algn="l" fontAlgn="auto">
              <a:lnSpc>
                <a:spcPct val="120000"/>
              </a:lnSpc>
              <a:buClrTx/>
              <a:buSzTx/>
              <a:buFontTx/>
            </a:pPr>
            <a:r>
              <a:rPr sz="2800" b="1">
                <a:sym typeface="+mn-lt"/>
              </a:rPr>
              <a:t>（2）暗含话题：</a:t>
            </a:r>
            <a:endParaRPr sz="2800" b="1">
              <a:sym typeface="+mn-lt"/>
            </a:endParaRPr>
          </a:p>
          <a:p>
            <a:pPr algn="l" fontAlgn="auto">
              <a:lnSpc>
                <a:spcPct val="120000"/>
              </a:lnSpc>
              <a:buClrTx/>
              <a:buSzTx/>
              <a:buFontTx/>
            </a:pPr>
            <a:r>
              <a:rPr sz="2800" b="1">
                <a:sym typeface="+mn-lt"/>
              </a:rPr>
              <a:t>革命文化和社会主义先进文化。这篇作文包括的思辩关系非常丰富。</a:t>
            </a:r>
            <a:r>
              <a:rPr lang="en-US" sz="2800" b="1">
                <a:solidFill>
                  <a:srgbClr val="0F14EF"/>
                </a:solidFill>
                <a:latin typeface="汉仪铸字美心体简" panose="00020600040101010101" charset="-122"/>
                <a:ea typeface="汉仪铸字美心体简" panose="00020600040101010101" charset="-122"/>
                <a:cs typeface="方正粗黑宋简体" panose="02000000000000000000" charset="-122"/>
                <a:sym typeface="+mn-lt"/>
              </a:rPr>
              <a:t>理解“可为与有为”的关系，得有一根红线串起，就是革命文化和社会主义先进文化。</a:t>
            </a:r>
            <a:endParaRPr lang="en-US" sz="2800" b="1">
              <a:solidFill>
                <a:srgbClr val="0F14EF"/>
              </a:solidFill>
              <a:latin typeface="汉仪铸字美心体简" panose="00020600040101010101" charset="-122"/>
              <a:ea typeface="汉仪铸字美心体简" panose="00020600040101010101" charset="-122"/>
              <a:cs typeface="方正粗黑宋简体" panose="02000000000000000000" charset="-122"/>
              <a:sym typeface="+mn-lt"/>
            </a:endParaRPr>
          </a:p>
          <a:p>
            <a:pPr algn="l" fontAlgn="auto">
              <a:lnSpc>
                <a:spcPct val="120000"/>
              </a:lnSpc>
              <a:buClrTx/>
              <a:buSzTx/>
              <a:buFontTx/>
            </a:pPr>
            <a:r>
              <a:rPr sz="2800" b="1">
                <a:sym typeface="+mn-lt"/>
              </a:rPr>
              <a:t>题目中的“血脉和灵魂”，“滋养和激励”“阳光和力量”，就是对这两种文化的生动表述。</a:t>
            </a:r>
            <a:r>
              <a:rPr lang="en-US" sz="2800" b="1">
                <a:solidFill>
                  <a:srgbClr val="0F14EF"/>
                </a:solidFill>
                <a:latin typeface="汉仪铸字美心体简" panose="00020600040101010101" charset="-122"/>
                <a:ea typeface="汉仪铸字美心体简" panose="00020600040101010101" charset="-122"/>
                <a:cs typeface="方正粗黑宋简体" panose="02000000000000000000" charset="-122"/>
                <a:sym typeface="+mn-lt"/>
              </a:rPr>
              <a:t>谈“可为与有为”，是在两个文化——革命文化和社会主义先进文化下进行的。</a:t>
            </a:r>
            <a:endParaRPr lang="en-US" sz="2800" b="1">
              <a:solidFill>
                <a:srgbClr val="0F14EF"/>
              </a:solidFill>
              <a:latin typeface="汉仪铸字美心体简" panose="00020600040101010101" charset="-122"/>
              <a:ea typeface="汉仪铸字美心体简" panose="00020600040101010101" charset="-122"/>
              <a:cs typeface="方正粗黑宋简体" panose="02000000000000000000" charset="-122"/>
              <a:sym typeface="+mn-lt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84150" y="166370"/>
            <a:ext cx="1190942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cs typeface="宋体" panose="02010600030101010101" pitchFamily="2" charset="-122"/>
              </a:rPr>
              <a:t>例</a:t>
            </a:r>
            <a:r>
              <a:rPr lang="en-US" altLang="zh-CN" sz="3200" b="1">
                <a:cs typeface="宋体" panose="02010600030101010101" pitchFamily="2" charset="-122"/>
              </a:rPr>
              <a:t>1</a:t>
            </a:r>
            <a:r>
              <a:rPr sz="3000" b="1">
                <a:sym typeface="+mn-ea"/>
              </a:rPr>
              <a:t>【202</a:t>
            </a:r>
            <a:r>
              <a:rPr lang="en-US" sz="3000" b="1">
                <a:sym typeface="+mn-ea"/>
              </a:rPr>
              <a:t>1</a:t>
            </a:r>
            <a:r>
              <a:rPr sz="3000" b="1">
                <a:sym typeface="+mn-ea"/>
              </a:rPr>
              <a:t>高考全国甲卷：</a:t>
            </a:r>
            <a:r>
              <a:rPr lang="zh-CN" sz="3000" b="1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可为与有为</a:t>
            </a:r>
            <a:r>
              <a:rPr sz="3000" b="1">
                <a:sym typeface="+mn-ea"/>
              </a:rPr>
              <a:t>】</a:t>
            </a:r>
            <a:endParaRPr lang="en-US" altLang="zh-CN" sz="30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0" presetClass="entr" presetSubtype="0" dur="10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dur="7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9" dur="7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8/9)*(#ppt_x-(#ppt_x+.1))*((1.5-1.5*$)^2-(1.5-1.5*$)^3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 title=""/>
          <p:cNvGrpSpPr/>
          <p:nvPr/>
        </p:nvGrpSpPr>
        <p:grpSpPr>
          <a:xfrm>
            <a:off x="1398270" y="2247900"/>
            <a:ext cx="9524874" cy="1824990"/>
            <a:chOff x="4419" y="3328"/>
            <a:chExt cx="15704" cy="2874"/>
          </a:xfrm>
        </p:grpSpPr>
        <p:grpSp>
          <p:nvGrpSpPr>
            <p:cNvPr id="2" name="组合 1"/>
            <p:cNvGrpSpPr/>
            <p:nvPr/>
          </p:nvGrpSpPr>
          <p:grpSpPr>
            <a:xfrm>
              <a:off x="4419" y="3328"/>
              <a:ext cx="11664" cy="2326"/>
              <a:chOff x="3895" y="2775"/>
              <a:chExt cx="6962" cy="1388"/>
            </a:xfrm>
          </p:grpSpPr>
          <p:sp>
            <p:nvSpPr>
              <p:cNvPr id="2052" name="文本框 13"/>
              <p:cNvSpPr txBox="1">
                <a:spLocks noChangeArrowheads="1"/>
              </p:cNvSpPr>
              <p:nvPr>
                <p:custDataLst>
                  <p:tags r:id="rId2"/>
                </p:custDataLst>
              </p:nvPr>
            </p:nvSpPr>
            <p:spPr bwMode="auto">
              <a:xfrm>
                <a:off x="3895" y="3035"/>
                <a:ext cx="884" cy="40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lIns="0" tIns="0" rIns="0" bIns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/>
                <a:endParaRPr lang="zh-CN" altLang="en-US" sz="2800" b="1">
                  <a:solidFill>
                    <a:schemeClr val="tx1"/>
                  </a:solidFill>
                  <a:latin typeface="Arial" pitchFamily="34" charset="0"/>
                  <a:ea typeface="微软雅黑" panose="020b0503020204020204" charset="-122"/>
                  <a:sym typeface="Arial" pitchFamily="34" charset="0"/>
                </a:endParaRPr>
              </a:p>
            </p:txBody>
          </p:sp>
          <p:sp>
            <p:nvSpPr>
              <p:cNvPr id="2053" name="文本框 14"/>
              <p:cNvSpPr txBox="1">
                <a:spLocks noChangeArrowheads="1"/>
              </p:cNvSpPr>
              <p:nvPr>
                <p:custDataLst>
                  <p:tags r:id="rId3"/>
                </p:custDataLst>
              </p:nvPr>
            </p:nvSpPr>
            <p:spPr bwMode="auto">
              <a:xfrm>
                <a:off x="5019" y="2775"/>
                <a:ext cx="1616" cy="13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lIns="0" tIns="0" rIns="0" bIns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/>
                <a:r>
                  <a:rPr lang="en-US" altLang="zh-CN" sz="9600">
                    <a:solidFill>
                      <a:schemeClr val="tx1"/>
                    </a:solidFill>
                    <a:latin typeface="Impact" panose="020b0806030902050204" pitchFamily="34" charset="0"/>
                    <a:ea typeface="微软雅黑" panose="020b0503020204020204" charset="-122"/>
                    <a:cs typeface="Impact" panose="020b0806030902050204" pitchFamily="34" charset="0"/>
                    <a:sym typeface="Arial" pitchFamily="34" charset="0"/>
                  </a:rPr>
                  <a:t>03</a:t>
                </a:r>
                <a:endParaRPr lang="en-US" altLang="zh-CN" sz="9600">
                  <a:solidFill>
                    <a:schemeClr val="tx1"/>
                  </a:solidFill>
                  <a:latin typeface="Impact" panose="020b0806030902050204" pitchFamily="34" charset="0"/>
                  <a:ea typeface="微软雅黑" panose="020b0503020204020204" charset="-122"/>
                  <a:cs typeface="Impact" panose="020b0806030902050204" pitchFamily="34" charset="0"/>
                  <a:sym typeface="Arial" pitchFamily="34" charset="0"/>
                </a:endParaRPr>
              </a:p>
            </p:txBody>
          </p:sp>
          <p:sp>
            <p:nvSpPr>
              <p:cNvPr id="6" name="标题 5"/>
              <p:cNvSpPr txBox="1"/>
              <p:nvPr>
                <p:custDataLst>
                  <p:tags r:id="rId4"/>
                </p:custDataLst>
              </p:nvPr>
            </p:nvSpPr>
            <p:spPr>
              <a:xfrm>
                <a:off x="6729" y="3049"/>
                <a:ext cx="4128" cy="572"/>
              </a:xfrm>
              <a:prstGeom prst="rect">
                <a:avLst/>
              </a:prstGeom>
              <a:noFill/>
            </p:spPr>
            <p:txBody>
              <a:bodyPr wrap="square" lIns="0" tIns="0" rIns="0" bIns="0" anchor="t" anchorCtr="0">
                <a:spAutoFit/>
              </a:bodyPr>
              <a:lstStyle>
                <a:defPPr>
                  <a:defRPr lang="zh-CN"/>
                </a:defPPr>
                <a:lvl1pPr marL="0" algn="ctr" defTabSz="914400" rtl="0" eaLnBrk="1" latinLnBrk="0" hangingPunct="1">
                  <a:lnSpc>
                    <a:spcPct val="90000"/>
                  </a:lnSpc>
                  <a:spcBef>
                    <a:spcPct val="0"/>
                  </a:spcBef>
                  <a:buNone/>
                  <a:defRPr sz="40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altLang="en-US" sz="4400" b="1">
                    <a:solidFill>
                      <a:schemeClr val="tx1"/>
                    </a:solidFill>
                    <a:latin typeface="Arial" pitchFamily="34" charset="0"/>
                    <a:ea typeface="微软雅黑" panose="020b0503020204020204" charset="-122"/>
                    <a:sym typeface="Arial" pitchFamily="34" charset="0"/>
                  </a:rPr>
                  <a:t>递进关系</a:t>
                </a:r>
                <a:endParaRPr lang="zh-CN" altLang="en-US" sz="4400" b="1">
                  <a:solidFill>
                    <a:schemeClr val="tx1"/>
                  </a:solidFill>
                  <a:latin typeface="Arial" pitchFamily="34" charset="0"/>
                  <a:ea typeface="微软雅黑" panose="020b0503020204020204" charset="-122"/>
                  <a:sym typeface="Arial" pitchFamily="34" charset="0"/>
                </a:endParaRPr>
              </a:p>
            </p:txBody>
          </p:sp>
        </p:grpSp>
        <p:sp>
          <p:nvSpPr>
            <p:cNvPr id="3" name="标题 5"/>
            <p:cNvSpPr txBox="1"/>
            <p:nvPr>
              <p:custDataLst>
                <p:tags r:id="rId5"/>
              </p:custDataLst>
            </p:nvPr>
          </p:nvSpPr>
          <p:spPr>
            <a:xfrm>
              <a:off x="9167" y="4807"/>
              <a:ext cx="10956" cy="1395"/>
            </a:xfrm>
            <a:prstGeom prst="rect">
              <a:avLst/>
            </a:prstGeom>
            <a:noFill/>
          </p:spPr>
          <p:txBody>
            <a:bodyPr wrap="square" lIns="0" tIns="0" rIns="0" bIns="0" anchor="t" anchorCtr="0">
              <a:spAutoFit/>
            </a:bodyPr>
            <a:lstStyle>
              <a:defPPr>
                <a:defRPr lang="zh-CN"/>
              </a:defPPr>
              <a:lvl1pPr marL="0" algn="ctr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0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sz="3200" b="1">
                  <a:solidFill>
                    <a:srgbClr val="FF0000"/>
                  </a:solidFill>
                  <a:cs typeface="宋体" panose="02010600030101010101" pitchFamily="2" charset="-122"/>
                  <a:sym typeface="+mn-ea"/>
                </a:rPr>
                <a:t>话题中存在着逐步发展、梯级上升的递进关系</a:t>
              </a:r>
              <a:endParaRPr sz="3200" b="1">
                <a:solidFill>
                  <a:srgbClr val="FF0000"/>
                </a:solidFill>
                <a:cs typeface="宋体" panose="02010600030101010101" pitchFamily="2" charset="-122"/>
                <a:sym typeface="+mn-ea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 title=""/>
          <p:cNvSpPr/>
          <p:nvPr/>
        </p:nvSpPr>
        <p:spPr>
          <a:xfrm>
            <a:off x="394970" y="940435"/>
            <a:ext cx="11556365" cy="5773420"/>
          </a:xfrm>
          <a:prstGeom prst="rect">
            <a:avLst/>
          </a:prstGeom>
          <a:noFill/>
          <a:ln w="22225">
            <a:solidFill>
              <a:schemeClr val="tx1">
                <a:lumMod val="75000"/>
                <a:lumOff val="25000"/>
              </a:schemeClr>
            </a:solidFill>
            <a:prstDash val="dash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" name="TextBox 13" title=""/>
          <p:cNvSpPr txBox="1">
            <a:spLocks noChangeArrowheads="1"/>
          </p:cNvSpPr>
          <p:nvPr/>
        </p:nvSpPr>
        <p:spPr bwMode="auto">
          <a:xfrm>
            <a:off x="553085" y="940435"/>
            <a:ext cx="11085195" cy="573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1216025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defTabSz="1216025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defTabSz="1216025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defTabSz="1216025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defTabSz="1216025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12160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12160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12160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12160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fontAlgn="auto" hangingPunct="1">
              <a:lnSpc>
                <a:spcPct val="130000"/>
              </a:lnSpc>
              <a:spcBef>
                <a:spcPct val="0"/>
              </a:spcBef>
            </a:pPr>
            <a:r>
              <a:rPr sz="2800" b="1">
                <a:cs typeface="宋体" panose="02010600030101010101" pitchFamily="2" charset="-122"/>
                <a:sym typeface="+mn-ea"/>
              </a:rPr>
              <a:t>阅读下面的材料，根据要求写作。</a:t>
            </a:r>
            <a:endParaRPr sz="2800" b="1">
              <a:cs typeface="宋体" panose="02010600030101010101" pitchFamily="2" charset="-122"/>
            </a:endParaRPr>
          </a:p>
          <a:p>
            <a:pPr marL="7620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   </a:t>
            </a:r>
            <a:r>
              <a:rPr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《红楼梦》写到“大观园试才题对额”时有一个情节，为元妃（贾元春）省亲修建的大观园竣工后，众人给园中桥上亭子的匾额题名。有人主张从欧阳修《醉翁亭记》“有亭翼然”一句中，取“翼然”二字；贾政认为“此亭压水而成”，题名“还须偏于水”，主张从“泻出于两峰之间”中拈出一个“泻”字，有人即附和题为“泻玉”；贾宝玉则觉得用“沁芳”更为新雅，贾政点头默许。“沁芳”二字，点出了花木映水的佳境，不落俗套；也契合元妃省亲之事，蕴藉含蓄，思虑周全。</a:t>
            </a:r>
            <a:endParaRPr sz="2800" b="1"/>
          </a:p>
          <a:p>
            <a:pPr marL="76200" indent="0">
              <a:lnSpc>
                <a:spcPct val="100000"/>
              </a:lnSpc>
              <a:spcBef>
                <a:spcPct val="0"/>
              </a:spcBef>
              <a:buNone/>
            </a:pPr>
            <a:r>
              <a:rPr sz="2800" b="1">
                <a:sym typeface="+mn-ea"/>
              </a:rPr>
              <a:t>以上材料中，众人给匾额题名，或直接移用，或借鉴化用，或根据情境独创，产生了不同的艺术效果。这个现象也能在更广泛的领域给人以启示，引发深入思考。</a:t>
            </a:r>
            <a:endParaRPr sz="2800" b="1"/>
          </a:p>
          <a:p>
            <a:pPr marL="76200" indent="0">
              <a:lnSpc>
                <a:spcPct val="100000"/>
              </a:lnSpc>
              <a:spcBef>
                <a:spcPct val="0"/>
              </a:spcBef>
              <a:buNone/>
            </a:pPr>
            <a:r>
              <a:rPr sz="2800" b="1">
                <a:sym typeface="+mn-ea"/>
              </a:rPr>
              <a:t>请你结合自己的学习和生活经验，写一篇文章。</a:t>
            </a:r>
            <a:endParaRPr lang="zh-CN" altLang="zh-CN" sz="2800" b="1" smtClea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184150" y="166370"/>
            <a:ext cx="1190942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cs typeface="宋体" panose="02010600030101010101" pitchFamily="2" charset="-122"/>
              </a:rPr>
              <a:t>例</a:t>
            </a:r>
            <a:r>
              <a:rPr lang="en-US" altLang="zh-CN" sz="3200" b="1">
                <a:cs typeface="宋体" panose="02010600030101010101" pitchFamily="2" charset="-122"/>
              </a:rPr>
              <a:t>1</a:t>
            </a:r>
            <a:r>
              <a:rPr sz="3000" b="1">
                <a:sym typeface="+mn-ea"/>
              </a:rPr>
              <a:t>【2022高考全国甲卷：</a:t>
            </a:r>
            <a:r>
              <a:rPr sz="3000" b="1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“直接移用”“借鉴化用”“情境独创”</a:t>
            </a:r>
            <a:r>
              <a:rPr sz="3000" b="1">
                <a:sym typeface="+mn-ea"/>
              </a:rPr>
              <a:t>】</a:t>
            </a:r>
            <a:endParaRPr lang="en-US" altLang="zh-CN" sz="30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130810" y="118745"/>
            <a:ext cx="11929745" cy="67392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3600" b="1">
                <a:solidFill>
                  <a:srgbClr val="FF0000"/>
                </a:solidFill>
              </a:rPr>
              <a:t>【思辩话题及逻辑关系】</a:t>
            </a:r>
            <a:endParaRPr sz="3600" b="1">
              <a:solidFill>
                <a:srgbClr val="FF0000"/>
              </a:solidFill>
            </a:endParaRPr>
          </a:p>
          <a:p>
            <a:r>
              <a:rPr lang="en-US" sz="3600" b="1"/>
              <a:t>    </a:t>
            </a:r>
            <a:r>
              <a:rPr sz="3600" b="1"/>
              <a:t>作文材料引用《红楼梦》“大观园试才题对额”的一个情节，引出“直接移用、借鉴化用、根据情境独创”这一三元思辩关系，三者是</a:t>
            </a:r>
            <a:r>
              <a:rPr sz="3600" b="1">
                <a:solidFill>
                  <a:srgbClr val="FF0000"/>
                </a:solidFill>
              </a:rPr>
              <a:t>递进</a:t>
            </a:r>
            <a:r>
              <a:rPr sz="3600" b="1"/>
              <a:t>层次的，直用、化用、创造是一个梯级上升层次。</a:t>
            </a:r>
            <a:endParaRPr sz="3600" b="1"/>
          </a:p>
          <a:p>
            <a:r>
              <a:rPr sz="3600" b="1">
                <a:solidFill>
                  <a:srgbClr val="FF0000"/>
                </a:solidFill>
              </a:rPr>
              <a:t>【概念内涵及立意思考】</a:t>
            </a:r>
            <a:endParaRPr sz="3600" b="1">
              <a:solidFill>
                <a:srgbClr val="FF0000"/>
              </a:solidFill>
            </a:endParaRPr>
          </a:p>
          <a:p>
            <a:r>
              <a:rPr sz="3600" b="1"/>
              <a:t>“移用”是浅层次，即移过来直接照用；</a:t>
            </a:r>
            <a:endParaRPr sz="3600" b="1"/>
          </a:p>
          <a:p>
            <a:r>
              <a:rPr sz="3600" b="1"/>
              <a:t>“借鉴”高于“移用”，不是简单地移，是在“借”的基础上有所鉴别和吸收；</a:t>
            </a:r>
            <a:endParaRPr sz="3600" b="1"/>
          </a:p>
          <a:p>
            <a:r>
              <a:rPr sz="3600" b="1"/>
              <a:t>“独创”是高层次的，涉及到知识的吸引、迁移和转化，是一种创造性发挥与运用。从“移”“鉴”到“创”，是一个逐步发挥直至升华的过程。</a:t>
            </a:r>
            <a:endParaRPr sz="3600" b="1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 title=""/>
          <p:cNvGrpSpPr/>
          <p:nvPr/>
        </p:nvGrpSpPr>
        <p:grpSpPr>
          <a:xfrm>
            <a:off x="1398270" y="2247900"/>
            <a:ext cx="9524874" cy="1477010"/>
            <a:chOff x="4419" y="3328"/>
            <a:chExt cx="15704" cy="2326"/>
          </a:xfrm>
        </p:grpSpPr>
        <p:grpSp>
          <p:nvGrpSpPr>
            <p:cNvPr id="2" name="组合 1"/>
            <p:cNvGrpSpPr/>
            <p:nvPr/>
          </p:nvGrpSpPr>
          <p:grpSpPr>
            <a:xfrm>
              <a:off x="4419" y="3328"/>
              <a:ext cx="11664" cy="2326"/>
              <a:chOff x="3895" y="2775"/>
              <a:chExt cx="6962" cy="1388"/>
            </a:xfrm>
          </p:grpSpPr>
          <p:sp>
            <p:nvSpPr>
              <p:cNvPr id="2052" name="文本框 13"/>
              <p:cNvSpPr txBox="1">
                <a:spLocks noChangeArrowheads="1"/>
              </p:cNvSpPr>
              <p:nvPr>
                <p:custDataLst>
                  <p:tags r:id="rId2"/>
                </p:custDataLst>
              </p:nvPr>
            </p:nvSpPr>
            <p:spPr bwMode="auto">
              <a:xfrm>
                <a:off x="3895" y="3035"/>
                <a:ext cx="884" cy="40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lIns="0" tIns="0" rIns="0" bIns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/>
                <a:endParaRPr lang="zh-CN" altLang="en-US" sz="2800" b="1">
                  <a:solidFill>
                    <a:schemeClr val="tx1"/>
                  </a:solidFill>
                  <a:latin typeface="Arial" pitchFamily="34" charset="0"/>
                  <a:ea typeface="微软雅黑" panose="020b0503020204020204" charset="-122"/>
                  <a:sym typeface="Arial" pitchFamily="34" charset="0"/>
                </a:endParaRPr>
              </a:p>
            </p:txBody>
          </p:sp>
          <p:sp>
            <p:nvSpPr>
              <p:cNvPr id="2053" name="文本框 14"/>
              <p:cNvSpPr txBox="1">
                <a:spLocks noChangeArrowheads="1"/>
              </p:cNvSpPr>
              <p:nvPr>
                <p:custDataLst>
                  <p:tags r:id="rId3"/>
                </p:custDataLst>
              </p:nvPr>
            </p:nvSpPr>
            <p:spPr bwMode="auto">
              <a:xfrm>
                <a:off x="5019" y="2775"/>
                <a:ext cx="1616" cy="13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lIns="0" tIns="0" rIns="0" bIns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/>
                <a:r>
                  <a:rPr lang="en-US" altLang="zh-CN" sz="9600">
                    <a:solidFill>
                      <a:schemeClr val="tx1"/>
                    </a:solidFill>
                    <a:latin typeface="Impact" panose="020b0806030902050204" pitchFamily="34" charset="0"/>
                    <a:ea typeface="微软雅黑" panose="020b0503020204020204" charset="-122"/>
                    <a:cs typeface="Impact" panose="020b0806030902050204" pitchFamily="34" charset="0"/>
                    <a:sym typeface="Arial" pitchFamily="34" charset="0"/>
                  </a:rPr>
                  <a:t>04</a:t>
                </a:r>
                <a:endParaRPr lang="en-US" altLang="zh-CN" sz="9600">
                  <a:solidFill>
                    <a:schemeClr val="tx1"/>
                  </a:solidFill>
                  <a:latin typeface="Impact" panose="020b0806030902050204" pitchFamily="34" charset="0"/>
                  <a:ea typeface="微软雅黑" panose="020b0503020204020204" charset="-122"/>
                  <a:cs typeface="Impact" panose="020b0806030902050204" pitchFamily="34" charset="0"/>
                  <a:sym typeface="Arial" pitchFamily="34" charset="0"/>
                </a:endParaRPr>
              </a:p>
            </p:txBody>
          </p:sp>
          <p:sp>
            <p:nvSpPr>
              <p:cNvPr id="6" name="标题 5"/>
              <p:cNvSpPr txBox="1"/>
              <p:nvPr>
                <p:custDataLst>
                  <p:tags r:id="rId4"/>
                </p:custDataLst>
              </p:nvPr>
            </p:nvSpPr>
            <p:spPr>
              <a:xfrm>
                <a:off x="6729" y="3049"/>
                <a:ext cx="4128" cy="572"/>
              </a:xfrm>
              <a:prstGeom prst="rect">
                <a:avLst/>
              </a:prstGeom>
              <a:noFill/>
            </p:spPr>
            <p:txBody>
              <a:bodyPr wrap="square" lIns="0" tIns="0" rIns="0" bIns="0" anchor="t" anchorCtr="0">
                <a:spAutoFit/>
              </a:bodyPr>
              <a:lstStyle>
                <a:defPPr>
                  <a:defRPr lang="zh-CN"/>
                </a:defPPr>
                <a:lvl1pPr marL="0" algn="ctr" defTabSz="914400" rtl="0" eaLnBrk="1" latinLnBrk="0" hangingPunct="1">
                  <a:lnSpc>
                    <a:spcPct val="90000"/>
                  </a:lnSpc>
                  <a:spcBef>
                    <a:spcPct val="0"/>
                  </a:spcBef>
                  <a:buNone/>
                  <a:defRPr sz="40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altLang="en-US" sz="4400" b="1">
                    <a:solidFill>
                      <a:schemeClr val="tx1"/>
                    </a:solidFill>
                    <a:latin typeface="Arial" pitchFamily="34" charset="0"/>
                    <a:ea typeface="微软雅黑" panose="020b0503020204020204" charset="-122"/>
                    <a:sym typeface="Arial" pitchFamily="34" charset="0"/>
                  </a:rPr>
                  <a:t>多重关系</a:t>
                </a:r>
                <a:endParaRPr lang="zh-CN" altLang="en-US" sz="4400" b="1">
                  <a:solidFill>
                    <a:schemeClr val="tx1"/>
                  </a:solidFill>
                  <a:latin typeface="Arial" pitchFamily="34" charset="0"/>
                  <a:ea typeface="微软雅黑" panose="020b0503020204020204" charset="-122"/>
                  <a:sym typeface="Arial" pitchFamily="34" charset="0"/>
                </a:endParaRPr>
              </a:p>
            </p:txBody>
          </p:sp>
        </p:grpSp>
        <p:sp>
          <p:nvSpPr>
            <p:cNvPr id="3" name="标题 5"/>
            <p:cNvSpPr txBox="1"/>
            <p:nvPr>
              <p:custDataLst>
                <p:tags r:id="rId5"/>
              </p:custDataLst>
            </p:nvPr>
          </p:nvSpPr>
          <p:spPr>
            <a:xfrm>
              <a:off x="9167" y="4807"/>
              <a:ext cx="10956" cy="697"/>
            </a:xfrm>
            <a:prstGeom prst="rect">
              <a:avLst/>
            </a:prstGeom>
            <a:noFill/>
          </p:spPr>
          <p:txBody>
            <a:bodyPr wrap="square" lIns="0" tIns="0" rIns="0" bIns="0" anchor="t" anchorCtr="0">
              <a:spAutoFit/>
            </a:bodyPr>
            <a:lstStyle>
              <a:defPPr>
                <a:defRPr lang="zh-CN"/>
              </a:defPPr>
              <a:lvl1pPr marL="0" algn="ctr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0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sz="3200" b="1">
                  <a:solidFill>
                    <a:srgbClr val="FF0000"/>
                  </a:solidFill>
                  <a:cs typeface="宋体" panose="02010600030101010101" pitchFamily="2" charset="-122"/>
                  <a:sym typeface="+mn-ea"/>
                </a:rPr>
                <a:t>话题中存在着复杂的多重关系</a:t>
              </a:r>
              <a:endParaRPr sz="3200" b="1">
                <a:solidFill>
                  <a:srgbClr val="FF0000"/>
                </a:solidFill>
                <a:cs typeface="宋体" panose="02010600030101010101" pitchFamily="2" charset="-122"/>
                <a:sym typeface="+mn-ea"/>
              </a:endParaRP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 title=""/>
          <p:cNvSpPr/>
          <p:nvPr/>
        </p:nvSpPr>
        <p:spPr>
          <a:xfrm>
            <a:off x="394970" y="940435"/>
            <a:ext cx="11556365" cy="5773420"/>
          </a:xfrm>
          <a:prstGeom prst="rect">
            <a:avLst/>
          </a:prstGeom>
          <a:noFill/>
          <a:ln w="22225">
            <a:solidFill>
              <a:schemeClr val="tx1">
                <a:lumMod val="75000"/>
                <a:lumOff val="25000"/>
              </a:schemeClr>
            </a:solidFill>
            <a:prstDash val="dash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" name="TextBox 13" title=""/>
          <p:cNvSpPr txBox="1">
            <a:spLocks noChangeArrowheads="1"/>
          </p:cNvSpPr>
          <p:nvPr/>
        </p:nvSpPr>
        <p:spPr bwMode="auto">
          <a:xfrm>
            <a:off x="553085" y="940435"/>
            <a:ext cx="11085195" cy="4868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1216025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defTabSz="1216025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defTabSz="1216025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defTabSz="1216025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defTabSz="1216025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12160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12160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12160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12160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fontAlgn="auto" hangingPunct="1">
              <a:lnSpc>
                <a:spcPct val="130000"/>
              </a:lnSpc>
              <a:spcBef>
                <a:spcPct val="0"/>
              </a:spcBef>
            </a:pPr>
            <a:r>
              <a:rPr sz="2800" b="1">
                <a:cs typeface="宋体" panose="02010600030101010101" pitchFamily="2" charset="-122"/>
                <a:sym typeface="+mn-ea"/>
              </a:rPr>
              <a:t>阅读下面的材料，根据要求写作。</a:t>
            </a:r>
            <a:endParaRPr sz="2800" b="1">
              <a:cs typeface="宋体" panose="02010600030101010101" pitchFamily="2" charset="-122"/>
            </a:endParaRPr>
          </a:p>
          <a:p>
            <a:pPr marL="7620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   “</a:t>
            </a:r>
            <a:r>
              <a:rPr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本手、妙手、俗手”是围棋的三个术语。本手是指合乎棋理的正规下法;妙手是指出人意料的精妙下法;俗手是指貌似合理，而从全局看通常会受损的下法。对于初学者而言，应该从本手开始，本手的功夫扎实了，棋力才会提高。一些初学者热衷于追求妙手，而忽视更为常用的本手。本手是基础，妙手是创造。一般来说，对本手理解深刻，才可能出现妙手;否则，难免下出俗手，水平也不易提升。</a:t>
            </a:r>
            <a:endParaRPr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marL="76200" indent="0">
              <a:lnSpc>
                <a:spcPct val="100000"/>
              </a:lnSpc>
              <a:spcBef>
                <a:spcPct val="0"/>
              </a:spcBef>
              <a:buNone/>
            </a:pPr>
            <a:r>
              <a:rPr sz="2800" b="1">
                <a:latin typeface="宋体" panose="02010600030101010101" pitchFamily="2" charset="-122"/>
                <a:cs typeface="宋体" panose="02010600030101010101" pitchFamily="2" charset="-122"/>
                <a:sym typeface="+mn-ea"/>
              </a:rPr>
              <a:t>以上材料对我们颇具启示意义。请结合材料写一篇文章，体现你的感悟与思考。</a:t>
            </a:r>
            <a:endParaRPr sz="2800" b="1">
              <a:latin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76200" indent="0">
              <a:lnSpc>
                <a:spcPct val="100000"/>
              </a:lnSpc>
              <a:spcBef>
                <a:spcPct val="0"/>
              </a:spcBef>
              <a:buNone/>
            </a:pPr>
            <a:r>
              <a:rPr sz="2800" b="1">
                <a:latin typeface="宋体" panose="02010600030101010101" pitchFamily="2" charset="-122"/>
                <a:cs typeface="宋体" panose="02010600030101010101" pitchFamily="2" charset="-122"/>
                <a:sym typeface="+mn-ea"/>
              </a:rPr>
              <a:t>要求：选准角度，确定立意，明确文体，自拟标题;不要套作，不得抄袭;不得泄露个人信息;不少于800字。</a:t>
            </a:r>
            <a:endParaRPr sz="2800" b="1">
              <a:latin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84150" y="166370"/>
            <a:ext cx="1190942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cs typeface="宋体" panose="02010600030101010101" pitchFamily="2" charset="-122"/>
              </a:rPr>
              <a:t>例</a:t>
            </a:r>
            <a:r>
              <a:rPr lang="en-US" altLang="zh-CN" sz="3200" b="1">
                <a:cs typeface="宋体" panose="02010600030101010101" pitchFamily="2" charset="-122"/>
              </a:rPr>
              <a:t>1</a:t>
            </a:r>
            <a:r>
              <a:rPr sz="3000" b="1">
                <a:sym typeface="+mn-ea"/>
              </a:rPr>
              <a:t>【202</a:t>
            </a:r>
            <a:r>
              <a:rPr lang="en-US" sz="3000" b="1">
                <a:sym typeface="+mn-ea"/>
              </a:rPr>
              <a:t>1</a:t>
            </a:r>
            <a:r>
              <a:rPr lang="zh-CN" altLang="en-US" sz="3000" b="1">
                <a:sym typeface="+mn-ea"/>
              </a:rPr>
              <a:t>全国新高考</a:t>
            </a:r>
            <a:r>
              <a:rPr lang="en-US" altLang="zh-CN" sz="3000" b="1">
                <a:sym typeface="+mn-ea"/>
              </a:rPr>
              <a:t>1</a:t>
            </a:r>
            <a:r>
              <a:rPr sz="3000" b="1">
                <a:sym typeface="+mn-ea"/>
              </a:rPr>
              <a:t>卷：</a:t>
            </a:r>
            <a:r>
              <a:rPr lang="zh-CN" sz="3000" b="1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本手、妙手、俗手</a:t>
            </a:r>
            <a:r>
              <a:rPr sz="3000" b="1">
                <a:sym typeface="+mn-ea"/>
              </a:rPr>
              <a:t>】</a:t>
            </a:r>
            <a:endParaRPr lang="en-US" altLang="zh-CN" sz="30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https://d.book118.com/906105104120010031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  <p:tag name="KSO_WM_UNIT_TABLE_BEAUTIFY" val="smartTable{56ef0089-2d16-4a3a-90a2-456903488000}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  <p:tag name="KSO_WM_UNIT_TABLE_BEAUTIFY" val="smartTable{34d44ae0-5fef-4cfa-ac37-874d3166851e}"/>
  <p:tag name="TABLE_ENDDRAG_ORIGIN_RECT" val="915*350"/>
  <p:tag name="TABLE_ENDDRAG_RECT" val="21*89*915*350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7.xml><?xml version="1.0" encoding="utf-8"?>
<p:tagLst xmlns:p="http://schemas.openxmlformats.org/presentationml/2006/main">
  <p:tag name="MH" val="20161022204303"/>
  <p:tag name="MH_LIBRARY" val="GRAPHIC"/>
  <p:tag name="MH_ORDER" val="文本框 13"/>
</p:tagLst>
</file>

<file path=ppt/tags/tag8.xml><?xml version="1.0" encoding="utf-8"?>
<p:tagLst xmlns:p="http://schemas.openxmlformats.org/presentationml/2006/main">
  <p:tag name="MH" val="20161022204303"/>
  <p:tag name="MH_LIBRARY" val="GRAPHIC"/>
  <p:tag name="MH_ORDER" val="文本框 14"/>
</p:tagLst>
</file>

<file path=ppt/tags/tag9.xml><?xml version="1.0" encoding="utf-8"?>
<p:tagLst xmlns:p="http://schemas.openxmlformats.org/presentationml/2006/main">
  <p:tag name="MH" val="20161022204343"/>
  <p:tag name="MH_LIBRARY" val="GRAPHIC"/>
  <p:tag name="MH_ORDER" val="标题 5"/>
</p:tagLst>
</file>

<file path=ppt/tags/tag10.xml><?xml version="1.0" encoding="utf-8"?>
<p:tagLst xmlns:p="http://schemas.openxmlformats.org/presentationml/2006/main">
  <p:tag name="MH" val="20161022204343"/>
  <p:tag name="MH_LIBRARY" val="GRAPHIC"/>
  <p:tag name="MH_ORDER" val="标题 5"/>
</p:tagLst>
</file>

<file path=ppt/tags/tag11.xml><?xml version="1.0" encoding="utf-8"?>
<p:tagLst xmlns:p="http://schemas.openxmlformats.org/presentationml/2006/main">
  <p:tag name="MH" val="20161022204303"/>
  <p:tag name="MH_LIBRARY" val="GRAPHIC"/>
  <p:tag name="MH_ORDER" val="文本框 13"/>
</p:tagLst>
</file>

<file path=ppt/tags/tag12.xml><?xml version="1.0" encoding="utf-8"?>
<p:tagLst xmlns:p="http://schemas.openxmlformats.org/presentationml/2006/main">
  <p:tag name="MH" val="20161022204303"/>
  <p:tag name="MH_LIBRARY" val="GRAPHIC"/>
  <p:tag name="MH_ORDER" val="文本框 14"/>
</p:tagLst>
</file>

<file path=ppt/tags/tag13.xml><?xml version="1.0" encoding="utf-8"?>
<p:tagLst xmlns:p="http://schemas.openxmlformats.org/presentationml/2006/main">
  <p:tag name="MH" val="20161022204343"/>
  <p:tag name="MH_LIBRARY" val="GRAPHIC"/>
  <p:tag name="MH_ORDER" val="标题 5"/>
</p:tagLst>
</file>

<file path=ppt/tags/tag14.xml><?xml version="1.0" encoding="utf-8"?>
<p:tagLst xmlns:p="http://schemas.openxmlformats.org/presentationml/2006/main">
  <p:tag name="MH" val="20161022204343"/>
  <p:tag name="MH_LIBRARY" val="GRAPHIC"/>
  <p:tag name="MH_ORDER" val="标题 5"/>
</p:tagLst>
</file>

<file path=ppt/tags/tag15.xml><?xml version="1.0" encoding="utf-8"?>
<p:tagLst xmlns:p="http://schemas.openxmlformats.org/presentationml/2006/main">
  <p:tag name="MH" val="20161022204303"/>
  <p:tag name="MH_LIBRARY" val="GRAPHIC"/>
  <p:tag name="MH_ORDER" val="文本框 13"/>
</p:tagLst>
</file>

<file path=ppt/tags/tag16.xml><?xml version="1.0" encoding="utf-8"?>
<p:tagLst xmlns:p="http://schemas.openxmlformats.org/presentationml/2006/main">
  <p:tag name="MH" val="20161022204303"/>
  <p:tag name="MH_LIBRARY" val="GRAPHIC"/>
  <p:tag name="MH_ORDER" val="文本框 14"/>
</p:tagLst>
</file>

<file path=ppt/tags/tag17.xml><?xml version="1.0" encoding="utf-8"?>
<p:tagLst xmlns:p="http://schemas.openxmlformats.org/presentationml/2006/main">
  <p:tag name="MH" val="20161022204343"/>
  <p:tag name="MH_LIBRARY" val="GRAPHIC"/>
  <p:tag name="MH_ORDER" val="标题 5"/>
</p:tagLst>
</file>

<file path=ppt/tags/tag18.xml><?xml version="1.0" encoding="utf-8"?>
<p:tagLst xmlns:p="http://schemas.openxmlformats.org/presentationml/2006/main">
  <p:tag name="MH" val="20161022204343"/>
  <p:tag name="MH_LIBRARY" val="GRAPHIC"/>
  <p:tag name="MH_ORDER" val="标题 5"/>
</p:tagLst>
</file>

<file path=ppt/tags/tag19.xml><?xml version="1.0" encoding="utf-8"?>
<p:tagLst xmlns:p="http://schemas.openxmlformats.org/presentationml/2006/main">
  <p:tag name="MH" val="20161022204303"/>
  <p:tag name="MH_LIBRARY" val="GRAPHIC"/>
  <p:tag name="MH_ORDER" val="文本框 13"/>
</p:tagLst>
</file>

<file path=ppt/tags/tag20.xml><?xml version="1.0" encoding="utf-8"?>
<p:tagLst xmlns:p="http://schemas.openxmlformats.org/presentationml/2006/main">
  <p:tag name="MH" val="20161022204303"/>
  <p:tag name="MH_LIBRARY" val="GRAPHIC"/>
  <p:tag name="MH_ORDER" val="文本框 14"/>
</p:tagLst>
</file>

<file path=ppt/tags/tag21.xml><?xml version="1.0" encoding="utf-8"?>
<p:tagLst xmlns:p="http://schemas.openxmlformats.org/presentationml/2006/main">
  <p:tag name="MH" val="20161022204343"/>
  <p:tag name="MH_LIBRARY" val="GRAPHIC"/>
  <p:tag name="MH_ORDER" val="标题 5"/>
</p:tagLst>
</file>

<file path=ppt/tags/tag22.xml><?xml version="1.0" encoding="utf-8"?>
<p:tagLst xmlns:p="http://schemas.openxmlformats.org/presentationml/2006/main">
  <p:tag name="MH" val="20161022204343"/>
  <p:tag name="MH_LIBRARY" val="GRAPHIC"/>
  <p:tag name="MH_ORDER" val="标题 5"/>
</p:tagLst>
</file>

<file path=ppt/tags/tag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20</Slides>
  <Notes>0</Notes>
  <TotalTime>1</TotalTime>
  <HiddenSlides>3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1">
      <vt:lpstr>Arial</vt:lpstr>
      <vt:lpstr>Calibri</vt:lpstr>
      <vt:lpstr>微软雅黑</vt:lpstr>
      <vt:lpstr>方正粗黑宋简体</vt:lpstr>
      <vt:lpstr>宋体</vt:lpstr>
      <vt:lpstr>楷体</vt:lpstr>
      <vt:lpstr>黑体</vt:lpstr>
      <vt:lpstr>Impact</vt:lpstr>
      <vt:lpstr>方正全福体</vt:lpstr>
      <vt:lpstr>汉仪铸字美心体简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关系型材料作文构思模型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2024-08-30T00:18:35.297</cp:lastPrinted>
  <dcterms:created xsi:type="dcterms:W3CDTF">2024-08-29T16:18:35Z</dcterms:created>
  <dcterms:modified xsi:type="dcterms:W3CDTF">2024-08-29T16:18:37Z</dcterms:modified>
</cp:coreProperties>
</file>