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9525000" cy="53467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EB19DB-4CE0-4138-9666-374E828955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619A08-6BDC-448A-8974-EB0461A547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31A5F3-013B-498A-BD6E-724704E830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35975D-7102-4270-869F-D759E95C65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5C8342-527E-4D5D-9CB8-615F41033C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59A6F2-72CE-4B46-90BF-8B69761199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527D31-4F0D-4909-BA8A-5443224FFB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2391A2-D423-4962-8D23-8B0BB8AB1D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7AFD68-B4DB-4C61-8E64-DF9B60C2C2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35EE88-A221-42AD-8976-A6B71B594C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9D424D-EE33-4120-B64A-1611273297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11/6/2023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11/6/2023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11/6/2023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11/6/2023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6110211205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48" r="48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71731" y="881186"/>
            <a:ext cx="7679055" cy="7757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050" b="1" err="1" smtClean="0">
                <a:solidFill>
                  <a:schemeClr val="accent3"/>
                </a:solidFill>
                <a:latin typeface="Arial"/>
                <a:ea typeface="Arial"/>
                <a:cs typeface="Arial"/>
              </a:rPr>
              <a:t>鱼骨图分析方法</a:t>
            </a:r>
            <a:r>
              <a:rPr lang="en-US" altLang="zh-CN" sz="4050" b="1" err="1" smtClean="0">
                <a:solidFill>
                  <a:schemeClr val="accent3"/>
                </a:solidFill>
                <a:latin typeface="Arial"/>
                <a:ea typeface="Arial"/>
                <a:cs typeface="Arial"/>
              </a:rPr>
              <a:t>PPT</a:t>
            </a:r>
            <a:endParaRPr lang="en-US" sz="4050" b="1">
              <a:solidFill>
                <a:schemeClr val="accent3"/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671731" y="4109208"/>
            <a:ext cx="2497455" cy="2862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err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汇报人</a:t>
            </a:r>
            <a:r>
              <a:rPr lang="en-US" sz="1575" err="1" smtClean="0">
                <a:solidFill>
                  <a:schemeClr val="accent3"/>
                </a:solidFill>
                <a:latin typeface="Arial"/>
                <a:ea typeface="Arial"/>
                <a:cs typeface="Arial"/>
              </a:rPr>
              <a:t>：</a:t>
            </a:r>
            <a:r>
              <a:rPr lang="en-US" altLang="zh-CN" sz="1575" err="1" smtClean="0">
                <a:solidFill>
                  <a:schemeClr val="accent3"/>
                </a:solidFill>
                <a:latin typeface="Arial"/>
                <a:ea typeface="Arial"/>
                <a:cs typeface="Arial"/>
              </a:rPr>
              <a:t>XXX</a:t>
            </a:r>
            <a:endParaRPr lang="en-US" sz="1575">
              <a:solidFill>
                <a:schemeClr val="accent3"/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71731" y="4485840"/>
            <a:ext cx="2335530" cy="2862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altLang="zh-CN" sz="1575" smtClean="0">
                <a:solidFill>
                  <a:schemeClr val="accent3"/>
                </a:solidFill>
                <a:latin typeface="Arial"/>
                <a:ea typeface="Arial"/>
                <a:cs typeface="Arial"/>
              </a:rPr>
              <a:t>XX</a:t>
            </a:r>
            <a:r>
              <a:rPr lang="en-US" sz="1575" smtClean="0">
                <a:solidFill>
                  <a:schemeClr val="accent3"/>
                </a:solidFill>
                <a:latin typeface="Arial"/>
                <a:ea typeface="Arial"/>
                <a:cs typeface="Arial"/>
              </a:rPr>
              <a:t>-</a:t>
            </a:r>
            <a:r>
              <a:rPr lang="en-US" altLang="zh-CN" sz="1575" smtClean="0">
                <a:solidFill>
                  <a:schemeClr val="accent3"/>
                </a:solidFill>
                <a:latin typeface="Arial"/>
                <a:ea typeface="Arial"/>
                <a:cs typeface="Arial"/>
              </a:rPr>
              <a:t>XX</a:t>
            </a:r>
            <a:r>
              <a:rPr lang="en-US" sz="1575" smtClean="0">
                <a:solidFill>
                  <a:schemeClr val="accent3"/>
                </a:solidFill>
                <a:latin typeface="Arial"/>
                <a:ea typeface="Arial"/>
                <a:cs typeface="Arial"/>
              </a:rPr>
              <a:t>-</a:t>
            </a:r>
            <a:r>
              <a:rPr lang="en-US" altLang="zh-CN" sz="1575" smtClean="0">
                <a:solidFill>
                  <a:schemeClr val="accent3"/>
                </a:solidFill>
                <a:latin typeface="Arial"/>
                <a:ea typeface="Arial"/>
                <a:cs typeface="Arial"/>
              </a:rPr>
              <a:t>XX</a:t>
            </a:r>
            <a:endParaRPr lang="en-US" sz="1575">
              <a:solidFill>
                <a:schemeClr val="accent3"/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7" r="-1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32415" y="633116"/>
            <a:ext cx="4139205" cy="4139205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33125" y="1133826"/>
            <a:ext cx="3137785" cy="31377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61902" y="1881216"/>
            <a:ext cx="2833586" cy="1971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6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95252" y="1614516"/>
            <a:ext cx="2413531" cy="81379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1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27007" y="892969"/>
            <a:ext cx="4542117" cy="36195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鱼骨图介绍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鱼骨图制作步骤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鱼骨图分析方法的应用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鱼骨图制作的常见问题与解决方案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鱼骨图分析方法的优势与局限性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鱼骨图分析方法案例展示</a:t>
            </a:r>
          </a:p>
        </p:txBody>
      </p:sp>
      <p:sp>
        <p:nvSpPr>
          <p:cNvPr id="7" name="AutoShape 7"/>
          <p:cNvSpPr/>
          <p:nvPr/>
        </p:nvSpPr>
        <p:spPr>
          <a:xfrm>
            <a:off x="8833899" y="259556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169123" y="259556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864356" y="259556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833899" y="397305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169123" y="397305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864356" y="397305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8833899" y="535054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169123" y="535054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8864356" y="535054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66" r="66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83299" y="1362845"/>
            <a:ext cx="742723" cy="645416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8795" y="1458858"/>
            <a:ext cx="2411730" cy="453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400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86957" y="2065376"/>
            <a:ext cx="7012305" cy="1644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050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鱼骨图介绍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7" r="-1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952245" y="92437"/>
            <a:ext cx="7815272" cy="857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什么是鱼骨图</a:t>
            </a:r>
          </a:p>
        </p:txBody>
      </p:sp>
      <p:sp>
        <p:nvSpPr>
          <p:cNvPr id="23" name="AutoShape 23"/>
          <p:cNvSpPr/>
          <p:nvPr/>
        </p:nvSpPr>
        <p:spPr>
          <a:xfrm>
            <a:off x="396777" y="4936668"/>
            <a:ext cx="548022" cy="9609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355440" y="4936668"/>
            <a:ext cx="96092" cy="960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888840" y="4936668"/>
            <a:ext cx="96092" cy="960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>
            <a:off x="944799" y="4994660"/>
            <a:ext cx="8587384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06988" y="1092465"/>
            <a:ext cx="2023533" cy="1176867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52245" y="2025393"/>
            <a:ext cx="2243667" cy="2455333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2540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3518038" y="1113204"/>
            <a:ext cx="2023533" cy="117686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3763295" y="2046132"/>
            <a:ext cx="2243667" cy="2455333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2540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407288" y="1113204"/>
            <a:ext cx="2023533" cy="1176867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652545" y="2046132"/>
            <a:ext cx="2243667" cy="2455333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2540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104884" y="2328340"/>
            <a:ext cx="1958014" cy="1940719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071D40"/>
                </a:solidFill>
                <a:latin typeface="Microsoft Yahei"/>
                <a:ea typeface="Microsoft Yahei"/>
                <a:cs typeface="Microsoft Yahei"/>
              </a:rPr>
              <a:t>鱼骨图是一种图形化工具，用于分析和解决问题。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3906121" y="2328340"/>
            <a:ext cx="1958014" cy="1940719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071D40"/>
                </a:solidFill>
                <a:latin typeface="Microsoft Yahei"/>
                <a:ea typeface="Microsoft Yahei"/>
                <a:cs typeface="Microsoft Yahei"/>
              </a:rPr>
              <a:t>它通过将问题或过程分解为若干个组成部分，并标明各部分之间的关系，来帮助人们更清晰地理解问题。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821830" y="2328340"/>
            <a:ext cx="1958014" cy="1940719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071D40"/>
                </a:solidFill>
                <a:latin typeface="Microsoft Yahei"/>
                <a:ea typeface="Microsoft Yahei"/>
                <a:cs typeface="Microsoft Yahei"/>
              </a:rPr>
              <a:t>鱼骨图因其形状类似鱼骨而得名，通常分为头、身体、尾三部分。</a:t>
            </a:r>
          </a:p>
        </p:txBody>
      </p:sp>
      <p:sp>
        <p:nvSpPr>
          <p:cNvPr id="36" name="Freeform 36"/>
          <p:cNvSpPr/>
          <p:nvPr/>
        </p:nvSpPr>
        <p:spPr>
          <a:xfrm>
            <a:off x="2917959" y="1441715"/>
            <a:ext cx="397933" cy="397933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5807995" y="1394453"/>
            <a:ext cx="397933" cy="397933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267272" y="931069"/>
            <a:ext cx="902965" cy="14406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4078322" y="978165"/>
            <a:ext cx="902965" cy="14406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967572" y="949687"/>
            <a:ext cx="902965" cy="14406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7" r="-1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918511" y="32983"/>
            <a:ext cx="7815272" cy="857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鱼骨图的用途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172703" y="913509"/>
            <a:ext cx="1782119" cy="1782119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4826147" y="1544359"/>
            <a:ext cx="475232" cy="475232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3570178" y="2019590"/>
            <a:ext cx="1493585" cy="1493585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4028437" y="2528029"/>
            <a:ext cx="577067" cy="476708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613990" y="2962556"/>
            <a:ext cx="1188079" cy="118807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923220" y="3286776"/>
            <a:ext cx="569619" cy="5396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083598" y="3724580"/>
            <a:ext cx="1043812" cy="104381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401092" y="4059769"/>
            <a:ext cx="408824" cy="373434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6277928" y="1448600"/>
            <a:ext cx="2580109" cy="78432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999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帮助团队成员了解和梳理问题或过程。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6277928" y="3179801"/>
            <a:ext cx="2580109" cy="78432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999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确定解决问题的优先顺序。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170199" y="3913111"/>
            <a:ext cx="2580109" cy="78432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999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制定改进措施和计划。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78911" y="2362252"/>
            <a:ext cx="2580109" cy="78432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999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识别导致问题的根本原因。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7" r="-1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8272" y="3162050"/>
            <a:ext cx="4301067" cy="132718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0995" y="3162050"/>
            <a:ext cx="4385733" cy="132718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995" y="1511910"/>
            <a:ext cx="4385733" cy="1335647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272" y="1511910"/>
            <a:ext cx="4301067" cy="1335647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355440" y="202909"/>
            <a:ext cx="402793" cy="344077"/>
            <a:chOff x="355440" y="202909"/>
            <a:chExt cx="402793" cy="344077"/>
          </a:xfrm>
        </p:grpSpPr>
        <p:sp>
          <p:nvSpPr>
            <p:cNvPr id="7" name="AutoShape 7"/>
            <p:cNvSpPr/>
            <p:nvPr/>
          </p:nvSpPr>
          <p:spPr>
            <a:xfrm>
              <a:off x="355440" y="205214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49257" y="202909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38379" y="204250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24819" y="21125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06988" y="208029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55440" y="297225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49257" y="29492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38379" y="29626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24819" y="303269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06988" y="30004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355440" y="389235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49257" y="386931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38379" y="388272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24819" y="39528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06988" y="392051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355440" y="48124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49257" y="478942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38379" y="480283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24819" y="48729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06988" y="484062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7" name="TextBox 27"/>
          <p:cNvSpPr txBox="1"/>
          <p:nvPr/>
        </p:nvSpPr>
        <p:spPr>
          <a:xfrm>
            <a:off x="952245" y="157808"/>
            <a:ext cx="7815272" cy="4342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鱼骨图的分类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825341" y="1686490"/>
            <a:ext cx="1882662" cy="3199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因果图</a:t>
            </a:r>
          </a:p>
        </p:txBody>
      </p:sp>
      <p:sp>
        <p:nvSpPr>
          <p:cNvPr id="29" name="AutoShape 29"/>
          <p:cNvSpPr/>
          <p:nvPr/>
        </p:nvSpPr>
        <p:spPr>
          <a:xfrm>
            <a:off x="3287648" y="1492663"/>
            <a:ext cx="2949705" cy="3014756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3870908" y="2088787"/>
            <a:ext cx="1783183" cy="182250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400285" y="2615537"/>
            <a:ext cx="724429" cy="769009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85979" y="1365350"/>
            <a:ext cx="470946" cy="48941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8670612" y="1365350"/>
            <a:ext cx="470946" cy="48941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296569" y="2112265"/>
            <a:ext cx="2358236" cy="5485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用于表示一个系统或过程中的各个组成部分之间的关系。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772142" y="1692272"/>
            <a:ext cx="1882662" cy="3199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要素图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825341" y="3336346"/>
            <a:ext cx="1882662" cy="3199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流程图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72142" y="3342128"/>
            <a:ext cx="1882662" cy="3199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脑图</a:t>
            </a:r>
          </a:p>
        </p:txBody>
      </p:sp>
      <p:sp>
        <p:nvSpPr>
          <p:cNvPr id="38" name="AutoShape 38"/>
          <p:cNvSpPr/>
          <p:nvPr/>
        </p:nvSpPr>
        <p:spPr>
          <a:xfrm>
            <a:off x="355440" y="4219675"/>
            <a:ext cx="470946" cy="48941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640073" y="4219675"/>
            <a:ext cx="470946" cy="48941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388620" y="1403033"/>
            <a:ext cx="892062" cy="399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670607" y="1403985"/>
            <a:ext cx="892062" cy="399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632512" y="4269105"/>
            <a:ext cx="892062" cy="399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50520" y="4259580"/>
            <a:ext cx="892062" cy="399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237352" y="3720525"/>
            <a:ext cx="2358236" cy="5485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用于表示一个主题或概念的相关信息之间的关系。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58233" y="2088787"/>
            <a:ext cx="2358236" cy="5485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用于表示一个结果与多种可能的原因之间的关系。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06988" y="3720525"/>
            <a:ext cx="2358236" cy="5485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用于表示一个过程或操作的各个环节之间的关系。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66" r="66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83299" y="1362845"/>
            <a:ext cx="742723" cy="645416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8795" y="1458858"/>
            <a:ext cx="2411730" cy="453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400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86957" y="2065376"/>
            <a:ext cx="7012305" cy="1644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050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鱼骨图制作步骤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7" r="-1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确定问题</a:t>
            </a:r>
          </a:p>
        </p:txBody>
      </p:sp>
      <p:sp>
        <p:nvSpPr>
          <p:cNvPr id="3" name="AutoShape 3"/>
          <p:cNvSpPr/>
          <p:nvPr/>
        </p:nvSpPr>
        <p:spPr>
          <a:xfrm>
            <a:off x="6759636" y="1546364"/>
            <a:ext cx="1665725" cy="303696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759636" y="1423091"/>
            <a:ext cx="1665725" cy="303696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929638" y="1546364"/>
            <a:ext cx="1665725" cy="303696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929638" y="1423091"/>
            <a:ext cx="1665725" cy="303696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099639" y="1546364"/>
            <a:ext cx="1665725" cy="303696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99639" y="1423091"/>
            <a:ext cx="1665725" cy="303696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93443" y="1965656"/>
            <a:ext cx="2314076" cy="8763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明确问题的定义和范围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55345" y="2777930"/>
            <a:ext cx="2350036" cy="14406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鱼骨图分析方法是一种用于探究问题原因的有效工具，通过明确问题的定义和范围，能够更好地确定分析的方向和目标。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623442" y="1965656"/>
            <a:ext cx="2314076" cy="8763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收集相关背景资料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3690433" y="2777930"/>
            <a:ext cx="2350036" cy="14406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了解问题的相关背景资料，包括历史数据、行业趋势、竞争对手情况等，有助于更好地理解问题并确定分析的重点。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453440" y="1965656"/>
            <a:ext cx="2314076" cy="8763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确定关键绩效指标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532266" y="2777930"/>
            <a:ext cx="2350036" cy="14406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根据问题的定义和范围，确定与问题相关的关键绩效指标，如销售额、市场份额、客户满意度等，以便更好地衡量问题的严重程度和影响范围。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156724" y="797242"/>
            <a:ext cx="1551555" cy="11906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35443" y="797242"/>
            <a:ext cx="1655076" cy="11906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16154" y="827779"/>
            <a:ext cx="1552690" cy="11906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8" name="AutoShape 18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7" r="-1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6901" y="1368193"/>
            <a:ext cx="2749953" cy="3308171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817406" y="2124954"/>
            <a:ext cx="2073984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730496" y="1387243"/>
            <a:ext cx="2049048" cy="72196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确定数据来源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06988" y="2284529"/>
            <a:ext cx="2346160" cy="2190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根据问题的定义和范围，确定需要搜集的数据来源，包括内部数据源和外部数据源，如销售数据、市场调研报告、行业报告等。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440328" y="1368193"/>
            <a:ext cx="2749953" cy="3308171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3760833" y="2124954"/>
            <a:ext cx="2073984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3673923" y="1387243"/>
            <a:ext cx="2049048" cy="72196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搜集相关数据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650415" y="2284529"/>
            <a:ext cx="2346160" cy="2190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从确定的数据来源中搜集与问题相关的数据，如销售额、市场份额、客户满意度等，以便进行深入的分析和探究。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383754" y="1368193"/>
            <a:ext cx="2749953" cy="3308171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6704260" y="2124954"/>
            <a:ext cx="2073984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6617350" y="1387243"/>
            <a:ext cx="2049048" cy="72196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数据清洗和处理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93842" y="2284529"/>
            <a:ext cx="2346160" cy="2190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对搜集到的数据进行清洗和处理，去除异常值、缺失值和重复值，确保数据的准确性和可靠性。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855345" y="73342"/>
            <a:ext cx="7815272" cy="85338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搜集数据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7" r="-1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915833" y="2906733"/>
            <a:ext cx="1693333" cy="16565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82576" y="3019541"/>
            <a:ext cx="1693333" cy="1426782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950717" y="3019541"/>
            <a:ext cx="1693333" cy="1426782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915833" y="1336791"/>
            <a:ext cx="1693333" cy="1426782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制定原因分类</a:t>
            </a:r>
          </a:p>
        </p:txBody>
      </p:sp>
      <p:sp>
        <p:nvSpPr>
          <p:cNvPr id="27" name="Freeform 27"/>
          <p:cNvSpPr/>
          <p:nvPr/>
        </p:nvSpPr>
        <p:spPr>
          <a:xfrm>
            <a:off x="4487333" y="2361406"/>
            <a:ext cx="550333" cy="406400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7259206">
            <a:off x="5147733" y="3651840"/>
            <a:ext cx="550333" cy="406400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 rot="-7221168">
            <a:off x="3836613" y="3639400"/>
            <a:ext cx="550333" cy="406400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>
            <a:off x="5326857" y="2565665"/>
            <a:ext cx="32088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8513498" y="2512748"/>
            <a:ext cx="118533" cy="1185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465878" y="943768"/>
            <a:ext cx="3047621" cy="8763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分类并整理原因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465878" y="1599390"/>
            <a:ext cx="3166154" cy="94059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将搜集到的数据和相关信息按照制定的分类标准进行分类和整理，以便更好地探究问题原因。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351042" y="2736056"/>
            <a:ext cx="2721475" cy="8763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制定相应的对策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360567" y="3460462"/>
            <a:ext cx="2721475" cy="94059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根据分类整理的原因，制定相应的对策和解决方案，为解决问题提供指导和支持。</a:t>
            </a:r>
          </a:p>
        </p:txBody>
      </p:sp>
      <p:cxnSp>
        <p:nvCxnSpPr>
          <p:cNvPr id="36" name="Connector 36"/>
          <p:cNvCxnSpPr/>
          <p:nvPr/>
        </p:nvCxnSpPr>
        <p:spPr>
          <a:xfrm>
            <a:off x="5738767" y="4396581"/>
            <a:ext cx="32088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7" name="AutoShape 37"/>
          <p:cNvSpPr/>
          <p:nvPr/>
        </p:nvSpPr>
        <p:spPr>
          <a:xfrm>
            <a:off x="8925409" y="4343665"/>
            <a:ext cx="118533" cy="1185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8" name="Connector 38"/>
          <p:cNvCxnSpPr/>
          <p:nvPr/>
        </p:nvCxnSpPr>
        <p:spPr>
          <a:xfrm>
            <a:off x="706988" y="3585898"/>
            <a:ext cx="2963333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9" name="AutoShape 39"/>
          <p:cNvSpPr/>
          <p:nvPr/>
        </p:nvSpPr>
        <p:spPr>
          <a:xfrm>
            <a:off x="706988" y="3523456"/>
            <a:ext cx="118533" cy="1185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678911" y="1794044"/>
            <a:ext cx="2721475" cy="8763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确定原因分类标准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78911" y="2518449"/>
            <a:ext cx="2721475" cy="94059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根据问题的特点和历史数据分析结果，制定相应的分类标准，如按时间顺序、按影响程度、按内外因素等。</a:t>
            </a:r>
          </a:p>
        </p:txBody>
      </p:sp>
      <p:sp>
        <p:nvSpPr>
          <p:cNvPr id="42" name="Freeform 42"/>
          <p:cNvSpPr/>
          <p:nvPr/>
        </p:nvSpPr>
        <p:spPr>
          <a:xfrm>
            <a:off x="4520633" y="3124956"/>
            <a:ext cx="517033" cy="5170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7" r="-1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18920" y="1450019"/>
            <a:ext cx="3907636" cy="5485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根据问题的特点和分类标准，确定鱼骨图的结构和组成，如按时间顺序、按影响程度、按内外因素等。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18920" y="1001451"/>
            <a:ext cx="2102795" cy="40570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确定鱼骨图结构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82441" y="3854419"/>
            <a:ext cx="2770434" cy="7771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根据鱼骨图的结构和组成，标注相应的信息和数据，包括关键绩效指标、原因分类、对策等。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82441" y="3387512"/>
            <a:ext cx="2284732" cy="40570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标注鱼骨图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90747" y="3854419"/>
            <a:ext cx="2694234" cy="7771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根据实际需要和反馈意见，不断完善和优化鱼骨图，使其更加清晰、准确、易于理解。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90747" y="3387512"/>
            <a:ext cx="1882662" cy="39141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完善鱼骨图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9548" y="1228574"/>
            <a:ext cx="1203127" cy="12296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15144" y="1367161"/>
            <a:ext cx="931933" cy="95248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2344886"/>
            <a:ext cx="6167028" cy="11334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385883" y="2803352"/>
            <a:ext cx="1203127" cy="12296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521479" y="2941940"/>
            <a:ext cx="931933" cy="95248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2803352"/>
            <a:ext cx="4002971" cy="11334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920466" y="2803352"/>
            <a:ext cx="1203127" cy="12296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056063" y="2941940"/>
            <a:ext cx="931933" cy="95248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522029" y="2803352"/>
            <a:ext cx="4002971" cy="11334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5793105" y="1402080"/>
            <a:ext cx="892062" cy="86290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577961" y="2991513"/>
            <a:ext cx="963100" cy="86290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6355" y="2994660"/>
            <a:ext cx="963100" cy="86290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355440" y="223264"/>
            <a:ext cx="402793" cy="344077"/>
            <a:chOff x="355440" y="223264"/>
            <a:chExt cx="402793" cy="344077"/>
          </a:xfrm>
        </p:grpSpPr>
        <p:sp>
          <p:nvSpPr>
            <p:cNvPr id="21" name="AutoShape 21"/>
            <p:cNvSpPr/>
            <p:nvPr/>
          </p:nvSpPr>
          <p:spPr>
            <a:xfrm>
              <a:off x="355440" y="22556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49257" y="223264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38379" y="224605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24819" y="231613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06988" y="228384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355440" y="317579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49257" y="315275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38379" y="316616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24819" y="323623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06988" y="320395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355440" y="409590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49257" y="407285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38379" y="408626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24819" y="415634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06988" y="412405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355440" y="501601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49257" y="499296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38379" y="500637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24819" y="507645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06988" y="504416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1" name="TextBox 41"/>
          <p:cNvSpPr txBox="1"/>
          <p:nvPr/>
        </p:nvSpPr>
        <p:spPr>
          <a:xfrm>
            <a:off x="952245" y="178162"/>
            <a:ext cx="7815272" cy="4342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画出鱼骨图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66" r="66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83299" y="1362845"/>
            <a:ext cx="742723" cy="645416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8795" y="1458858"/>
            <a:ext cx="2411730" cy="453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400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86957" y="2065376"/>
            <a:ext cx="7012305" cy="1644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050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鱼骨图分析方法的应用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7" r="-1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421283" y="2436988"/>
            <a:ext cx="4518193" cy="906661"/>
            <a:chOff x="4421283" y="2436988"/>
            <a:chExt cx="4518193" cy="906661"/>
          </a:xfrm>
        </p:grpSpPr>
        <p:sp>
          <p:nvSpPr>
            <p:cNvPr id="3" name="TextBox 3"/>
            <p:cNvSpPr txBox="1"/>
            <p:nvPr/>
          </p:nvSpPr>
          <p:spPr>
            <a:xfrm>
              <a:off x="4421283" y="2436988"/>
              <a:ext cx="3532104" cy="311348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8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问题解决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4421283" y="2795069"/>
              <a:ext cx="4518193" cy="54858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2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鱼骨图可以用于结构化地解决问题，通过将问题细分为多个小问题，有助于更好地找到问题的根源并制定解决方案。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355440" y="200713"/>
            <a:ext cx="402793" cy="344077"/>
            <a:chOff x="355440" y="200713"/>
            <a:chExt cx="402793" cy="344077"/>
          </a:xfrm>
        </p:grpSpPr>
        <p:sp>
          <p:nvSpPr>
            <p:cNvPr id="6" name="AutoShape 6"/>
            <p:cNvSpPr/>
            <p:nvPr/>
          </p:nvSpPr>
          <p:spPr>
            <a:xfrm>
              <a:off x="355440" y="203017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449257" y="200713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38379" y="202054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24819" y="209062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06988" y="205833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55440" y="29502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49257" y="292724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38379" y="294065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24819" y="301073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06988" y="297844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355440" y="387039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49257" y="384734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38379" y="386075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24819" y="393083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6988" y="389854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355440" y="479050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49257" y="476745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38379" y="478086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24819" y="485094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06988" y="481865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6" name="TextBox 26"/>
          <p:cNvSpPr txBox="1"/>
          <p:nvPr/>
        </p:nvSpPr>
        <p:spPr>
          <a:xfrm>
            <a:off x="952245" y="155611"/>
            <a:ext cx="7815272" cy="4342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在质量管理中的应用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421283" y="3728125"/>
            <a:ext cx="4518193" cy="906661"/>
            <a:chOff x="4421283" y="3728125"/>
            <a:chExt cx="4518193" cy="906661"/>
          </a:xfrm>
        </p:grpSpPr>
        <p:sp>
          <p:nvSpPr>
            <p:cNvPr id="28" name="TextBox 28"/>
            <p:cNvSpPr txBox="1"/>
            <p:nvPr/>
          </p:nvSpPr>
          <p:spPr>
            <a:xfrm>
              <a:off x="4421283" y="3728125"/>
              <a:ext cx="3532104" cy="311348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8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持续改进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4421283" y="4086206"/>
              <a:ext cx="4518193" cy="54858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2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鱼骨图可以用于持续改进质量管理，通过识别出问题出现的关键因素，帮助企业优化流程、提高效率并降低成本。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3501635" y="3798074"/>
            <a:ext cx="632997" cy="632997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1" name="Group 31"/>
          <p:cNvGrpSpPr/>
          <p:nvPr/>
        </p:nvGrpSpPr>
        <p:grpSpPr>
          <a:xfrm>
            <a:off x="4421283" y="1148988"/>
            <a:ext cx="4518193" cy="906660"/>
            <a:chOff x="4421283" y="1148988"/>
            <a:chExt cx="4518193" cy="906660"/>
          </a:xfrm>
        </p:grpSpPr>
        <p:sp>
          <p:nvSpPr>
            <p:cNvPr id="32" name="TextBox 32"/>
            <p:cNvSpPr txBox="1"/>
            <p:nvPr/>
          </p:nvSpPr>
          <p:spPr>
            <a:xfrm>
              <a:off x="4421283" y="1148988"/>
              <a:ext cx="3532104" cy="311348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8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原因分析</a:t>
              </a:r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4421283" y="1507068"/>
              <a:ext cx="4518193" cy="54858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2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鱼骨图可以用于分析产品或服务出现质量问题可能的原因，帮助企业识别出潜在的问题并采取相应的措施。</a:t>
              </a:r>
            </a:p>
          </p:txBody>
        </p:sp>
      </p:grpSp>
      <p:sp>
        <p:nvSpPr>
          <p:cNvPr id="34" name="Freeform 34"/>
          <p:cNvSpPr/>
          <p:nvPr/>
        </p:nvSpPr>
        <p:spPr>
          <a:xfrm>
            <a:off x="3601750" y="3898189"/>
            <a:ext cx="432766" cy="432766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3501635" y="2516463"/>
            <a:ext cx="632997" cy="63299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3501635" y="1218855"/>
            <a:ext cx="632997" cy="63299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3645711" y="1377313"/>
            <a:ext cx="316652" cy="316652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3655236" y="2661511"/>
            <a:ext cx="331440" cy="331440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758233" y="1747301"/>
            <a:ext cx="2069198" cy="2292172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1016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1293371" y="2344807"/>
            <a:ext cx="998923" cy="9337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8255000" cy="40767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https://d.book118.com/906110211205010032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2024-09-01T00:49:31.544</cp:lastPrinted>
  <dcterms:created xsi:type="dcterms:W3CDTF">2024-08-31T16:49:31Z</dcterms:created>
  <dcterms:modified xsi:type="dcterms:W3CDTF">2024-08-31T16:49:33Z</dcterms:modified>
</cp:coreProperties>
</file>