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7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tags" Target="../tags/tag51.xml" /><Relationship Id="rId2" Type="http://schemas.openxmlformats.org/officeDocument/2006/relationships/tags" Target="../tags/tag36.xml" /><Relationship Id="rId20" Type="http://schemas.openxmlformats.org/officeDocument/2006/relationships/tags" Target="../tags/tag52.xml" /><Relationship Id="rId21" Type="http://schemas.openxmlformats.org/officeDocument/2006/relationships/tags" Target="../tags/tag53.xml" /><Relationship Id="rId22" Type="http://schemas.openxmlformats.org/officeDocument/2006/relationships/tags" Target="../tags/tag54.xml" /><Relationship Id="rId23" Type="http://schemas.openxmlformats.org/officeDocument/2006/relationships/tags" Target="../tags/tag55.xml" /><Relationship Id="rId24" Type="http://schemas.openxmlformats.org/officeDocument/2006/relationships/tags" Target="../tags/tag56.xml" /><Relationship Id="rId25" Type="http://schemas.openxmlformats.org/officeDocument/2006/relationships/tags" Target="../tags/tag57.xml" /><Relationship Id="rId26" Type="http://schemas.openxmlformats.org/officeDocument/2006/relationships/tags" Target="../tags/tag58.xml" /><Relationship Id="rId27" Type="http://schemas.openxmlformats.org/officeDocument/2006/relationships/tags" Target="../tags/tag59.xml" /><Relationship Id="rId28" Type="http://schemas.openxmlformats.org/officeDocument/2006/relationships/tags" Target="../tags/tag60.xml" /><Relationship Id="rId29" Type="http://schemas.openxmlformats.org/officeDocument/2006/relationships/tags" Target="../tags/tag61.xml" /><Relationship Id="rId3" Type="http://schemas.openxmlformats.org/officeDocument/2006/relationships/image" Target="../media/image1.png" /><Relationship Id="rId30" Type="http://schemas.openxmlformats.org/officeDocument/2006/relationships/slideMaster" Target="../slideMasters/slideMaster2.xml" /><Relationship Id="rId4" Type="http://schemas.openxmlformats.org/officeDocument/2006/relationships/image" Target="../media/image2.sv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image" Target="../media/image4.svg" /><Relationship Id="rId20" Type="http://schemas.openxmlformats.org/officeDocument/2006/relationships/tags" Target="../tags/tag77.xml" /><Relationship Id="rId21" Type="http://schemas.openxmlformats.org/officeDocument/2006/relationships/tags" Target="../tags/tag78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62.xml" /><Relationship Id="rId4" Type="http://schemas.openxmlformats.org/officeDocument/2006/relationships/image" Target="../media/image5.png" /><Relationship Id="rId5" Type="http://schemas.openxmlformats.org/officeDocument/2006/relationships/image" Target="../media/image6.sv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tags" Target="../tags/tag8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image" Target="../media/image2.svg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24" Type="http://schemas.openxmlformats.org/officeDocument/2006/relationships/tags" Target="../tags/tag130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128E2-A325-4082-B6F6-04BB8BED0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D1064-4929-48B7-ACC9-A45E8894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D4517-F663-417B-8587-BC6C5E164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3173EB-786E-4E77-BE8E-61FADB4E2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08C3C-E2AF-4255-B9B1-DE4EFBC6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5B2FC-F7A3-46A4-817E-ACBA1909F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FEC35-20B3-4B7C-9B20-A5C54250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C50E1-B92D-4B26-A027-41AECF00E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C035F-80A2-4612-9E46-D25972B9D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E5B3B-DB8E-4145-A9F2-AA0852CF8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7EF89-E27F-48B0-86E7-9793B956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" name="图片 8" descr="波浪3资源 2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0" y="1166495"/>
            <a:ext cx="5691505" cy="5691505"/>
          </a:xfrm>
          <a:prstGeom prst="rect">
            <a:avLst/>
          </a:prstGeom>
        </p:spPr>
      </p:pic>
      <p:grpSp>
        <p:nvGrpSpPr>
          <p:cNvPr id="6" name="组合 5"/>
          <p:cNvGrpSpPr/>
          <p:nvPr userDrawn="1">
            <p:custDataLst>
              <p:tags r:id="rId6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5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6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22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3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4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5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6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7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V="1">
            <a:off x="8143875" y="0"/>
            <a:ext cx="4048125" cy="4048125"/>
          </a:xfrm>
          <a:prstGeom prst="rect">
            <a:avLst/>
          </a:prstGeom>
        </p:spPr>
      </p:pic>
      <p:pic>
        <p:nvPicPr>
          <p:cNvPr id="9" name="图片 4" descr="波浪3资源 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0" y="1972310"/>
            <a:ext cx="4885690" cy="4885690"/>
          </a:xfrm>
          <a:prstGeom prst="rect">
            <a:avLst/>
          </a:prstGeom>
        </p:spPr>
      </p:pic>
      <p:sp>
        <p:nvSpPr>
          <p:cNvPr id="11" name="椭圆 10"/>
          <p:cNvSpPr/>
          <p:nvPr userDrawn="1">
            <p:custDataLst>
              <p:tags r:id="rId7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8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9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10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11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12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13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14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15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6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8" descr="波浪3资源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  <p:sp>
        <p:nvSpPr>
          <p:cNvPr id="23" name="椭圆 22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11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12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3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4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5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6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7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8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4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14053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胎儿β地中海贫血的护理查房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7334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805180"/>
            <a:ext cx="4684395" cy="8229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胎儿β地中海贫血的相关知识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90309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97485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病例汇报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30740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3145790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护理诊断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424497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431736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护理措施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200" y="54159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8670" y="5488305"/>
            <a:ext cx="4684395" cy="82423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健康宣教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胎儿β地中海贫血的相关知识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疾病定义和概述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854059" y="1946629"/>
            <a:ext cx="5002279" cy="1631339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848569" y="1941139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1201" y="1956388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2034929" y="2134494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胎儿β地中海贫血是一种遗传性血液疾病，由β珠蛋白基因突变引起。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790127" y="2134494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主要表现为胎儿贫血、胎儿水肿、胎儿发育迟缓等症状。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941282" y="2134494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141212" y="1960048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501085" y="2134494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844300" y="3959476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838200" y="3953376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1442" y="3969845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2034929" y="4146731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胎儿β地中海贫血的发病率因地区、种族、家族史等因素而异。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790127" y="4146731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胎儿β地中海贫血的诊断主要通过产前检查、基因检测等方法进行。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941282" y="4146731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131453" y="3973505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501085" y="4146731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病因：基因突变导致β珠蛋白基因缺陷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发病机制：红细胞生成障碍，导致贫血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遗传方式：常染色体隐性遗传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发病率：约1/100000，南方地区发病率较高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分类和临床表现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分类：α地中海贫血和β地中海贫血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临床表现：贫血、黄疸、肝脾肿大、骨骼畸形等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诊断方法：血常规、骨髓检查、基因检测等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治疗方法：输血、去铁治疗、干细胞移植等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诊断方法和标准</a:t>
            </a:r>
            <a:endParaRPr lang="zh-CN" altLang="en-US"/>
          </a:p>
        </p:txBody>
      </p:sp>
      <p:sp>
        <p:nvSpPr>
          <p:cNvPr id="4" name="矩形: 圆角 2"/>
          <p:cNvSpPr/>
          <p:nvPr>
            <p:custDataLst>
              <p:tags r:id="rId2"/>
            </p:custDataLst>
          </p:nvPr>
        </p:nvSpPr>
        <p:spPr>
          <a:xfrm>
            <a:off x="854059" y="1946629"/>
            <a:ext cx="5002279" cy="1631339"/>
          </a:xfrm>
          <a:prstGeom prst="roundRect">
            <a:avLst>
              <a:gd name="adj" fmla="val 12425"/>
            </a:avLst>
          </a:prstGeom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1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Freeform 5"/>
          <p:cNvSpPr/>
          <p:nvPr>
            <p:custDataLst>
              <p:tags r:id="rId3"/>
            </p:custDataLst>
          </p:nvPr>
        </p:nvSpPr>
        <p:spPr bwMode="auto">
          <a:xfrm>
            <a:off x="848569" y="1941139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1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17" name="矩形: 圆角 16"/>
          <p:cNvSpPr/>
          <p:nvPr>
            <p:custDataLst>
              <p:tags r:id="rId4"/>
            </p:custDataLst>
          </p:nvPr>
        </p:nvSpPr>
        <p:spPr>
          <a:xfrm>
            <a:off x="6341201" y="1956388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2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2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2034929" y="2134494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rgbClr val="FFFFFF"/>
                </a:solidFill>
                <a:latin typeface="+mn-ea"/>
                <a:sym typeface="+mn-ea"/>
              </a:rPr>
              <a:t>诊断方法：血常规检查、血红蛋白电泳、基因检测等</a:t>
            </a:r>
            <a:endParaRPr lang="zh-CN" altLang="en-US" sz="1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6790127" y="2134494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rgbClr val="FFFFFF"/>
                </a:solidFill>
                <a:latin typeface="+mn-ea"/>
                <a:sym typeface="+mn-ea"/>
              </a:rPr>
              <a:t>诊断标准：血红蛋白水平低于正常值、红细胞形态异常、基因突变等</a:t>
            </a:r>
            <a:endParaRPr lang="zh-CN" altLang="en-US" sz="1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7"/>
            </p:custDataLst>
          </p:nvPr>
        </p:nvSpPr>
        <p:spPr>
          <a:xfrm>
            <a:off x="941282" y="2134494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3600" b="1" spc="300">
                <a:solidFill>
                  <a:schemeClr val="accent1"/>
                </a:solidFill>
                <a:latin typeface="+mn-ea"/>
                <a:cs typeface="+mj-lt"/>
              </a:rPr>
              <a:t>01</a:t>
            </a:r>
            <a:endParaRPr kumimoji="1" lang="en-US" altLang="zh-CN" sz="3600" b="1" spc="300">
              <a:solidFill>
                <a:schemeClr val="accent1"/>
              </a:solidFill>
              <a:latin typeface="+mn-ea"/>
              <a:cs typeface="+mj-lt"/>
            </a:endParaRPr>
          </a:p>
        </p:txBody>
      </p:sp>
      <p:sp>
        <p:nvSpPr>
          <p:cNvPr id="47" name="Freeform 5"/>
          <p:cNvSpPr/>
          <p:nvPr>
            <p:custDataLst>
              <p:tags r:id="rId8"/>
            </p:custDataLst>
          </p:nvPr>
        </p:nvSpPr>
        <p:spPr bwMode="auto">
          <a:xfrm flipH="1">
            <a:off x="10141212" y="1960048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4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9"/>
            </p:custDataLst>
          </p:nvPr>
        </p:nvSpPr>
        <p:spPr>
          <a:xfrm flipH="1">
            <a:off x="10501085" y="2134494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2"/>
                </a:solidFill>
                <a:latin typeface="+mn-ea"/>
                <a:cs typeface="+mj-lt"/>
                <a:sym typeface="+mn-ea"/>
              </a:rPr>
              <a:t>02</a:t>
            </a:r>
            <a:endParaRPr kumimoji="1" lang="en-US" altLang="zh-CN" sz="3600" b="1" spc="300">
              <a:solidFill>
                <a:schemeClr val="accent2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14" name="矩形: 圆角 13"/>
          <p:cNvSpPr/>
          <p:nvPr>
            <p:custDataLst>
              <p:tags r:id="rId10"/>
            </p:custDataLst>
          </p:nvPr>
        </p:nvSpPr>
        <p:spPr>
          <a:xfrm>
            <a:off x="844300" y="3959476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3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3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5" name="Freeform 5"/>
          <p:cNvSpPr/>
          <p:nvPr>
            <p:custDataLst>
              <p:tags r:id="rId11"/>
            </p:custDataLst>
          </p:nvPr>
        </p:nvSpPr>
        <p:spPr bwMode="auto">
          <a:xfrm>
            <a:off x="838200" y="3953376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2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20" name="矩形: 圆角 19"/>
          <p:cNvSpPr/>
          <p:nvPr>
            <p:custDataLst>
              <p:tags r:id="rId12"/>
            </p:custDataLst>
          </p:nvPr>
        </p:nvSpPr>
        <p:spPr>
          <a:xfrm>
            <a:off x="6331442" y="3969845"/>
            <a:ext cx="5002279" cy="1631339"/>
          </a:xfrm>
          <a:prstGeom prst="roundRect">
            <a:avLst>
              <a:gd name="adj" fmla="val 12425"/>
            </a:avLst>
          </a:prstGeom>
          <a:solidFill>
            <a:schemeClr val="accent4"/>
          </a:solidFill>
          <a:ln>
            <a:solidFill>
              <a:schemeClr val="bg1"/>
            </a:solidFill>
          </a:ln>
          <a:effectLst>
            <a:outerShdw blurRad="190500" sx="102000" sy="102000" algn="ctr" rotWithShape="0">
              <a:schemeClr val="accent4">
                <a:lumMod val="75000"/>
                <a:alpha val="14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3"/>
            </p:custDataLst>
          </p:nvPr>
        </p:nvSpPr>
        <p:spPr>
          <a:xfrm>
            <a:off x="2034929" y="4146731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rgbClr val="FFFFFF"/>
                </a:solidFill>
                <a:latin typeface="+mn-ea"/>
                <a:sym typeface="+mn-ea"/>
              </a:rPr>
              <a:t>胎儿筛查：孕早期和中期进行胎儿基因检测，确定胎儿是否患有β地中海贫血</a:t>
            </a:r>
            <a:endParaRPr lang="zh-CN" altLang="en-US" sz="1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790127" y="4146731"/>
            <a:ext cx="3437676" cy="12553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rgbClr val="FFFFFF"/>
                </a:solidFill>
                <a:latin typeface="+mn-ea"/>
                <a:sym typeface="+mn-ea"/>
              </a:rPr>
              <a:t>产前诊断：通过羊水穿刺、绒毛膜取样等方法，获取胎儿细胞进行基因检测，确定胎儿是否患有β地中海贫血</a:t>
            </a:r>
            <a:endParaRPr lang="zh-CN" altLang="en-US" sz="24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43" name="文本框 42"/>
          <p:cNvSpPr txBox="1"/>
          <p:nvPr>
            <p:custDataLst>
              <p:tags r:id="rId15"/>
            </p:custDataLst>
          </p:nvPr>
        </p:nvSpPr>
        <p:spPr>
          <a:xfrm>
            <a:off x="941282" y="4146731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3"/>
                </a:solidFill>
                <a:latin typeface="+mn-ea"/>
                <a:cs typeface="+mj-lt"/>
                <a:sym typeface="+mn-ea"/>
              </a:rPr>
              <a:t>03</a:t>
            </a:r>
            <a:endParaRPr kumimoji="1" lang="en-US" altLang="zh-CN" sz="3600" b="1" spc="300">
              <a:solidFill>
                <a:schemeClr val="accent3"/>
              </a:solidFill>
              <a:latin typeface="+mn-ea"/>
              <a:cs typeface="+mj-lt"/>
              <a:sym typeface="+mn-ea"/>
            </a:endParaRPr>
          </a:p>
        </p:txBody>
      </p:sp>
      <p:sp>
        <p:nvSpPr>
          <p:cNvPr id="49" name="Freeform 5"/>
          <p:cNvSpPr/>
          <p:nvPr>
            <p:custDataLst>
              <p:tags r:id="rId16"/>
            </p:custDataLst>
          </p:nvPr>
        </p:nvSpPr>
        <p:spPr bwMode="auto">
          <a:xfrm flipH="1">
            <a:off x="10131453" y="3973505"/>
            <a:ext cx="1212381" cy="955075"/>
          </a:xfrm>
          <a:custGeom>
            <a:gdLst>
              <a:gd name="T0" fmla="*/ 54 w 370"/>
              <a:gd name="T1" fmla="*/ 0 h 289"/>
              <a:gd name="T2" fmla="*/ 370 w 370"/>
              <a:gd name="T3" fmla="*/ 0 h 289"/>
              <a:gd name="T4" fmla="*/ 283 w 370"/>
              <a:gd name="T5" fmla="*/ 98 h 289"/>
              <a:gd name="T6" fmla="*/ 285 w 370"/>
              <a:gd name="T7" fmla="*/ 224 h 289"/>
              <a:gd name="T8" fmla="*/ 222 w 370"/>
              <a:gd name="T9" fmla="*/ 289 h 289"/>
              <a:gd name="T10" fmla="*/ 54 w 370"/>
              <a:gd name="T11" fmla="*/ 289 h 289"/>
              <a:gd name="T12" fmla="*/ 0 w 370"/>
              <a:gd name="T13" fmla="*/ 232 h 289"/>
              <a:gd name="T14" fmla="*/ 0 w 370"/>
              <a:gd name="T15" fmla="*/ 62 h 289"/>
              <a:gd name="T16" fmla="*/ 54 w 370"/>
              <a:gd name="T17" fmla="*/ 0 h 2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370" h="289">
                <a:moveTo>
                  <a:pt x="54" y="0"/>
                </a:moveTo>
                <a:cubicBezTo>
                  <a:pt x="370" y="0"/>
                  <a:pt x="370" y="0"/>
                  <a:pt x="370" y="0"/>
                </a:cubicBezTo>
                <a:cubicBezTo>
                  <a:pt x="370" y="0"/>
                  <a:pt x="292" y="53"/>
                  <a:pt x="283" y="98"/>
                </a:cubicBezTo>
                <a:cubicBezTo>
                  <a:pt x="285" y="224"/>
                  <a:pt x="285" y="224"/>
                  <a:pt x="285" y="224"/>
                </a:cubicBezTo>
                <a:cubicBezTo>
                  <a:pt x="285" y="224"/>
                  <a:pt x="278" y="285"/>
                  <a:pt x="222" y="289"/>
                </a:cubicBezTo>
                <a:cubicBezTo>
                  <a:pt x="54" y="289"/>
                  <a:pt x="54" y="289"/>
                  <a:pt x="54" y="289"/>
                </a:cubicBezTo>
                <a:cubicBezTo>
                  <a:pt x="54" y="289"/>
                  <a:pt x="10" y="279"/>
                  <a:pt x="0" y="232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2"/>
                  <a:pt x="2" y="14"/>
                  <a:pt x="5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165100" sx="94000" sy="94000" algn="ctr" rotWithShape="0">
              <a:schemeClr val="accent5">
                <a:alpha val="22000"/>
              </a:schemeClr>
            </a:outerShdw>
          </a:effectLst>
        </p:spPr>
        <p:txBody>
          <a:bodyPr vert="horz" wrap="square" lIns="91440" tIns="45720" rIns="91440" bIns="45720" numCol="1" anchor="t" anchorCtr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+mn-ea"/>
            </a:endParaRPr>
          </a:p>
        </p:txBody>
      </p:sp>
      <p:sp>
        <p:nvSpPr>
          <p:cNvPr id="53" name="文本框 52"/>
          <p:cNvSpPr txBox="1"/>
          <p:nvPr>
            <p:custDataLst>
              <p:tags r:id="rId17"/>
            </p:custDataLst>
          </p:nvPr>
        </p:nvSpPr>
        <p:spPr>
          <a:xfrm flipH="1">
            <a:off x="10501085" y="4146731"/>
            <a:ext cx="734103" cy="593214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kumimoji="1" lang="en-US" altLang="zh-CN" sz="3600" b="1" spc="300">
                <a:solidFill>
                  <a:schemeClr val="accent4"/>
                </a:solidFill>
                <a:latin typeface="+mn-ea"/>
                <a:cs typeface="+mj-lt"/>
                <a:sym typeface="+mn-ea"/>
              </a:rPr>
              <a:t>04</a:t>
            </a:r>
            <a:endParaRPr kumimoji="1" lang="en-US" altLang="zh-CN" sz="3600" b="1" spc="300">
              <a:solidFill>
                <a:schemeClr val="accent4"/>
              </a:solidFill>
              <a:latin typeface="+mn-ea"/>
              <a:cs typeface="+mj-lt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病例基本信息</a:t>
            </a:r>
            <a:endParaRPr lang="zh-CN" altLang="en-US"/>
          </a:p>
        </p:txBody>
      </p:sp>
      <p:sp>
        <p:nvSpPr>
          <p:cNvPr id="53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患者姓名：张三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孕周：28周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年龄：30岁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诊断：胎儿β地中海贫血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性别：男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5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治疗方案：定期产检，监测胎儿发育情况，必要时进行输血治疗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诊疗过程和效果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诊断：通过血液检查、基因检测等方法确诊胎儿β地中海贫血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治疗：采取输血、药物治疗等方法，改善胎儿贫血症状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效果：胎儿贫血症状得到缓解，生长发育恢复正常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护理：加强孕期营养，预防感染，保证胎儿健康成长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当前病情和问题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838200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522353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1044437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胎儿β地中海贫血是一种遗传性血液疾病，主要影响红细胞生成。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728589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胎儿β地中海贫血可能导致胎儿贫血、水肿、发育迟缓等问题。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237129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921282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7121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13358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胎儿β地中海贫血的护理查房需要关注胎儿的生长发育、贫血程度、水肿情况等。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06051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8891274" y="1905637"/>
            <a:ext cx="2462984" cy="3731057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097511" y="3506894"/>
            <a:ext cx="2050520" cy="1767572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胎儿β地中海贫血的治疗方法包括输血、药物治疗、胎儿宫内输血等。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290204" y="2320572"/>
            <a:ext cx="1665059" cy="1048028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https://d.book118.com/906114053000010053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5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3_3*l_h_i*1_1_2"/>
  <p:tag name="KSO_WM_UNIT_INDEX" val="1_1_2"/>
  <p:tag name="KSO_WM_UNIT_LAYERLEVEL" val="1_1_1"/>
  <p:tag name="KSO_WM_UNIT_LINE_FILL_TYPE" val="2"/>
  <p:tag name="KSO_WM_UNIT_LINE_FORE_SCHEMECOLOR_INDEX" val="14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3"/>
  <p:tag name="KSO_WM_UNIT_INDEX" val="1_1_3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3_3*l_h_i*1_2_2"/>
  <p:tag name="KSO_WM_UNIT_INDEX" val="1_2_2"/>
  <p:tag name="KSO_WM_UNIT_LAYERLEVEL" val="1_1_1"/>
  <p:tag name="KSO_WM_UNIT_LINE_FILL_TYPE" val="2"/>
  <p:tag name="KSO_WM_UNIT_LINE_FORE_SCHEMECOLOR_INDEX" val="14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3"/>
  <p:tag name="KSO_WM_UNIT_INDEX" val="1_2_3"/>
  <p:tag name="KSO_WM_UNIT_LAYERLEVEL" val="1_1_1"/>
  <p:tag name="KSO_WM_UNIT_SHADOW_SCHEMECOLOR_INDEX" val="8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3_3*l_h_i*1_3_2"/>
  <p:tag name="KSO_WM_UNIT_INDEX" val="1_3_2"/>
  <p:tag name="KSO_WM_UNIT_LAYERLEVEL" val="1_1_1"/>
  <p:tag name="KSO_WM_UNIT_LINE_FILL_TYPE" val="2"/>
  <p:tag name="KSO_WM_UNIT_LINE_FORE_SCHEMECOLOR_INDEX" val="14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3"/>
  <p:tag name="KSO_WM_UNIT_INDEX" val="1_3_3"/>
  <p:tag name="KSO_WM_UNIT_LAYERLEVEL" val="1_1_1"/>
  <p:tag name="KSO_WM_UNIT_SHADOW_SCHEMECOLOR_INDEX" val="6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3_3*l_h_i*1_4_2"/>
  <p:tag name="KSO_WM_UNIT_INDEX" val="1_4_2"/>
  <p:tag name="KSO_WM_UNIT_LAYERLEVEL" val="1_1_1"/>
  <p:tag name="KSO_WM_UNIT_LINE_FILL_TYPE" val="2"/>
  <p:tag name="KSO_WM_UNIT_LINE_FORE_SCHEMECOLOR_INDEX" val="14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3"/>
  <p:tag name="KSO_WM_UNIT_INDEX" val="1_4_3"/>
  <p:tag name="KSO_WM_UNIT_LAYERLEVEL" val="1_1_1"/>
  <p:tag name="KSO_WM_UNIT_SHADOW_SCHEMECOLOR_INDEX" val="9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0294488188976,&quot;width&quot;:861.0986614173228}"/>
  <p:tag name="KSO_WM_TAG_VERSION" val="3.0"/>
  <p:tag name="KSO_WM_TEMPLATE_CATEGORY" val="diagram"/>
  <p:tag name="KSO_WM_TEMPLATE_INDEX" val="20231353"/>
  <p:tag name="KSO_WM_UNIT_COMPATIBLE" val="0"/>
  <p:tag name="KSO_WM_UNIT_DIAGRAM_ISNUMVISUAL" val="0"/>
  <p:tag name="KSO_WM_UNIT_DIAGRAM_ISREFERUNIT" val="0"/>
  <p:tag name="KSO_WM_UNIT_HIGHLIGHT" val="0"/>
  <p:tag name="KSO_WM_UNIT_ID" val="diagram20231353_3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3"/>
  <p:tag name="KSO_WM_UNIT_INDEX" val="1_5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3"/>
  <p:tag name="KSO_WM_UNIT_INDEX" val="1_6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0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56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57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58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6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26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微软雅黑</vt:lpstr>
      <vt:lpstr>Office Theme</vt:lpstr>
      <vt:lpstr>胎儿β地中海贫血的护理查房</vt:lpstr>
      <vt:lpstr>目录</vt:lpstr>
      <vt:lpstr>胎儿β地中海贫血的相关知识</vt:lpstr>
      <vt:lpstr>疾病定义和概述</vt:lpstr>
      <vt:lpstr>病因和发病机制</vt:lpstr>
      <vt:lpstr>分类和临床表现</vt:lpstr>
      <vt:lpstr>诊断方法和标准</vt:lpstr>
      <vt:lpstr>病例汇报</vt:lpstr>
      <vt:lpstr>病例基本信息</vt:lpstr>
      <vt:lpstr>诊疗过程和效果</vt:lpstr>
      <vt:lpstr>当前病情和问题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2024-09-19T14:26:57.926</cp:lastPrinted>
  <dcterms:created xsi:type="dcterms:W3CDTF">2024-09-19T06:26:57Z</dcterms:created>
  <dcterms:modified xsi:type="dcterms:W3CDTF">2024-09-19T06:27:00Z</dcterms:modified>
</cp:coreProperties>
</file>