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75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32.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4" name="幻灯片图像占位符 1"/>
          <p:cNvSpPr>
            <a:spLocks noGrp="1" noRot="1" noChangeAspect="1"/>
          </p:cNvSpPr>
          <p:nvPr>
            <p:ph type="sldImg"/>
          </p:nvPr>
        </p:nvSpPr>
        <p:spPr/>
      </p:sp>
      <p:sp>
        <p:nvSpPr>
          <p:cNvPr id="1048616" name="备注占位符 2"/>
          <p:cNvSpPr>
            <a:spLocks noGrp="1"/>
          </p:cNvSpPr>
          <p:nvPr>
            <p:ph type="body" idx="1"/>
          </p:nvPr>
        </p:nvSpPr>
        <p:spPr/>
        <p:txBody>
          <a:bodyPr/>
          <a:lstStyle/>
          <a:p>
            <a:endParaRPr lang="zh-CN" altLang="en-US"/>
          </a:p>
        </p:txBody>
      </p:sp>
      <p:sp>
        <p:nvSpPr>
          <p:cNvPr id="1048618"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E283DD-2399-4465-BACE-EF8A23058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F5490-FAF5-489C-A7A8-D2C6EE091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73A3F9-38EA-4827-9CE0-8546948EE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7390A6-08EC-4535-B7A1-1A7065DFD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AE65CF-5918-49CE-8A5A-9C55EC2896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CE894E-F316-4C2E-9C12-B4E7751CDB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AB2B0B-AEC6-43A9-88C8-83CD62C1B6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DAAA68-BC00-47E3-88A9-8B3977FC0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2C8401-ADDE-4430-A511-22556386E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FD6562-A92A-46A2-A282-33266BC08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58BFA-1EC1-4768-80EC-BC26707C99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3749" r:id="rId2"/>
    <p:sldLayoutId id="2147493750" r:id="rId3"/>
    <p:sldLayoutId id="2147493751" r:id="rId4"/>
    <p:sldLayoutId id="2147493752" r:id="rId5"/>
    <p:sldLayoutId id="2147493753" r:id="rId6"/>
    <p:sldLayoutId id="2147493754" r:id="rId7"/>
    <p:sldLayoutId id="2147493755" r:id="rId8"/>
    <p:sldLayoutId id="2147493756" r:id="rId9"/>
    <p:sldLayoutId id="2147493757" r:id="rId10"/>
    <p:sldLayoutId id="2147493758"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19" Type="http://schemas.openxmlformats.org/officeDocument/2006/relationships/tags" Target="../tags/tag189.xml" /><Relationship Id="rId2" Type="http://schemas.openxmlformats.org/officeDocument/2006/relationships/tags" Target="../tags/tag172.xml" /><Relationship Id="rId20" Type="http://schemas.openxmlformats.org/officeDocument/2006/relationships/tags" Target="../tags/tag190.xml" /><Relationship Id="rId21" Type="http://schemas.openxmlformats.org/officeDocument/2006/relationships/tags" Target="../tags/tag191.xml" /><Relationship Id="rId22" Type="http://schemas.openxmlformats.org/officeDocument/2006/relationships/tags" Target="../tags/tag192.xml" /><Relationship Id="rId23" Type="http://schemas.openxmlformats.org/officeDocument/2006/relationships/tags" Target="../tags/tag193.xml" /><Relationship Id="rId24" Type="http://schemas.openxmlformats.org/officeDocument/2006/relationships/tags" Target="../tags/tag194.xml" /><Relationship Id="rId25" Type="http://schemas.openxmlformats.org/officeDocument/2006/relationships/tags" Target="../tags/tag195.xml" /><Relationship Id="rId26" Type="http://schemas.openxmlformats.org/officeDocument/2006/relationships/tags" Target="../tags/tag196.xml" /><Relationship Id="rId27" Type="http://schemas.openxmlformats.org/officeDocument/2006/relationships/tags" Target="../tags/tag197.xml" /><Relationship Id="rId28" Type="http://schemas.openxmlformats.org/officeDocument/2006/relationships/tags" Target="../tags/tag198.xml" /><Relationship Id="rId29" Type="http://schemas.openxmlformats.org/officeDocument/2006/relationships/tags" Target="../tags/tag199.xml" /><Relationship Id="rId3" Type="http://schemas.openxmlformats.org/officeDocument/2006/relationships/tags" Target="../tags/tag173.xml" /><Relationship Id="rId30" Type="http://schemas.openxmlformats.org/officeDocument/2006/relationships/tags" Target="../tags/tag200.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200123232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XX</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XX,a click to unlimited possibilities</a:t>
            </a:r>
            <a:endParaRPr lang="zh-CN" altLang="en-US"/>
          </a:p>
        </p:txBody>
      </p:sp>
      <p:sp>
        <p:nvSpPr>
          <p:cNvPr id="1048652" name="标题 7"/>
          <p:cNvSpPr>
            <a:spLocks noGrp="1"/>
          </p:cNvSpPr>
          <p:nvPr>
            <p:ph type="title" idx="9"/>
            <p:custDataLst>
              <p:tags r:id="rId5"/>
            </p:custDataLst>
          </p:nvPr>
        </p:nvSpPr>
        <p:spPr/>
        <p:txBody>
          <a:bodyPr/>
          <a:lstStyle/>
          <a:p>
            <a:r>
              <a:rPr lang="zh-CN" altLang="en-US"/>
              <a:t>2024年信息技术盛宴</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2024年信息技术盛宴展望</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信息技术发展趋势</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信息技术盛宴对各行业的影响</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724090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724090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信息技术盛宴的伦理和社会问题</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360172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3601720"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如何应对信息技术盛宴带来的挑战与机遇</a:t>
            </a:r>
            <a:endParaRPr lang="zh-CN" altLang="en-US" sz="2000" b="1" spc="300">
              <a:latin typeface="+mj-ea"/>
              <a:ea typeface="+mj-ea"/>
              <a:cs typeface="微软雅黑" panose="020b0503020204020204" pitchFamily="34" charset="-122"/>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06"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08" name="标题 4"/>
          <p:cNvSpPr>
            <a:spLocks noGrp="1"/>
          </p:cNvSpPr>
          <p:nvPr>
            <p:ph type="title" idx="1"/>
            <p:custDataLst>
              <p:tags r:id="rId3"/>
            </p:custDataLst>
          </p:nvPr>
        </p:nvSpPr>
        <p:spPr/>
        <p:txBody>
          <a:bodyPr/>
          <a:lstStyle/>
          <a:p>
            <a:r>
              <a:rPr lang="zh-CN" altLang="en-US"/>
              <a:t>信息技术发展趋势</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4" name="标题 2"/>
          <p:cNvSpPr>
            <a:spLocks noGrp="1"/>
          </p:cNvSpPr>
          <p:nvPr>
            <p:ph type="title" idx="2"/>
          </p:nvPr>
        </p:nvSpPr>
        <p:spPr/>
        <p:txBody>
          <a:bodyPr/>
          <a:lstStyle/>
          <a:p>
            <a:r>
              <a:rPr lang="zh-CN" altLang="en-US"/>
              <a:t>人工智能技术</a:t>
            </a:r>
            <a:endParaRPr lang="zh-CN" altLang="en-US"/>
          </a:p>
        </p:txBody>
      </p:sp>
      <p:sp>
        <p:nvSpPr>
          <p:cNvPr id="104894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4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5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5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计算机视觉技术的创新应用</a:t>
            </a:r>
            <a:endParaRPr lang="en-US" altLang="zh-CN">
              <a:solidFill>
                <a:schemeClr val="dk1">
                  <a:lumMod val="80000"/>
                  <a:lumOff val="20000"/>
                </a:schemeClr>
              </a:solidFill>
              <a:latin typeface="+mn-ea"/>
              <a:sym typeface="+mn-ea"/>
            </a:endParaRPr>
          </a:p>
        </p:txBody>
      </p:sp>
      <p:sp>
        <p:nvSpPr>
          <p:cNvPr id="104895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5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5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6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机器学习与深度学习算法的突破</a:t>
            </a:r>
            <a:endParaRPr lang="zh-CN" altLang="en-US">
              <a:solidFill>
                <a:schemeClr val="dk1">
                  <a:lumMod val="80000"/>
                  <a:lumOff val="20000"/>
                </a:schemeClr>
              </a:solidFill>
              <a:latin typeface="+mn-ea"/>
              <a:sym typeface="+mn-ea"/>
            </a:endParaRPr>
          </a:p>
        </p:txBody>
      </p:sp>
      <p:sp>
        <p:nvSpPr>
          <p:cNvPr id="104896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6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6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6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自然语言处理技术的广泛应用</a:t>
            </a:r>
            <a:endParaRPr lang="zh-CN" altLang="en-US">
              <a:solidFill>
                <a:schemeClr val="dk1">
                  <a:lumMod val="80000"/>
                  <a:lumOff val="20000"/>
                </a:schemeClr>
              </a:solidFill>
              <a:latin typeface="+mn-ea"/>
              <a:sym typeface="+mn-ea"/>
            </a:endParaRPr>
          </a:p>
        </p:txBody>
      </p:sp>
      <p:sp>
        <p:nvSpPr>
          <p:cNvPr id="104897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7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7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7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智能机器人与自动化系统的普及</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6" name="标题 2"/>
          <p:cNvSpPr>
            <a:spLocks noGrp="1"/>
          </p:cNvSpPr>
          <p:nvPr>
            <p:ph type="title" idx="2"/>
          </p:nvPr>
        </p:nvSpPr>
        <p:spPr/>
        <p:txBody>
          <a:bodyPr/>
          <a:lstStyle/>
          <a:p>
            <a:r>
              <a:rPr lang="zh-CN" altLang="en-US"/>
              <a:t>云计算技术</a:t>
            </a:r>
            <a:endParaRPr lang="zh-CN" altLang="en-US"/>
          </a:p>
        </p:txBody>
      </p:sp>
      <p:sp>
        <p:nvSpPr>
          <p:cNvPr id="1049018"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20"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49022"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定义：云计算是一种基于互联网的计算方式，通过这种方式，共享的软硬件资源和信息可以按需提供给计算机和其他设备。</a:t>
            </a:r>
            <a:endParaRPr lang="zh-CN" altLang="en-US" sz="2000" spc="200">
              <a:solidFill>
                <a:schemeClr val="tx1">
                  <a:lumMod val="85000"/>
                  <a:lumOff val="15000"/>
                </a:schemeClr>
              </a:solidFill>
              <a:latin typeface="+mn-ea"/>
              <a:sym typeface="+mn-ea"/>
            </a:endParaRPr>
          </a:p>
        </p:txBody>
      </p:sp>
      <p:sp>
        <p:nvSpPr>
          <p:cNvPr id="1049024"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26"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28"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发展趋势：随着技术的不断进步，云计算将更加普及和成熟，更多的企业和个人将采用云计算服务，以降低成本和提高效率。</a:t>
            </a:r>
            <a:endParaRPr lang="zh-CN" altLang="en-US" sz="2000" spc="200">
              <a:solidFill>
                <a:schemeClr val="tx1">
                  <a:lumMod val="85000"/>
                  <a:lumOff val="15000"/>
                </a:schemeClr>
              </a:solidFill>
              <a:latin typeface="+mn-ea"/>
              <a:sym typeface="+mn-ea"/>
            </a:endParaRPr>
          </a:p>
        </p:txBody>
      </p:sp>
      <p:sp>
        <p:nvSpPr>
          <p:cNvPr id="1049030"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32"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34"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应用场景：云计算可以应用于各种领域，如企业信息化、电子商务、在线办公、智能家居等，为人们的生活和工作带来更多的便利。</a:t>
            </a:r>
            <a:endParaRPr lang="zh-CN" altLang="en-US" sz="2000" spc="200">
              <a:solidFill>
                <a:schemeClr val="tx1">
                  <a:lumMod val="85000"/>
                  <a:lumOff val="15000"/>
                </a:schemeClr>
              </a:solidFill>
              <a:latin typeface="+mn-ea"/>
              <a:sym typeface="+mn-ea"/>
            </a:endParaRPr>
          </a:p>
        </p:txBody>
      </p:sp>
      <p:sp>
        <p:nvSpPr>
          <p:cNvPr id="1049036"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49038"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49040"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未来展望：未来，云计算技术将继续发展，将与人工智能、大数据等技术深度融合，为企业和个人提供更加智能、高效的服务。</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80" name="标题 2"/>
          <p:cNvSpPr>
            <a:spLocks noGrp="1"/>
          </p:cNvSpPr>
          <p:nvPr>
            <p:ph type="title" idx="2"/>
          </p:nvPr>
        </p:nvSpPr>
        <p:spPr/>
        <p:txBody>
          <a:bodyPr/>
          <a:lstStyle/>
          <a:p>
            <a:r>
              <a:rPr lang="zh-CN" altLang="en-US"/>
              <a:t>物联网技术</a:t>
            </a:r>
            <a:endParaRPr lang="zh-CN" altLang="en-US"/>
          </a:p>
        </p:txBody>
      </p:sp>
      <p:sp>
        <p:nvSpPr>
          <p:cNvPr id="104908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8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定义：物联网技术是指通过互联网将各种物品与智能终端设备连接起来，实现物品的远程监控、控制和管理的一种技术。</a:t>
            </a:r>
            <a:endParaRPr lang="zh-CN" altLang="en-US" sz="2000" spc="150">
              <a:solidFill>
                <a:schemeClr val="tx1">
                  <a:lumMod val="75000"/>
                  <a:lumOff val="25000"/>
                </a:schemeClr>
              </a:solidFill>
              <a:latin typeface="+mn-ea"/>
              <a:sym typeface="+mn-ea"/>
            </a:endParaRPr>
          </a:p>
        </p:txBody>
      </p:sp>
      <p:sp>
        <p:nvSpPr>
          <p:cNvPr id="104908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8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9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应用领域：智能家居、智能交通、智能医疗、智能工业等。</a:t>
            </a:r>
            <a:endParaRPr lang="zh-CN" altLang="en-US" spc="150">
              <a:solidFill>
                <a:schemeClr val="tx1">
                  <a:lumMod val="75000"/>
                  <a:lumOff val="25000"/>
                </a:schemeClr>
              </a:solidFill>
              <a:latin typeface="+mn-ea"/>
              <a:sym typeface="+mn-ea"/>
            </a:endParaRPr>
          </a:p>
        </p:txBody>
      </p:sp>
      <p:sp>
        <p:nvSpPr>
          <p:cNvPr id="104909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9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9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技术特点：具有广泛的连接范围、高效的数据传输和处理能力、强大的智能化应用功能。</a:t>
            </a:r>
            <a:endParaRPr lang="zh-CN" altLang="en-US" spc="150">
              <a:solidFill>
                <a:schemeClr val="tx1">
                  <a:lumMod val="75000"/>
                  <a:lumOff val="25000"/>
                </a:schemeClr>
              </a:solidFill>
              <a:latin typeface="+mn-ea"/>
              <a:sym typeface="+mn-ea"/>
            </a:endParaRPr>
          </a:p>
        </p:txBody>
      </p:sp>
      <p:sp>
        <p:nvSpPr>
          <p:cNvPr id="104909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0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0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发展趋势：随着5G技术的普及，物联网技术的应用将更加广泛，连接的物品数量和范围将不断扩大，智能化程度将不断提高。</a:t>
            </a:r>
            <a:endParaRPr lang="zh-CN" altLang="en-US" sz="2000" spc="150">
              <a:solidFill>
                <a:schemeClr val="tx1">
                  <a:lumMod val="75000"/>
                  <a:lumOff val="25000"/>
                </a:schemeClr>
              </a:solidFill>
              <a:latin typeface="+mn-ea"/>
              <a:sym typeface="+mn-ea"/>
            </a:endParaRPr>
          </a:p>
        </p:txBody>
      </p:sp>
      <p:sp>
        <p:nvSpPr>
          <p:cNvPr id="104910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44" name="标题 2"/>
          <p:cNvSpPr>
            <a:spLocks noGrp="1"/>
          </p:cNvSpPr>
          <p:nvPr>
            <p:ph type="title" idx="2"/>
          </p:nvPr>
        </p:nvSpPr>
        <p:spPr/>
        <p:txBody>
          <a:bodyPr/>
          <a:lstStyle/>
          <a:p>
            <a:r>
              <a:rPr lang="zh-CN" altLang="en-US"/>
              <a:t>区块链技术</a:t>
            </a:r>
            <a:endParaRPr lang="zh-CN" altLang="en-US"/>
          </a:p>
        </p:txBody>
      </p:sp>
      <p:sp>
        <p:nvSpPr>
          <p:cNvPr id="104914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4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简介：区块链技术是一种去中心化的分布式账本技术，通过加密算法保证数据的安全性和不可篡改性。</a:t>
            </a:r>
            <a:endParaRPr lang="zh-CN" altLang="en-US" sz="2000" spc="150">
              <a:solidFill>
                <a:schemeClr val="tx1">
                  <a:lumMod val="75000"/>
                  <a:lumOff val="25000"/>
                </a:schemeClr>
              </a:solidFill>
              <a:latin typeface="+mn-ea"/>
              <a:sym typeface="+mn-ea"/>
            </a:endParaRPr>
          </a:p>
        </p:txBody>
      </p:sp>
      <p:sp>
        <p:nvSpPr>
          <p:cNvPr id="104915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5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5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应用领域：区块链技术在金融、供应链、医疗、版权保护等领域有广泛应用前景。</a:t>
            </a:r>
            <a:endParaRPr lang="zh-CN" altLang="en-US" sz="2000" spc="150">
              <a:solidFill>
                <a:schemeClr val="tx1">
                  <a:lumMod val="75000"/>
                  <a:lumOff val="25000"/>
                </a:schemeClr>
              </a:solidFill>
              <a:latin typeface="+mn-ea"/>
              <a:sym typeface="+mn-ea"/>
            </a:endParaRPr>
          </a:p>
        </p:txBody>
      </p:sp>
      <p:sp>
        <p:nvSpPr>
          <p:cNvPr id="104915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5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6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发展趋势：随着技术的不断进步和应用场景的拓展，区块链技术将进一步推动数字化转型和产业升级。</a:t>
            </a:r>
            <a:endParaRPr lang="zh-CN" altLang="en-US" sz="2000" spc="150">
              <a:solidFill>
                <a:schemeClr val="tx1">
                  <a:lumMod val="75000"/>
                  <a:lumOff val="25000"/>
                </a:schemeClr>
              </a:solidFill>
              <a:latin typeface="+mn-ea"/>
              <a:sym typeface="+mn-ea"/>
            </a:endParaRPr>
          </a:p>
        </p:txBody>
      </p:sp>
      <p:sp>
        <p:nvSpPr>
          <p:cNvPr id="104916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6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6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未来展望：区块链技术有望成为数字经济时代的基础设施，为各行各业提供更加安全、透明和高效的解决方案。</a:t>
            </a:r>
            <a:endParaRPr lang="zh-CN" altLang="en-US" sz="2000" spc="150">
              <a:solidFill>
                <a:schemeClr val="tx1">
                  <a:lumMod val="75000"/>
                  <a:lumOff val="25000"/>
                </a:schemeClr>
              </a:solidFill>
              <a:latin typeface="+mn-ea"/>
              <a:sym typeface="+mn-ea"/>
            </a:endParaRPr>
          </a:p>
        </p:txBody>
      </p:sp>
      <p:sp>
        <p:nvSpPr>
          <p:cNvPr id="104916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0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9210" name="标题 4"/>
          <p:cNvSpPr>
            <a:spLocks noGrp="1"/>
          </p:cNvSpPr>
          <p:nvPr>
            <p:ph type="title" idx="1"/>
            <p:custDataLst>
              <p:tags r:id="rId3"/>
            </p:custDataLst>
          </p:nvPr>
        </p:nvSpPr>
        <p:spPr/>
        <p:txBody>
          <a:bodyPr/>
          <a:lstStyle/>
          <a:p>
            <a:r>
              <a:rPr lang="zh-CN" altLang="en-US"/>
              <a:t>2024年信息技术盛宴展望</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46" name="标题 2"/>
          <p:cNvSpPr>
            <a:spLocks noGrp="1"/>
          </p:cNvSpPr>
          <p:nvPr>
            <p:ph type="title" idx="2"/>
          </p:nvPr>
        </p:nvSpPr>
        <p:spPr/>
        <p:txBody>
          <a:bodyPr/>
          <a:lstStyle/>
          <a:p>
            <a:r>
              <a:rPr lang="zh-CN" altLang="en-US"/>
              <a:t>人工智能技术应用展望</a:t>
            </a:r>
            <a:endParaRPr lang="zh-CN" altLang="en-US"/>
          </a:p>
        </p:txBody>
      </p:sp>
      <p:sp>
        <p:nvSpPr>
          <p:cNvPr id="1049248"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0"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2"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4"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6"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8"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2"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4"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8"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0"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2"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4"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6"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8"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0"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2"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4"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人工智能技术将更加普及，成为各行各业的基础设施</a:t>
            </a:r>
            <a:endParaRPr lang="zh-CN" altLang="en-US" sz="1200" spc="150">
              <a:solidFill>
                <a:schemeClr val="tx1">
                  <a:lumMod val="65000"/>
                  <a:lumOff val="35000"/>
                </a:schemeClr>
              </a:solidFill>
              <a:latin typeface="+mn-ea"/>
              <a:sym typeface="+mn-ea"/>
            </a:endParaRPr>
          </a:p>
        </p:txBody>
      </p:sp>
      <p:sp>
        <p:nvSpPr>
          <p:cNvPr id="1049286"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人工智能技术将与物联网、区块链等其他技术融合，形成更加智能化的解决方案</a:t>
            </a:r>
            <a:endParaRPr lang="zh-CN" altLang="en-US" sz="1200" spc="150">
              <a:solidFill>
                <a:schemeClr val="tx1">
                  <a:lumMod val="65000"/>
                  <a:lumOff val="35000"/>
                </a:schemeClr>
              </a:solidFill>
              <a:latin typeface="+mn-ea"/>
              <a:sym typeface="+mn-ea"/>
            </a:endParaRPr>
          </a:p>
        </p:txBody>
      </p:sp>
      <p:sp>
        <p:nvSpPr>
          <p:cNvPr id="1049288"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机器学习技术将进一步发展，提高人工智能系统的自主性和智能性</a:t>
            </a:r>
            <a:endParaRPr lang="zh-CN" altLang="en-US" sz="1200" spc="150">
              <a:solidFill>
                <a:schemeClr val="tx1">
                  <a:lumMod val="65000"/>
                  <a:lumOff val="35000"/>
                </a:schemeClr>
              </a:solidFill>
              <a:latin typeface="+mn-ea"/>
              <a:sym typeface="+mn-ea"/>
            </a:endParaRPr>
          </a:p>
        </p:txBody>
      </p:sp>
      <p:sp>
        <p:nvSpPr>
          <p:cNvPr id="1049290"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自然语言处理技术将取得重大突破，实现更加智能的语音交互</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30" name="标题 2"/>
          <p:cNvSpPr>
            <a:spLocks noGrp="1"/>
          </p:cNvSpPr>
          <p:nvPr>
            <p:ph type="title" idx="2"/>
          </p:nvPr>
        </p:nvSpPr>
        <p:spPr/>
        <p:txBody>
          <a:bodyPr/>
          <a:lstStyle/>
          <a:p>
            <a:r>
              <a:rPr lang="zh-CN" altLang="en-US"/>
              <a:t>云计算技术应用展望</a:t>
            </a:r>
            <a:endParaRPr lang="zh-CN" altLang="en-US"/>
          </a:p>
        </p:txBody>
      </p:sp>
      <p:sp>
        <p:nvSpPr>
          <p:cNvPr id="104933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3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云计算将助力企业实现灵活扩展，满足业务快速变化的需求。</a:t>
            </a:r>
            <a:endParaRPr lang="en-US" altLang="zh-CN">
              <a:solidFill>
                <a:schemeClr val="dk1">
                  <a:lumMod val="80000"/>
                  <a:lumOff val="20000"/>
                </a:schemeClr>
              </a:solidFill>
              <a:latin typeface="+mn-ea"/>
              <a:sym typeface="+mn-ea"/>
            </a:endParaRPr>
          </a:p>
        </p:txBody>
      </p:sp>
      <p:sp>
        <p:nvSpPr>
          <p:cNvPr id="104934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4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云计算技术将进一步普及，成为企业数字化转型的必备工具。</a:t>
            </a:r>
            <a:endParaRPr lang="zh-CN" altLang="en-US">
              <a:solidFill>
                <a:schemeClr val="dk1">
                  <a:lumMod val="80000"/>
                  <a:lumOff val="20000"/>
                </a:schemeClr>
              </a:solidFill>
              <a:latin typeface="+mn-ea"/>
              <a:sym typeface="+mn-ea"/>
            </a:endParaRPr>
          </a:p>
        </p:txBody>
      </p:sp>
      <p:sp>
        <p:nvSpPr>
          <p:cNvPr id="104934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云计算将与人工智能、大数据等技术深度融合，提升企业运营效率。</a:t>
            </a:r>
            <a:endParaRPr lang="zh-CN" altLang="en-US">
              <a:solidFill>
                <a:schemeClr val="dk1">
                  <a:lumMod val="80000"/>
                  <a:lumOff val="20000"/>
                </a:schemeClr>
              </a:solidFill>
              <a:latin typeface="+mn-ea"/>
              <a:sym typeface="+mn-ea"/>
            </a:endParaRPr>
          </a:p>
        </p:txBody>
      </p:sp>
      <p:sp>
        <p:nvSpPr>
          <p:cNvPr id="104935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5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6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云计算将促进企业创新，为新业务、新业态提供技术支撑。</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02" name="标题 2"/>
          <p:cNvSpPr>
            <a:spLocks noGrp="1"/>
          </p:cNvSpPr>
          <p:nvPr>
            <p:ph type="title" idx="2"/>
          </p:nvPr>
        </p:nvSpPr>
        <p:spPr/>
        <p:txBody>
          <a:bodyPr/>
          <a:lstStyle/>
          <a:p>
            <a:r>
              <a:rPr lang="zh-CN" altLang="en-US"/>
              <a:t>物联网技术应用展望</a:t>
            </a:r>
            <a:endParaRPr lang="zh-CN" altLang="en-US"/>
          </a:p>
        </p:txBody>
      </p:sp>
      <p:sp>
        <p:nvSpPr>
          <p:cNvPr id="104940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0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1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1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物联网将与人工智能、大数据等技术深度融合，提升数据处理和分析能力</a:t>
            </a:r>
            <a:endParaRPr lang="zh-CN" altLang="en-US" sz="1400" spc="150">
              <a:solidFill>
                <a:schemeClr val="tx1"/>
              </a:solidFill>
              <a:effectLst/>
              <a:latin typeface="+mn-ea"/>
              <a:sym typeface="+mn-ea"/>
            </a:endParaRPr>
          </a:p>
        </p:txBody>
      </p:sp>
      <p:sp>
        <p:nvSpPr>
          <p:cNvPr id="104941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物联网技术将进一步普及，实现更多智能化应用</a:t>
            </a:r>
            <a:endParaRPr lang="zh-CN" altLang="en-US" sz="1400" spc="150">
              <a:solidFill>
                <a:schemeClr val="tx1"/>
              </a:solidFill>
              <a:effectLst/>
              <a:latin typeface="+mn-ea"/>
              <a:sym typeface="+mn-ea"/>
            </a:endParaRPr>
          </a:p>
        </p:txBody>
      </p:sp>
      <p:sp>
        <p:nvSpPr>
          <p:cNvPr id="104941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物联网安全问题将受到更多关注，相关安全技术和标准将不断完善</a:t>
            </a:r>
            <a:endParaRPr lang="zh-CN" altLang="en-US" sz="1400" spc="150">
              <a:solidFill>
                <a:schemeClr val="tx1"/>
              </a:solidFill>
              <a:effectLst/>
              <a:latin typeface="+mn-ea"/>
              <a:sym typeface="+mn-ea"/>
            </a:endParaRPr>
          </a:p>
        </p:txBody>
      </p:sp>
      <p:sp>
        <p:nvSpPr>
          <p:cNvPr id="104941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物联网将助力工业4.0、智能制造等领域的发展，提高生产效率和降低成本</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58" name="标题 2"/>
          <p:cNvSpPr>
            <a:spLocks noGrp="1"/>
          </p:cNvSpPr>
          <p:nvPr>
            <p:ph type="title" idx="2"/>
          </p:nvPr>
        </p:nvSpPr>
        <p:spPr/>
        <p:txBody>
          <a:bodyPr/>
          <a:lstStyle/>
          <a:p>
            <a:r>
              <a:rPr lang="zh-CN" altLang="en-US"/>
              <a:t>区块链技术应用展望</a:t>
            </a:r>
            <a:endParaRPr lang="zh-CN" altLang="en-US"/>
          </a:p>
        </p:txBody>
      </p:sp>
      <p:sp>
        <p:nvSpPr>
          <p:cNvPr id="1049460"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区块链技术将进一步拓展到金融领域之外，如供应链管理、物联网、医疗保健等。</a:t>
            </a:r>
            <a:endParaRPr lang="zh-CN" altLang="en-US" sz="1200" spc="150">
              <a:solidFill>
                <a:schemeClr val="tx1">
                  <a:lumMod val="65000"/>
                  <a:lumOff val="35000"/>
                </a:schemeClr>
              </a:solidFill>
              <a:latin typeface="+mn-ea"/>
              <a:sym typeface="+mn-ea"/>
            </a:endParaRPr>
          </a:p>
        </p:txBody>
      </p:sp>
      <p:sp>
        <p:nvSpPr>
          <p:cNvPr id="1049462"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区块链技术的可追溯性和透明性将为企业提供更好的数据管理解决方案，提高业务运营效率。</a:t>
            </a:r>
            <a:endParaRPr lang="zh-CN" altLang="en-US" sz="1200" spc="150">
              <a:solidFill>
                <a:schemeClr val="tx1">
                  <a:lumMod val="65000"/>
                  <a:lumOff val="35000"/>
                </a:schemeClr>
              </a:solidFill>
              <a:latin typeface="+mn-ea"/>
              <a:sym typeface="+mn-ea"/>
            </a:endParaRPr>
          </a:p>
        </p:txBody>
      </p:sp>
      <p:sp>
        <p:nvSpPr>
          <p:cNvPr id="1049464"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随着区块链技术的不断发展，去中心化金融（DeFi）应用将更加广泛，为投资者提供更多元化的金融产品和服务。</a:t>
            </a:r>
            <a:endParaRPr lang="zh-CN" altLang="en-US" sz="1200" spc="150">
              <a:solidFill>
                <a:schemeClr val="tx1">
                  <a:lumMod val="65000"/>
                  <a:lumOff val="35000"/>
                </a:schemeClr>
              </a:solidFill>
              <a:latin typeface="+mn-ea"/>
              <a:sym typeface="+mn-ea"/>
            </a:endParaRPr>
          </a:p>
        </p:txBody>
      </p:sp>
      <p:sp>
        <p:nvSpPr>
          <p:cNvPr id="1049466"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区块链技术将促进跨行业合作，打破数据孤岛，实现更高效的数据交换和共享。</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06"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508" name="标题 4"/>
          <p:cNvSpPr>
            <a:spLocks noGrp="1"/>
          </p:cNvSpPr>
          <p:nvPr>
            <p:ph type="title" idx="1"/>
            <p:custDataLst>
              <p:tags r:id="rId3"/>
            </p:custDataLst>
          </p:nvPr>
        </p:nvSpPr>
        <p:spPr/>
        <p:txBody>
          <a:bodyPr/>
          <a:lstStyle/>
          <a:p>
            <a:r>
              <a:rPr lang="zh-CN" altLang="en-US"/>
              <a:t>信息技术盛宴对各行业的影响</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https://d.book118.com/906200123232010035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916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3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Wingdings</vt:lpstr>
      <vt:lpstr>Calibri Light</vt:lpstr>
      <vt:lpstr>Office Theme</vt:lpstr>
      <vt:lpstr>2024年信息技术盛宴</vt:lpstr>
      <vt:lpstr>目录</vt:lpstr>
      <vt:lpstr>信息技术发展趋势</vt:lpstr>
      <vt:lpstr>人工智能技术</vt:lpstr>
      <vt:lpstr>云计算技术</vt:lpstr>
      <vt:lpstr>物联网技术</vt:lpstr>
      <vt:lpstr>区块链技术</vt:lpstr>
      <vt:lpstr>2024年信息技术盛宴展望</vt:lpstr>
      <vt:lpstr>人工智能技术应用展望</vt:lpstr>
      <vt:lpstr>云计算技术应用展望</vt:lpstr>
      <vt:lpstr>物联网技术应用展望</vt:lpstr>
      <vt:lpstr>区块链技术应用展望</vt:lpstr>
      <vt:lpstr>信息技术盛宴对各行业的影响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2024-09-05T23:30:52.350</cp:lastPrinted>
  <dcterms:created xsi:type="dcterms:W3CDTF">2024-09-05T15:30:52Z</dcterms:created>
  <dcterms:modified xsi:type="dcterms:W3CDTF">2024-09-05T15:30:54Z</dcterms:modified>
</cp:coreProperties>
</file>