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UQGKTL+MS-UIGothic"/>
      <p:regular r:id="rId17"/>
    </p:embeddedFont>
    <p:embeddedFont>
      <p:font typeface="KRINVK+HSFPKB+ArialMT"/>
      <p:regular r:id="rId18"/>
    </p:embeddedFont>
    <p:embeddedFont>
      <p:font typeface="THUVMU+WMASKM+MicrosoftYaHei-Bold"/>
      <p:regular r:id="rId19"/>
    </p:embeddedFont>
    <p:embeddedFont>
      <p:font typeface="TLTEIM+ORMPJO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524FC-2C28-4B28-BF84-9CD7935AC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4E75B-438F-45E9-B554-C410446FF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5AE9-3A1D-459C-A0D1-02F401394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D8E74-7172-4E75-850A-2BE5D294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A6274-D08C-47D4-B2F1-1489B9B0C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79C0C-E8CC-4EF4-9F41-B3186CAA3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BCFB6-E287-4550-92EC-7EE5B21E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8C38E-3AAE-4E81-8D8A-72FE672B4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8A44B-9A40-48AB-9B02-2CC51359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3753-AC8D-4588-A82D-D4E755B9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E540B-3422-4EDB-A784-2C4C556D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032051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09875" y="175973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5150" spc="25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5150" spc="23">
                <a:solidFill>
                  <a:srgbClr val="000000"/>
                </a:solidFill>
                <a:latin typeface="UQGKTL+MS-UIGothic"/>
                <a:cs typeface="UQGKTL+MS-UIGothic"/>
              </a:rPr>
              <a:t>的意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义郑</a:t>
            </a:r>
            <a:r>
              <a:rPr sz="5150" spc="25">
                <a:solidFill>
                  <a:srgbClr val="000000"/>
                </a:solidFill>
                <a:latin typeface="UQGKTL+MS-UIGothic"/>
                <a:cs typeface="UQGKTL+MS-UIGothic"/>
              </a:rPr>
              <a:t>静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UQGKTL+MS-UIGothic"/>
                <a:cs typeface="UQGKT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404620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的定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与特性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如何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施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4089341" cy="18810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的挑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的案例研究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KRINVK+HSFPKB+ArialMT"/>
                <a:cs typeface="KRINVK+HSFPKB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AF79DE"/>
                </a:solidFill>
                <a:latin typeface="UQGKTL+MS-UIGothic"/>
                <a:cs typeface="UQGKTL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QGKTL+MS-UIGothic"/>
                <a:cs typeface="UQGKTL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THUVMU+WMASKM+MicrosoftYaHei-Bold"/>
                <a:cs typeface="THUVMU+WMASKM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THUVMU+WMASKM+MicrosoftYaHei-Bold"/>
                <a:cs typeface="THUVMU+WMASK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1600" y="376839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3800" spc="23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3800" spc="25">
                <a:solidFill>
                  <a:srgbClr val="000000"/>
                </a:solidFill>
                <a:latin typeface="UQGKTL+MS-UIGothic"/>
                <a:cs typeface="UQGKTL+MS-UIGothic"/>
              </a:rPr>
              <a:t>的定</a:t>
            </a:r>
            <a:r>
              <a:rPr sz="3800" spc="23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3800" spc="27">
                <a:solidFill>
                  <a:srgbClr val="000000"/>
                </a:solidFill>
                <a:latin typeface="UQGKTL+MS-UIGothic"/>
                <a:cs typeface="UQGKTL+MS-UIGothic"/>
              </a:rPr>
              <a:t>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是指那些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以量化、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以具体化的指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，通常涉及到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人的主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判断和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经验评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与硬指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不同，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不是通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数学模型和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数据来量化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的，而是通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察、分析和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估来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通常用于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文化、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意度、客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度等方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UQGKTL+MS-UIGothic"/>
                <a:cs typeface="UQGKTL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UQGKTL+MS-UIGothic"/>
                <a:cs typeface="UQGKTL+MS-UIGothic"/>
              </a:rPr>
              <a:t>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FFFFFF"/>
                </a:solidFill>
                <a:latin typeface="UQGKTL+MS-UIGothic"/>
                <a:cs typeface="UQGKTL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2000">
                <a:solidFill>
                  <a:srgbClr val="FFFFFF"/>
                </a:solidFill>
                <a:latin typeface="UQGKTL+MS-UIGothic"/>
                <a:cs typeface="UQGKTL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动态</a:t>
            </a:r>
            <a:r>
              <a:rPr sz="2000">
                <a:solidFill>
                  <a:srgbClr val="FFFFFF"/>
                </a:solidFill>
                <a:latin typeface="UQGKTL+MS-UIGothic"/>
                <a:cs typeface="UQGKTL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FFFFFF"/>
                </a:solidFill>
                <a:latin typeface="UQGKTL+MS-UIGothic"/>
                <a:cs typeface="UQGKTL+MS-UIGothic"/>
              </a:rPr>
              <a:t>合性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往往基于人的主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判断，不同的人可能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会有不同的看法和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估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668258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估者具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一定的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才能做出准确的判断和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估。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通常需要考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个因素和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度，需要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合运用多种方法和手段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估。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会随着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化而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化，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需要不断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QGKTL+MS-UIGothic"/>
                <a:cs typeface="UQGKTL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THUVMU+WMASKM+MicrosoftYaHei-Bold"/>
                <a:cs typeface="THUVMU+WMASK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7375" y="376839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3800" spc="23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3800" spc="23">
                <a:solidFill>
                  <a:srgbClr val="000000"/>
                </a:solidFill>
                <a:latin typeface="UQGKTL+MS-UIGothic"/>
                <a:cs typeface="UQGKTL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对组织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HUVMU+WMASKM+MicrosoftYaHei-Bold"/>
                <a:cs typeface="THUVMU+WMASK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HUVMU+WMASKM+MicrosoftYaHei-Bold"/>
                <a:cs typeface="THUVMU+WMASK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HUVMU+WMASKM+MicrosoftYaHei-Bold"/>
                <a:cs typeface="THUVMU+WMASK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UQGKTL+MS-UIGothic"/>
                <a:cs typeface="UQGKTL+MS-UIGothic"/>
              </a:rPr>
              <a:t>增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强组织</a:t>
            </a:r>
            <a:r>
              <a:rPr sz="2000" spc="25">
                <a:solidFill>
                  <a:srgbClr val="AF79DE"/>
                </a:solidFill>
                <a:latin typeface="UQGKTL+MS-UIGothic"/>
                <a:cs typeface="UQGKTL+MS-UIGothic"/>
              </a:rPr>
              <a:t>适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AF79DE"/>
                </a:solidFill>
                <a:latin typeface="UQGKTL+MS-UIGothic"/>
                <a:cs typeface="UQGKTL+MS-UIGothic"/>
              </a:rPr>
              <a:t>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UQGKTL+MS-UIGothic"/>
                <a:cs typeface="UQGKTL+MS-UIGothic"/>
              </a:rPr>
              <a:t>提升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AF79DE"/>
                </a:solidFill>
                <a:latin typeface="UQGKTL+MS-UIGothic"/>
                <a:cs typeface="UQGKTL+MS-UIGothic"/>
              </a:rPr>
              <a:t>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UQGKTL+MS-UIGothic"/>
                <a:cs typeface="UQGKTL+MS-UIGothic"/>
              </a:rPr>
              <a:t>促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进组织创</a:t>
            </a:r>
            <a:r>
              <a:rPr sz="2000">
                <a:solidFill>
                  <a:srgbClr val="AF79DE"/>
                </a:solidFill>
                <a:latin typeface="UQGKTL+MS-UIGothic"/>
                <a:cs typeface="UQGKTL+MS-UIGothic"/>
              </a:rPr>
              <a:t>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帮助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更好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地适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化，及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略和目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以塑造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极向上的文化氛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属感和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凝聚力。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鼓励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发挥创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性，推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动组织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品、服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等方面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决策的影响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提供全面信息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指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导资</a:t>
            </a:r>
            <a:r>
              <a:rPr sz="2300" spc="23">
                <a:solidFill>
                  <a:srgbClr val="AF79DE"/>
                </a:solidFill>
                <a:latin typeface="UQGKTL+MS-UIGothic"/>
                <a:cs typeface="UQGKTL+MS-UIGothic"/>
              </a:rPr>
              <a:t>源配置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预测</a:t>
            </a:r>
            <a:r>
              <a:rPr sz="2300" spc="23">
                <a:solidFill>
                  <a:srgbClr val="AF79DE"/>
                </a:solidFill>
                <a:latin typeface="UQGKTL+MS-UIGothic"/>
                <a:cs typeface="UQGKTL+MS-UIGothic"/>
              </a:rPr>
              <a:t>未来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提供关于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内外部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境的全面信息，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帮助决策者做出更加科学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合理的决策。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，决策者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可以更加合理地分配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化投入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出比。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具有前瞻性，能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决策者提供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略参考。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对员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工的影响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促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进员</a:t>
            </a:r>
            <a:r>
              <a:rPr sz="2300" spc="23">
                <a:solidFill>
                  <a:srgbClr val="AF79DE"/>
                </a:solidFill>
                <a:latin typeface="UQGKTL+MS-UIGothic"/>
                <a:cs typeface="UQGKTL+MS-UIGothic"/>
              </a:rPr>
              <a:t>工成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估和提升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不断学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，提升个人能力。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激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发员</a:t>
            </a:r>
            <a:r>
              <a:rPr sz="2300" spc="23">
                <a:solidFill>
                  <a:srgbClr val="AF79DE"/>
                </a:solidFill>
                <a:latin typeface="UQGKTL+MS-UIGothic"/>
                <a:cs typeface="UQGKTL+MS-UIGothic"/>
              </a:rPr>
              <a:t>工潜能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的潜能和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极性，提高工作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增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强员</a:t>
            </a:r>
            <a:r>
              <a:rPr sz="2300" spc="23">
                <a:solidFill>
                  <a:srgbClr val="AF79DE"/>
                </a:solidFill>
                <a:latin typeface="UQGKTL+MS-UIGothic"/>
                <a:cs typeface="UQGKTL+MS-UIGothic"/>
              </a:rPr>
              <a:t>工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AF79DE"/>
                </a:solidFill>
                <a:latin typeface="UQGKTL+MS-UIGothic"/>
                <a:cs typeface="UQGKTL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管理能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工的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UQGKTL+MS-UIGothic"/>
                <a:cs typeface="UQGKTL+MS-UIGothic"/>
              </a:rPr>
              <a:t>度，降低人才流失率。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245276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000000"/>
                </a:solidFill>
                <a:latin typeface="THUVMU+WMASKM+MicrosoftYaHei-Bold"/>
                <a:cs typeface="THUVMU+WMASKM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7375" y="376839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0000"/>
                </a:solidFill>
                <a:latin typeface="UQGKTL+MS-UIGothic"/>
                <a:cs typeface="UQGKTL+MS-UIGothic"/>
              </a:rPr>
              <a:t>如何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3800" spc="23">
                <a:solidFill>
                  <a:srgbClr val="000000"/>
                </a:solidFill>
                <a:latin typeface="UQGKTL+MS-UIGothic"/>
                <a:cs typeface="UQGKTL+MS-UIGothic"/>
              </a:rPr>
              <a:t>施</a:t>
            </a:r>
            <a:r>
              <a:rPr sz="3800" spc="27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3800" spc="23">
                <a:solidFill>
                  <a:srgbClr val="000000"/>
                </a:solidFill>
                <a:latin typeface="UQGKTL+MS-UIGothic"/>
                <a:cs typeface="UQGKTL+MS-UIGothic"/>
              </a:rPr>
              <a:t>指</a:t>
            </a:r>
            <a:r>
              <a:rPr sz="38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定目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LTEIM+ORMPJO+MicrosoftYaHei"/>
                <a:cs typeface="TLTEIM+ORMPJ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LTEIM+ORMPJO+MicrosoftYaHei"/>
                <a:cs typeface="TLTEIM+ORMPJ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LTEIM+ORMPJO+MicrosoftYaHei"/>
                <a:cs typeface="TLTEIM+ORMPJ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LTEIM+ORMPJO+MicrosoftYaHei"/>
                <a:cs typeface="TLTEIM+ORMPJ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明确性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可衡量性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现实</a:t>
            </a:r>
            <a:r>
              <a:rPr sz="1550">
                <a:solidFill>
                  <a:srgbClr val="AF79DE"/>
                </a:solidFill>
                <a:latin typeface="UQGKTL+MS-UIGothic"/>
                <a:cs typeface="UQGKTL+MS-UIGothic"/>
              </a:rPr>
              <a:t>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相关性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确保目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清晰、具体，能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被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理解和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同。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标应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具有可衡量的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准，以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度和成果。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标应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具有可行性，既不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也不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于困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力。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标应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略和目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保持一致，有助于推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动团队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制定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AF79DE"/>
                </a:solidFill>
                <a:latin typeface="UQGKTL+MS-UIGothic"/>
                <a:cs typeface="UQGKTL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源分配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合理分配人力、物力和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力等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源，确保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划的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措施，降低潜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面影响。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时间</a:t>
            </a: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安排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UQGKTL+MS-UIGothic"/>
                <a:cs typeface="UQGKTL+MS-UIGothic"/>
              </a:rPr>
              <a:t>灵活性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表，明确各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具有一定的灵活性，能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够应对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不可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预见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化和挑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的起止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和关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键节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点，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划按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UQGKTL+MS-UIGothic"/>
                <a:cs typeface="UQGKTL+MS-UIGothic"/>
              </a:rPr>
              <a:t>完成。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https://d.book118.com/906203205113010050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SimSun</vt:lpstr>
      <vt:lpstr>UQGKTL+MS-UIGothic</vt:lpstr>
      <vt:lpstr>KRINVK+HSFPKB+ArialMT</vt:lpstr>
      <vt:lpstr>Times New Roman</vt:lpstr>
      <vt:lpstr>THUVMU+WMASKM+MicrosoftYaHei-Bold</vt:lpstr>
      <vt:lpstr>TLTEIM+ORMPJO+MicrosoftYaHei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2024-09-15T16:59:39.586</cp:lastPrinted>
  <dcterms:created xsi:type="dcterms:W3CDTF">2024-09-15T08:59:39Z</dcterms:created>
  <dcterms:modified xsi:type="dcterms:W3CDTF">2024-09-15T08:59:40Z</dcterms:modified>
</cp:coreProperties>
</file>