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13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.xml" /><Relationship Id="rId11" Type="http://schemas.openxmlformats.org/officeDocument/2006/relationships/tags" Target="../tags/tag7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tags" Target="../tags/tag5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tags" Target="../tags/tag13.xml" /><Relationship Id="rId3" Type="http://schemas.openxmlformats.org/officeDocument/2006/relationships/image" Target="../media/image6.png" /><Relationship Id="rId4" Type="http://schemas.openxmlformats.org/officeDocument/2006/relationships/tags" Target="../tags/tag14.xml" /><Relationship Id="rId5" Type="http://schemas.openxmlformats.org/officeDocument/2006/relationships/image" Target="../media/image7.png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.xml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tags" Target="../tags/tag49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55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50.xml" /><Relationship Id="rId3" Type="http://schemas.openxmlformats.org/officeDocument/2006/relationships/image" Target="../media/image2.png" /><Relationship Id="rId4" Type="http://schemas.openxmlformats.org/officeDocument/2006/relationships/tags" Target="../tags/tag51.xml" /><Relationship Id="rId5" Type="http://schemas.openxmlformats.org/officeDocument/2006/relationships/image" Target="../media/image3.png" /><Relationship Id="rId6" Type="http://schemas.openxmlformats.org/officeDocument/2006/relationships/tags" Target="../tags/tag52.xml" /><Relationship Id="rId7" Type="http://schemas.openxmlformats.org/officeDocument/2006/relationships/image" Target="../media/image4.png" /><Relationship Id="rId8" Type="http://schemas.openxmlformats.org/officeDocument/2006/relationships/tags" Target="../tags/tag53.xml" /><Relationship Id="rId9" Type="http://schemas.openxmlformats.org/officeDocument/2006/relationships/tags" Target="../tags/tag5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637F22-DA1C-4410-A3AD-5EB73AD06F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0FD0CC-760A-47DD-81A7-283FEDB60E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331435-1569-4E60-BAED-973CDE66D9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F13E4B-10EE-4625-BEFC-C6F02CF4A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0C7A24E-1148-4B7F-A520-E7C5A3CC1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081024A-69CD-4D43-B796-3E85207433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207705-8F3F-4BDA-93B6-DF75CE426C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E30592-0ABE-46BF-BF7A-EA0155E9F4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03A379-A035-4E70-A0B6-EAEDAA56F0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F97CFF-1B52-4CBB-9F77-489C16D3D3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7AA037-C491-46EB-A4BF-972D7C4F41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Image 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-1705"/>
            <a:ext cx="12192000" cy="6861412"/>
          </a:xfrm>
          <a:prstGeom prst="rect">
            <a:avLst/>
          </a:prstGeom>
        </p:spPr>
      </p:pic>
      <p:pic>
        <p:nvPicPr>
          <p:cNvPr id="8" name="Image 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796492" y="3007905"/>
            <a:ext cx="2395478" cy="3099493"/>
          </a:xfrm>
          <a:prstGeom prst="rect">
            <a:avLst/>
          </a:prstGeom>
        </p:spPr>
      </p:pic>
      <p:pic>
        <p:nvPicPr>
          <p:cNvPr id="9" name="Image 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259877" y="4510515"/>
            <a:ext cx="6459563" cy="2345191"/>
          </a:xfrm>
          <a:prstGeom prst="rect">
            <a:avLst/>
          </a:prstGeom>
        </p:spPr>
      </p:pic>
      <p:pic>
        <p:nvPicPr>
          <p:cNvPr id="11" name="Image 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867344" y="258620"/>
            <a:ext cx="5613831" cy="281605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838199" y="855892"/>
            <a:ext cx="5613831" cy="281605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838200" y="3806250"/>
            <a:ext cx="5613830" cy="48267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11"/>
            </p:custDataLst>
          </p:nvPr>
        </p:nvSpPr>
        <p:spPr>
          <a:xfrm>
            <a:off x="838169" y="4627964"/>
            <a:ext cx="5613829" cy="504000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Image 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646" y="0"/>
            <a:ext cx="3867912" cy="6858000"/>
          </a:xfrm>
          <a:prstGeom prst="rect">
            <a:avLst/>
          </a:prstGeom>
        </p:spPr>
      </p:pic>
      <p:pic>
        <p:nvPicPr>
          <p:cNvPr id="5" name="Image 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46" y="4704588"/>
            <a:ext cx="2208276" cy="2153412"/>
          </a:xfrm>
          <a:prstGeom prst="rect">
            <a:avLst/>
          </a:prstGeom>
        </p:spPr>
      </p:pic>
      <p:pic>
        <p:nvPicPr>
          <p:cNvPr id="6" name="Image 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46" y="0"/>
            <a:ext cx="4558284" cy="132130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7"/>
            </p:custDataLst>
          </p:nvPr>
        </p:nvSpPr>
        <p:spPr>
          <a:xfrm>
            <a:off x="839788" y="1165026"/>
            <a:ext cx="2382383" cy="4527949"/>
          </a:xfrm>
        </p:spPr>
        <p:txBody>
          <a:bodyPr vert="horz" anchor="ctr">
            <a:normAutofit/>
          </a:bodyPr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Image 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5481828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104016" y="1999119"/>
            <a:ext cx="6367550" cy="3770551"/>
          </a:xfrm>
        </p:spPr>
        <p:txBody>
          <a:bodyPr anchor="t">
            <a:normAutofit/>
          </a:bodyPr>
          <a:lstStyle>
            <a:lvl1pPr algn="r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101616" y="647420"/>
            <a:ext cx="6367550" cy="1224000"/>
          </a:xfrm>
        </p:spPr>
        <p:txBody>
          <a:bodyPr anchor="ctr">
            <a:noAutofit/>
          </a:bodyPr>
          <a:lstStyle>
            <a:lvl1pPr marL="0" indent="0" algn="r">
              <a:buNone/>
              <a:defRPr sz="80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7883" y="217125"/>
            <a:ext cx="10515600" cy="655200"/>
          </a:xfrm>
        </p:spPr>
        <p:txBody>
          <a:bodyPr vert="horz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1200785"/>
            <a:ext cx="10515600" cy="497713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0105" y="217805"/>
            <a:ext cx="10515600" cy="655200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Image 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796780" y="3007995"/>
            <a:ext cx="2395220" cy="3098165"/>
          </a:xfrm>
          <a:prstGeom prst="rect">
            <a:avLst/>
          </a:prstGeom>
        </p:spPr>
      </p:pic>
      <p:pic>
        <p:nvPicPr>
          <p:cNvPr id="9" name="Image 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260090" y="4509770"/>
            <a:ext cx="6459855" cy="2343785"/>
          </a:xfrm>
          <a:prstGeom prst="rect">
            <a:avLst/>
          </a:prstGeom>
        </p:spPr>
      </p:pic>
      <p:pic>
        <p:nvPicPr>
          <p:cNvPr id="11" name="Image 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867400" y="260350"/>
            <a:ext cx="5614035" cy="281495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838200" y="944792"/>
            <a:ext cx="5029144" cy="2814658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38200" y="4265250"/>
            <a:ext cx="5029144" cy="1800000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9.png" /><Relationship Id="rId13" Type="http://schemas.openxmlformats.org/officeDocument/2006/relationships/tags" Target="../tags/tag56.xml" /><Relationship Id="rId14" Type="http://schemas.openxmlformats.org/officeDocument/2006/relationships/tags" Target="../tags/tag57.xml" /><Relationship Id="rId15" Type="http://schemas.openxmlformats.org/officeDocument/2006/relationships/tags" Target="../tags/tag58.xml" /><Relationship Id="rId16" Type="http://schemas.openxmlformats.org/officeDocument/2006/relationships/tags" Target="../tags/tag59.xml" /><Relationship Id="rId17" Type="http://schemas.openxmlformats.org/officeDocument/2006/relationships/tags" Target="../tags/tag60.xml" /><Relationship Id="rId18" Type="http://schemas.openxmlformats.org/officeDocument/2006/relationships/tags" Target="../tags/tag61.xml" /><Relationship Id="rId19" Type="http://schemas.openxmlformats.org/officeDocument/2006/relationships/tags" Target="../tags/tag62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Image 0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2934858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4622">
                <a:moveTo>
                  <a:pt x="19200" y="3725"/>
                </a:moveTo>
                <a:lnTo>
                  <a:pt x="19200" y="4622"/>
                </a:lnTo>
                <a:lnTo>
                  <a:pt x="18317" y="4622"/>
                </a:lnTo>
                <a:lnTo>
                  <a:pt x="18326" y="4622"/>
                </a:lnTo>
                <a:cubicBezTo>
                  <a:pt x="18811" y="4609"/>
                  <a:pt x="19200" y="4213"/>
                  <a:pt x="19200" y="3725"/>
                </a:cubicBezTo>
                <a:close/>
                <a:moveTo>
                  <a:pt x="0" y="0"/>
                </a:moveTo>
                <a:lnTo>
                  <a:pt x="19200" y="0"/>
                </a:lnTo>
                <a:lnTo>
                  <a:pt x="19200" y="2279"/>
                </a:lnTo>
                <a:cubicBezTo>
                  <a:pt x="19200" y="1784"/>
                  <a:pt x="18798" y="1382"/>
                  <a:pt x="18303" y="1382"/>
                </a:cubicBezTo>
                <a:lnTo>
                  <a:pt x="898" y="1382"/>
                </a:lnTo>
                <a:cubicBezTo>
                  <a:pt x="403" y="1382"/>
                  <a:pt x="1" y="1784"/>
                  <a:pt x="1" y="2279"/>
                </a:cubicBezTo>
                <a:lnTo>
                  <a:pt x="1" y="3725"/>
                </a:lnTo>
                <a:cubicBezTo>
                  <a:pt x="1" y="4213"/>
                  <a:pt x="390" y="4609"/>
                  <a:pt x="875" y="4622"/>
                </a:cubicBezTo>
                <a:lnTo>
                  <a:pt x="884" y="4622"/>
                </a:lnTo>
                <a:lnTo>
                  <a:pt x="0" y="462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217170"/>
            <a:ext cx="8287385" cy="65532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212215"/>
            <a:ext cx="10515600" cy="496506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1">
              <a:lumMod val="50000"/>
            </a:schemeClr>
          </a:solidFill>
          <a:latin typeface="+mj-ea"/>
          <a:ea typeface="+mj-ea"/>
          <a:cs typeface="汉仪粗圆简" panose="02010600000101010101" charset="-122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ea"/>
          <a:ea typeface="+mn-ea"/>
          <a:cs typeface="汉仪粗圆简" panose="02010600000101010101" charset="-122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ea"/>
          <a:ea typeface="+mn-ea"/>
          <a:cs typeface="汉仪粗圆简" panose="02010600000101010101" charset="-122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ea"/>
          <a:ea typeface="+mn-ea"/>
          <a:cs typeface="汉仪粗圆简" panose="0201060000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ea"/>
          <a:ea typeface="+mn-ea"/>
          <a:cs typeface="汉仪粗圆简" panose="0201060000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ea"/>
          <a:ea typeface="+mn-ea"/>
          <a:cs typeface="汉仪粗圆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5.xml" /><Relationship Id="rId11" Type="http://schemas.openxmlformats.org/officeDocument/2006/relationships/tags" Target="../tags/tag96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tags" Target="../tags/tag9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14" Type="http://schemas.openxmlformats.org/officeDocument/2006/relationships/tags" Target="../tags/tag112.xml" /><Relationship Id="rId15" Type="http://schemas.openxmlformats.org/officeDocument/2006/relationships/tags" Target="../tags/tag113.xml" /><Relationship Id="rId16" Type="http://schemas.openxmlformats.org/officeDocument/2006/relationships/tags" Target="../tags/tag114.xml" /><Relationship Id="rId17" Type="http://schemas.openxmlformats.org/officeDocument/2006/relationships/tags" Target="../tags/tag115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4.xml" /><Relationship Id="rId11" Type="http://schemas.openxmlformats.org/officeDocument/2006/relationships/tags" Target="../tags/tag125.xml" /><Relationship Id="rId12" Type="http://schemas.openxmlformats.org/officeDocument/2006/relationships/tags" Target="../tags/tag126.xml" /><Relationship Id="rId13" Type="http://schemas.openxmlformats.org/officeDocument/2006/relationships/tags" Target="../tags/tag127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6.xml" /><Relationship Id="rId11" Type="http://schemas.openxmlformats.org/officeDocument/2006/relationships/tags" Target="../tags/tag137.xml" /><Relationship Id="rId12" Type="http://schemas.openxmlformats.org/officeDocument/2006/relationships/tags" Target="../tags/tag138.xml" /><Relationship Id="rId13" Type="http://schemas.openxmlformats.org/officeDocument/2006/relationships/tags" Target="../tags/tag139.xml" /><Relationship Id="rId14" Type="http://schemas.openxmlformats.org/officeDocument/2006/relationships/tags" Target="../tags/tag140.xml" /><Relationship Id="rId15" Type="http://schemas.openxmlformats.org/officeDocument/2006/relationships/tags" Target="../tags/tag141.xml" /><Relationship Id="rId16" Type="http://schemas.openxmlformats.org/officeDocument/2006/relationships/tags" Target="../tags/tag142.xml" /><Relationship Id="rId17" Type="http://schemas.openxmlformats.org/officeDocument/2006/relationships/tags" Target="../tags/tag143.xml" /><Relationship Id="rId18" Type="http://schemas.openxmlformats.org/officeDocument/2006/relationships/tags" Target="../tags/tag144.xml" /><Relationship Id="rId19" Type="http://schemas.openxmlformats.org/officeDocument/2006/relationships/tags" Target="../tags/tag145.xml" /><Relationship Id="rId2" Type="http://schemas.openxmlformats.org/officeDocument/2006/relationships/tags" Target="../tags/tag128.xml" /><Relationship Id="rId20" Type="http://schemas.openxmlformats.org/officeDocument/2006/relationships/tags" Target="../tags/tag146.xml" /><Relationship Id="rId21" Type="http://schemas.openxmlformats.org/officeDocument/2006/relationships/tags" Target="../tags/tag147.xml" /><Relationship Id="rId22" Type="http://schemas.openxmlformats.org/officeDocument/2006/relationships/tags" Target="../tags/tag148.xml" /><Relationship Id="rId23" Type="http://schemas.openxmlformats.org/officeDocument/2006/relationships/tags" Target="../tags/tag149.xml" /><Relationship Id="rId24" Type="http://schemas.openxmlformats.org/officeDocument/2006/relationships/tags" Target="../tags/tag150.xml" /><Relationship Id="rId25" Type="http://schemas.openxmlformats.org/officeDocument/2006/relationships/tags" Target="../tags/tag151.xml" /><Relationship Id="rId26" Type="http://schemas.openxmlformats.org/officeDocument/2006/relationships/tags" Target="../tags/tag152.xml" /><Relationship Id="rId27" Type="http://schemas.openxmlformats.org/officeDocument/2006/relationships/tags" Target="../tags/tag153.xml" /><Relationship Id="rId28" Type="http://schemas.openxmlformats.org/officeDocument/2006/relationships/tags" Target="../tags/tag154.xml" /><Relationship Id="rId29" Type="http://schemas.openxmlformats.org/officeDocument/2006/relationships/tags" Target="../tags/tag155.xml" /><Relationship Id="rId3" Type="http://schemas.openxmlformats.org/officeDocument/2006/relationships/tags" Target="../tags/tag129.xml" /><Relationship Id="rId30" Type="http://schemas.openxmlformats.org/officeDocument/2006/relationships/tags" Target="../tags/tag156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14" Type="http://schemas.openxmlformats.org/officeDocument/2006/relationships/tags" Target="../tags/tag177.xml" /><Relationship Id="rId15" Type="http://schemas.openxmlformats.org/officeDocument/2006/relationships/tags" Target="../tags/tag178.xml" /><Relationship Id="rId16" Type="http://schemas.openxmlformats.org/officeDocument/2006/relationships/tags" Target="../tags/tag179.xml" /><Relationship Id="rId17" Type="http://schemas.openxmlformats.org/officeDocument/2006/relationships/tags" Target="../tags/tag180.xml" /><Relationship Id="rId18" Type="http://schemas.openxmlformats.org/officeDocument/2006/relationships/tags" Target="../tags/tag181.xml" /><Relationship Id="rId19" Type="http://schemas.openxmlformats.org/officeDocument/2006/relationships/tags" Target="../tags/tag182.xml" /><Relationship Id="rId2" Type="http://schemas.openxmlformats.org/officeDocument/2006/relationships/tags" Target="../tags/tag165.xml" /><Relationship Id="rId20" Type="http://schemas.openxmlformats.org/officeDocument/2006/relationships/tags" Target="../tags/tag183.xml" /><Relationship Id="rId21" Type="http://schemas.openxmlformats.org/officeDocument/2006/relationships/tags" Target="../tags/tag184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1.xml" /><Relationship Id="rId3" Type="http://schemas.openxmlformats.org/officeDocument/2006/relationships/tags" Target="../tags/tag202.xml" /><Relationship Id="rId4" Type="http://schemas.openxmlformats.org/officeDocument/2006/relationships/tags" Target="../tags/tag20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2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tags" Target="../tags/tag21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6221034153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儿童动画教育的研究</a:t>
            </a:r>
            <a:endParaRPr lang="zh-CN" altLang="en-US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.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汇报人：xxx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1165026"/>
            <a:ext cx="2382383" cy="4527949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6" name="序号"/>
          <p:cNvSpPr txBox="1"/>
          <p:nvPr>
            <p:custDataLst>
              <p:tags r:id="rId3"/>
            </p:custDataLst>
          </p:nvPr>
        </p:nvSpPr>
        <p:spPr>
          <a:xfrm>
            <a:off x="4052570" y="1176020"/>
            <a:ext cx="1197610" cy="9499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400" b="1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01</a:t>
            </a:r>
            <a:endParaRPr lang="en-US" sz="4400" b="1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7" name="项标题"/>
          <p:cNvSpPr txBox="1"/>
          <p:nvPr>
            <p:custDataLst>
              <p:tags r:id="rId4"/>
            </p:custDataLst>
          </p:nvPr>
        </p:nvSpPr>
        <p:spPr>
          <a:xfrm>
            <a:off x="6690360" y="1176020"/>
            <a:ext cx="4208780" cy="9499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zh-CN" altLang="en-US" sz="2400" b="1" spc="3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汉仪粗圆简" panose="02010600000101010101" charset="-122"/>
              </a:rPr>
              <a:t>儿童动画教育的背景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5" name="Shape 0"/>
          <p:cNvSpPr/>
          <p:nvPr>
            <p:custDataLst>
              <p:tags r:id="rId5"/>
            </p:custDataLst>
          </p:nvPr>
        </p:nvSpPr>
        <p:spPr>
          <a:xfrm>
            <a:off x="4542790" y="2126615"/>
            <a:ext cx="6372225" cy="635"/>
          </a:xfrm>
          <a:prstGeom prst="line">
            <a:avLst/>
          </a:prstGeom>
          <a:noFill/>
          <a:ln w="12700">
            <a:solidFill>
              <a:schemeClr val="accent1">
                <a:lumMod val="50000"/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9" name="序号"/>
          <p:cNvSpPr txBox="1"/>
          <p:nvPr>
            <p:custDataLst>
              <p:tags r:id="rId6"/>
            </p:custDataLst>
          </p:nvPr>
        </p:nvSpPr>
        <p:spPr>
          <a:xfrm>
            <a:off x="4052570" y="2200275"/>
            <a:ext cx="1197610" cy="9499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400" b="1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02</a:t>
            </a:r>
            <a:endParaRPr lang="en-US" sz="4400" b="1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0" name="项标题"/>
          <p:cNvSpPr txBox="1"/>
          <p:nvPr>
            <p:custDataLst>
              <p:tags r:id="rId7"/>
            </p:custDataLst>
          </p:nvPr>
        </p:nvSpPr>
        <p:spPr>
          <a:xfrm>
            <a:off x="6690360" y="2200275"/>
            <a:ext cx="4208780" cy="9499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zh-CN" altLang="en-US" sz="2400" b="1" spc="3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汉仪粗圆简" panose="02010600000101010101" charset="-122"/>
              </a:rPr>
              <a:t>儿童动画教育的理论基础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1" name="Shape 0"/>
          <p:cNvSpPr/>
          <p:nvPr>
            <p:custDataLst>
              <p:tags r:id="rId8"/>
            </p:custDataLst>
          </p:nvPr>
        </p:nvSpPr>
        <p:spPr>
          <a:xfrm>
            <a:off x="4542790" y="3150870"/>
            <a:ext cx="6372225" cy="635"/>
          </a:xfrm>
          <a:prstGeom prst="line">
            <a:avLst/>
          </a:prstGeom>
          <a:noFill/>
          <a:ln w="12700">
            <a:solidFill>
              <a:schemeClr val="accent1">
                <a:lumMod val="50000"/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4" name="序号"/>
          <p:cNvSpPr txBox="1"/>
          <p:nvPr>
            <p:custDataLst>
              <p:tags r:id="rId9"/>
            </p:custDataLst>
          </p:nvPr>
        </p:nvSpPr>
        <p:spPr>
          <a:xfrm>
            <a:off x="4052570" y="3224530"/>
            <a:ext cx="1197610" cy="9499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400" b="1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03</a:t>
            </a:r>
            <a:endParaRPr lang="en-US" sz="4400" b="1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5" name="项标题"/>
          <p:cNvSpPr txBox="1"/>
          <p:nvPr>
            <p:custDataLst>
              <p:tags r:id="rId10"/>
            </p:custDataLst>
          </p:nvPr>
        </p:nvSpPr>
        <p:spPr>
          <a:xfrm>
            <a:off x="6690360" y="3224530"/>
            <a:ext cx="4208780" cy="9499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zh-CN" altLang="en-US" sz="2400" b="1" spc="3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汉仪粗圆简" panose="02010600000101010101" charset="-122"/>
              </a:rPr>
              <a:t>儿童动画教育的实践应用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6" name="Shape 0"/>
          <p:cNvSpPr/>
          <p:nvPr>
            <p:custDataLst>
              <p:tags r:id="rId11"/>
            </p:custDataLst>
          </p:nvPr>
        </p:nvSpPr>
        <p:spPr>
          <a:xfrm>
            <a:off x="4542790" y="4175125"/>
            <a:ext cx="6372225" cy="635"/>
          </a:xfrm>
          <a:prstGeom prst="line">
            <a:avLst/>
          </a:prstGeom>
          <a:noFill/>
          <a:ln w="12700">
            <a:solidFill>
              <a:schemeClr val="accent1">
                <a:lumMod val="50000"/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8" name="序号"/>
          <p:cNvSpPr txBox="1"/>
          <p:nvPr>
            <p:custDataLst>
              <p:tags r:id="rId12"/>
            </p:custDataLst>
          </p:nvPr>
        </p:nvSpPr>
        <p:spPr>
          <a:xfrm>
            <a:off x="4052570" y="4248785"/>
            <a:ext cx="1197610" cy="9499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400" b="1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04</a:t>
            </a:r>
            <a:endParaRPr lang="en-US" sz="4400" b="1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9" name="项标题"/>
          <p:cNvSpPr txBox="1"/>
          <p:nvPr>
            <p:custDataLst>
              <p:tags r:id="rId13"/>
            </p:custDataLst>
          </p:nvPr>
        </p:nvSpPr>
        <p:spPr>
          <a:xfrm>
            <a:off x="6690360" y="4248785"/>
            <a:ext cx="4208780" cy="9499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zh-CN" altLang="en-US" sz="2400" b="1" spc="3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汉仪粗圆简" panose="02010600000101010101" charset="-122"/>
              </a:rPr>
              <a:t>儿童动画教育的效果评估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20" name="Shape 0"/>
          <p:cNvSpPr/>
          <p:nvPr>
            <p:custDataLst>
              <p:tags r:id="rId14"/>
            </p:custDataLst>
          </p:nvPr>
        </p:nvSpPr>
        <p:spPr>
          <a:xfrm>
            <a:off x="4542790" y="5199380"/>
            <a:ext cx="6372225" cy="635"/>
          </a:xfrm>
          <a:prstGeom prst="line">
            <a:avLst/>
          </a:prstGeom>
          <a:noFill/>
          <a:ln w="12700">
            <a:solidFill>
              <a:schemeClr val="accent1">
                <a:lumMod val="50000"/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22" name="序号"/>
          <p:cNvSpPr txBox="1"/>
          <p:nvPr>
            <p:custDataLst>
              <p:tags r:id="rId15"/>
            </p:custDataLst>
          </p:nvPr>
        </p:nvSpPr>
        <p:spPr>
          <a:xfrm>
            <a:off x="4052570" y="5273040"/>
            <a:ext cx="1197610" cy="9499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400" b="1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05</a:t>
            </a:r>
            <a:endParaRPr lang="en-US" sz="4400" b="1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3" name="项标题"/>
          <p:cNvSpPr txBox="1"/>
          <p:nvPr>
            <p:custDataLst>
              <p:tags r:id="rId16"/>
            </p:custDataLst>
          </p:nvPr>
        </p:nvSpPr>
        <p:spPr>
          <a:xfrm>
            <a:off x="6690360" y="5273040"/>
            <a:ext cx="4208780" cy="9499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zh-CN" altLang="en-US" sz="2400" b="1" spc="3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汉仪粗圆简" panose="02010600000101010101" charset="-122"/>
              </a:rPr>
              <a:t>儿童动画教育的未来展望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24" name="Shape 0"/>
          <p:cNvSpPr/>
          <p:nvPr>
            <p:custDataLst>
              <p:tags r:id="rId17"/>
            </p:custDataLst>
          </p:nvPr>
        </p:nvSpPr>
        <p:spPr>
          <a:xfrm>
            <a:off x="4542790" y="6223635"/>
            <a:ext cx="6372225" cy="635"/>
          </a:xfrm>
          <a:prstGeom prst="line">
            <a:avLst/>
          </a:prstGeom>
          <a:noFill/>
          <a:ln w="12700">
            <a:solidFill>
              <a:schemeClr val="accent1">
                <a:lumMod val="50000"/>
                <a:alpha val="60000"/>
              </a:schemeClr>
            </a:solidFill>
            <a:prstDash val="soli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汉仪粗圆简" panose="02010600000101010101" charset="-122"/>
            </a:endParaRP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104016" y="1999119"/>
            <a:ext cx="6367550" cy="3770551"/>
          </a:xfrm>
        </p:spPr>
        <p:txBody>
          <a:bodyPr/>
          <a:lstStyle/>
          <a:p>
            <a:r>
              <a:rPr lang="zh-CN" altLang="en-US"/>
              <a:t>儿童动画教育的背景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101616" y="647420"/>
            <a:ext cx="6367550" cy="1224000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儿童动画的发展历程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421049" y="1212215"/>
            <a:ext cx="9901049" cy="108859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869964" y="1212215"/>
            <a:ext cx="268513" cy="108859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704540" y="1306270"/>
            <a:ext cx="9473562" cy="9005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起源：20世纪初，卡通动画的诞生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1421049" y="2504483"/>
            <a:ext cx="9901049" cy="1088592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869964" y="2504483"/>
            <a:ext cx="268513" cy="108859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704540" y="2598539"/>
            <a:ext cx="9473562" cy="9005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发展：20世纪中期，迪士尼等公司推出了一系列经典动画作品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421049" y="3796751"/>
            <a:ext cx="9901049" cy="1088592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869964" y="3796751"/>
            <a:ext cx="268513" cy="1088592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704540" y="3890807"/>
            <a:ext cx="9473562" cy="9005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创新：21世纪初，三维动画技术的兴起，如《玩具总动员》等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1421049" y="5088357"/>
            <a:ext cx="9901049" cy="1088592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869964" y="5088357"/>
            <a:ext cx="268513" cy="108859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704540" y="5182412"/>
            <a:ext cx="9473562" cy="9005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多元化：随着互联网的发展，儿童动画的内容和形式更加丰富多样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儿童动画教育的意义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303884" y="4032571"/>
            <a:ext cx="9584387" cy="80782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303884" y="3885867"/>
            <a:ext cx="583322" cy="55661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1887337" y="3886540"/>
            <a:ext cx="87887" cy="14647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1925022" y="4044011"/>
            <a:ext cx="8659771" cy="79391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培养儿童创造力，发挥想象力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303884" y="1359592"/>
            <a:ext cx="9584387" cy="80782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303884" y="1212215"/>
            <a:ext cx="583322" cy="55661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1887337" y="1212888"/>
            <a:ext cx="87887" cy="14647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1925022" y="1362957"/>
            <a:ext cx="8659771" cy="79391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激发儿童学习兴趣，提高学习积极性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303884" y="2696082"/>
            <a:ext cx="9584387" cy="80782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303884" y="2548704"/>
            <a:ext cx="583322" cy="55661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1887337" y="2550050"/>
            <a:ext cx="87887" cy="14647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1925022" y="2707522"/>
            <a:ext cx="8659771" cy="79391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促进儿童认知发展，增强思维能力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303884" y="5369734"/>
            <a:ext cx="9584387" cy="807825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303884" y="5222356"/>
            <a:ext cx="583322" cy="55661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1887337" y="5223029"/>
            <a:ext cx="87887" cy="14647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1925022" y="5380501"/>
            <a:ext cx="8659771" cy="79391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增强儿童情感交流，促进心理健康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儿童动画教育的现状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155114" y="1212215"/>
            <a:ext cx="4568750" cy="23280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037198" y="1587824"/>
            <a:ext cx="225337" cy="2253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431356" y="1485144"/>
            <a:ext cx="4016277" cy="131654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儿童动画市场规模持续增长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6261" y="1212215"/>
            <a:ext cx="4568750" cy="23280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407683" y="1587824"/>
            <a:ext cx="225337" cy="225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802503" y="1485144"/>
            <a:ext cx="4016277" cy="131654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儿童动画内容多样化，涵盖各种题材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155114" y="3849430"/>
            <a:ext cx="4568750" cy="23280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431356" y="4121697"/>
            <a:ext cx="4016277" cy="131654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儿童动画制作技术不断进步，品质提升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037198" y="4225039"/>
            <a:ext cx="225337" cy="2253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6544" y="3849430"/>
            <a:ext cx="4568750" cy="232804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68628" y="4225039"/>
            <a:ext cx="225337" cy="225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62786" y="4121697"/>
            <a:ext cx="4016277" cy="131654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儿童动画在家庭教育中的地位逐渐提升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儿童动画教育的问题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2"/>
            </p:custDataLst>
          </p:nvPr>
        </p:nvSpPr>
        <p:spPr>
          <a:xfrm>
            <a:off x="2569289" y="3936586"/>
            <a:ext cx="7052933" cy="1845208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3"/>
            </p:custDataLst>
          </p:nvPr>
        </p:nvSpPr>
        <p:spPr>
          <a:xfrm>
            <a:off x="3386278" y="4013649"/>
            <a:ext cx="5347427" cy="1584600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4"/>
            </p:custDataLst>
          </p:nvPr>
        </p:nvSpPr>
        <p:spPr>
          <a:xfrm>
            <a:off x="4151266" y="4240451"/>
            <a:ext cx="3816590" cy="1130968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4797840" y="4432168"/>
            <a:ext cx="2523202" cy="747699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6"/>
            </p:custDataLst>
          </p:nvPr>
        </p:nvSpPr>
        <p:spPr>
          <a:xfrm>
            <a:off x="5460703" y="4628270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5568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8"/>
            </p:custDataLst>
          </p:nvPr>
        </p:nvSpPr>
        <p:spPr>
          <a:xfrm flipV="1">
            <a:off x="2918264" y="4378287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9"/>
            </p:custDataLst>
          </p:nvPr>
        </p:nvSpPr>
        <p:spPr>
          <a:xfrm flipV="1">
            <a:off x="2958361" y="4419011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10"/>
            </p:custDataLst>
          </p:nvPr>
        </p:nvSpPr>
        <p:spPr>
          <a:xfrm flipV="1">
            <a:off x="7719953" y="3597636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07905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2"/>
            </p:custDataLst>
          </p:nvPr>
        </p:nvSpPr>
        <p:spPr>
          <a:xfrm flipV="1">
            <a:off x="4099264" y="3477343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879572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580093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01534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6"/>
            </p:custDataLst>
          </p:nvPr>
        </p:nvSpPr>
        <p:spPr>
          <a:xfrm flipV="1">
            <a:off x="7043306" y="3442258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7"/>
            </p:custDataLst>
          </p:nvPr>
        </p:nvSpPr>
        <p:spPr>
          <a:xfrm flipV="1">
            <a:off x="3858052" y="4226667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336936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9"/>
            </p:custDataLst>
          </p:nvPr>
        </p:nvSpPr>
        <p:spPr>
          <a:xfrm flipV="1">
            <a:off x="8431686" y="4452843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733526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1"/>
            </p:custDataLst>
          </p:nvPr>
        </p:nvSpPr>
        <p:spPr>
          <a:xfrm flipV="1">
            <a:off x="4999581" y="4751696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15080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3"/>
            </p:custDataLst>
          </p:nvPr>
        </p:nvSpPr>
        <p:spPr>
          <a:xfrm>
            <a:off x="5064113" y="4818734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4"/>
            </p:custDataLst>
          </p:nvPr>
        </p:nvSpPr>
        <p:spPr>
          <a:xfrm>
            <a:off x="8496845" y="4523640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5"/>
            </p:custDataLst>
          </p:nvPr>
        </p:nvSpPr>
        <p:spPr>
          <a:xfrm>
            <a:off x="4198255" y="3596383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547514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7"/>
            </p:custDataLst>
          </p:nvPr>
        </p:nvSpPr>
        <p:spPr>
          <a:xfrm>
            <a:off x="838200" y="3617058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缺乏高质量的儿童动画教育内容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8"/>
            </p:custDataLst>
          </p:nvPr>
        </p:nvSpPr>
        <p:spPr>
          <a:xfrm>
            <a:off x="9285014" y="3617058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儿童动画教育缺乏与现实生活的结合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9"/>
            </p:custDataLst>
          </p:nvPr>
        </p:nvSpPr>
        <p:spPr>
          <a:xfrm>
            <a:off x="7026390" y="1581478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儿童动画教育存在过度商业化的现象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30"/>
            </p:custDataLst>
          </p:nvPr>
        </p:nvSpPr>
        <p:spPr>
          <a:xfrm>
            <a:off x="3096824" y="1581478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缺乏有效的儿童动画教育方法和手段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104016" y="1999119"/>
            <a:ext cx="6367550" cy="3770551"/>
          </a:xfrm>
        </p:spPr>
        <p:txBody>
          <a:bodyPr/>
          <a:lstStyle/>
          <a:p>
            <a:r>
              <a:rPr lang="zh-CN" altLang="en-US"/>
              <a:t>儿童动画教育的理论基础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101616" y="647420"/>
            <a:ext cx="6367550" cy="1224000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儿童心理学理论</a:t>
            </a:r>
            <a:endParaRPr lang="zh-CN" altLang="en-US"/>
          </a:p>
        </p:txBody>
      </p:sp>
      <p:sp>
        <p:nvSpPr>
          <p:cNvPr id="19" name="正文"/>
          <p:cNvSpPr txBox="1"/>
          <p:nvPr>
            <p:custDataLst>
              <p:tags r:id="rId2"/>
            </p:custDataLst>
          </p:nvPr>
        </p:nvSpPr>
        <p:spPr>
          <a:xfrm>
            <a:off x="2266030" y="1212215"/>
            <a:ext cx="7659940" cy="10126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皮亚杰的认知发展理论：强调儿童通过与环境的互动来学习和发展的过程。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3"/>
            </p:custDataLst>
          </p:nvPr>
        </p:nvSpPr>
        <p:spPr>
          <a:xfrm>
            <a:off x="2266030" y="2529690"/>
            <a:ext cx="7659940" cy="10126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弗洛伊德的精神分析理论：关注儿童内在的心理需求和情感体验，以及它们对行为的影响。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4"/>
            </p:custDataLst>
          </p:nvPr>
        </p:nvSpPr>
        <p:spPr>
          <a:xfrm>
            <a:off x="2266030" y="3847165"/>
            <a:ext cx="7659940" cy="10126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埃里克·埃里克森的心理社会发展理论：强调儿童在成长过程中经历的阶段和挑战，以及社会环境对个体发展的影响。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5"/>
            </p:custDataLst>
          </p:nvPr>
        </p:nvSpPr>
        <p:spPr>
          <a:xfrm>
            <a:off x="2266030" y="5164640"/>
            <a:ext cx="7659940" cy="10126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班杜拉的社会学习理论：强调观察和模仿他人行为的重要性，以及自我调节和自我效能感在儿童发展中的作用。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教育学理论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533818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19266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28049" y="2314026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00918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534433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19266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961067" y="2314026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00918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2994097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皮亚杰的认知发展阶段理论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2994097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弗洛伊德的精神分析理论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546720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04954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764900" y="232569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13819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570679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227685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090584" y="2349657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737778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029728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加德纳的多元智能理论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0576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维果茨基的社会文化理论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语言学理论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838200" y="244289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1178143" y="243738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986772" y="299254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语言学理论在儿童动画教育中的应用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521057" y="244289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879342" y="243738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3669017" y="299254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语言学理论对儿童动画教育的指导意义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199634" y="244289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6539576" y="243738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0"/>
            </p:custDataLst>
          </p:nvPr>
        </p:nvSpPr>
        <p:spPr>
          <a:xfrm>
            <a:off x="6348206" y="299254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语言学理论在儿童动画教育中的实践价值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8872708" y="2442890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9230993" y="2437388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3"/>
            </p:custDataLst>
          </p:nvPr>
        </p:nvSpPr>
        <p:spPr>
          <a:xfrm>
            <a:off x="9021280" y="2992546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语言学理论在儿童动画教育中的发展前景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美学理论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532626" y="1212215"/>
            <a:ext cx="7127794" cy="109916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儿童动画教育理论基础：以儿童为中心，注重审美体验和情感表达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532626" y="2500850"/>
            <a:ext cx="7127794" cy="109916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儿童动画的美学特征：色彩鲜艳、形象可爱、情节生动、音乐优美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532626" y="3789485"/>
            <a:ext cx="7127794" cy="109916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儿童动画的美学价值：培养儿童的审美意识、创造力和想象力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532626" y="5078120"/>
            <a:ext cx="7127794" cy="109916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儿童动画的美学功能：促进儿童情感发展、认知能力和社会性发展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104016" y="1999119"/>
            <a:ext cx="6367550" cy="3770551"/>
          </a:xfrm>
        </p:spPr>
        <p:txBody>
          <a:bodyPr/>
          <a:lstStyle/>
          <a:p>
            <a:r>
              <a:rPr lang="zh-CN" altLang="en-US"/>
              <a:t>儿童动画教育的实践应用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101616" y="647420"/>
            <a:ext cx="6367550" cy="1224000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儿童动画的创作与制作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838200" y="3141806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342276" y="3141806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350429" y="3141806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46353" y="3141806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粗圆简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16345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创作流程：故事构思、角色设计、场景绘制、动画制作、音效配乐等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838200" y="1556905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儿童动画的特点：适合儿童观看，内容健康、有趣、富有想象力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44663" y="1556905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制作技巧：注重细节，色彩鲜艳，动作流畅，语言简洁易懂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16345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教育意义：传递正能量，培养儿童良好的品德和行为习惯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https://d.book118.com/906221034153010055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3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273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96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14"/>
  <p:tag name="KSO_WM_TEMPLATE_MASTER_TYPE" val="0"/>
  <p:tag name="KSO_WM_TEMPLATE_SUBCATEGORY" val="29"/>
  <p:tag name="KSO_WM_TEMPLATE_THUMBS_INDEX" val="1、9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0;添加文档标题"/>
  <p:tag name="KSO_WM_UNIT_TYPE" val="a"/>
  <p:tag name="KSO_WM_UNIT_VALUE" val="3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1*f*4"/>
  <p:tag name="KSO_WM_UNIT_INDEX" val="4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66.xml><?xml version="1.0" encoding="utf-8"?>
<p:tagLst xmlns:p="http://schemas.openxmlformats.org/presentationml/2006/main">
  <p:tag name="KSO_WM_BEAUTIFY_FLAG" val="#wm#"/>
  <p:tag name="KSO_WM_SLIDE_ID" val="custom202312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14"/>
  <p:tag name="KSO_WM_TEMPLATE_MASTER_TYPE" val="0"/>
  <p:tag name="KSO_WM_TEMPLATE_SUBCATEGORY" val="29"/>
  <p:tag name="KSO_WM_TEMPLATE_THUMBS_INDEX" val="1、9"/>
</p:tagLst>
</file>

<file path=ppt/tags/tag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5"/>
  <p:tag name="KSO_WM_UNIT_TEXT_FILL_TYPE" val="1"/>
  <p:tag name="KSO_WM_UNIT_TYPE" val="a"/>
  <p:tag name="KSO_WM_UNIT_USESOURCEFORMAT_APPLY" val="0"/>
  <p:tag name="KSO_WM_UNIT_VALUE" val="3"/>
</p:tagLst>
</file>

<file path=ppt/tags/tag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5*l_h_i*1_1_1"/>
  <p:tag name="KSO_WM_UNIT_INDEX" val="1_1_1"/>
  <p:tag name="KSO_WM_UNIT_LAYERLEVEL" val="1_1_1"/>
  <p:tag name="KSO_WM_UNIT_PRESET_TEXT" val="01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5"/>
  <p:tag name="KSO_WM_UNIT_TEXT_FILL_TYPE" val="1"/>
  <p:tag name="KSO_WM_UNIT_TYPE" val="l_h_a"/>
  <p:tag name="KSO_WM_UNIT_USESOURCEFORMAT_APPLY" val="0"/>
  <p:tag name="KSO_WM_UNIT_VALUE" val="10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5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5*l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5*l_h_i*1_2_1"/>
  <p:tag name="KSO_WM_UNIT_INDEX" val="1_2_1"/>
  <p:tag name="KSO_WM_UNIT_LAYERLEVEL" val="1_1_1"/>
  <p:tag name="KSO_WM_UNIT_PRESET_TEXT" val="02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5"/>
  <p:tag name="KSO_WM_UNIT_TEXT_FILL_TYPE" val="1"/>
  <p:tag name="KSO_WM_UNIT_TYPE" val="l_h_a"/>
  <p:tag name="KSO_WM_UNIT_USESOURCEFORMAT_APPLY" val="0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5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5*l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5*l_h_i*1_3_1"/>
  <p:tag name="KSO_WM_UNIT_INDEX" val="1_3_1"/>
  <p:tag name="KSO_WM_UNIT_LAYERLEVEL" val="1_1_1"/>
  <p:tag name="KSO_WM_UNIT_PRESET_TEXT" val="03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5"/>
  <p:tag name="KSO_WM_UNIT_TEXT_FILL_TYPE" val="1"/>
  <p:tag name="KSO_WM_UNIT_TYPE" val="l_h_a"/>
  <p:tag name="KSO_WM_UNIT_USESOURCEFORMAT_APPLY" val="0"/>
  <p:tag name="KSO_WM_UNIT_VALUE" val="10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5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5*l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5*l_h_i*1_4_1"/>
  <p:tag name="KSO_WM_UNIT_INDEX" val="1_4_1"/>
  <p:tag name="KSO_WM_UNIT_LAYERLEVEL" val="1_1_1"/>
  <p:tag name="KSO_WM_UNIT_PRESET_TEXT" val="04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5"/>
  <p:tag name="KSO_WM_UNIT_TEXT_FILL_TYPE" val="1"/>
  <p:tag name="KSO_WM_UNIT_TYPE" val="l_h_a"/>
  <p:tag name="KSO_WM_UNIT_USESOURCEFORMAT_APPLY" val="0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5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5*l_h_i*1_4_2"/>
  <p:tag name="KSO_WM_UNIT_INDEX" val="1_4_2"/>
  <p:tag name="KSO_WM_UNIT_LAYERLEVEL" val="1_1_1"/>
  <p:tag name="KSO_WM_UNIT_LINE_FILL_TYPE" val="2"/>
  <p:tag name="KSO_WM_UNIT_LINE_FORE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5*l_h_i*1_5_1"/>
  <p:tag name="KSO_WM_UNIT_INDEX" val="1_5_1"/>
  <p:tag name="KSO_WM_UNIT_LAYERLEVEL" val="1_1_1"/>
  <p:tag name="KSO_WM_UNIT_PRESET_TEXT" val="05"/>
  <p:tag name="KSO_WM_UNIT_SUBTYPE" val="d"/>
  <p:tag name="KSO_WM_UNIT_TEXT_FILL_FORE_SCHEMECOLOR_INDEX" val="5"/>
  <p:tag name="KSO_WM_UNIT_TEXT_FILL_TYPE" val="1"/>
  <p:tag name="KSO_WM_UNIT_TYPE" val="l_h_i"/>
  <p:tag name="KSO_WM_UNIT_USESOURCEFORMAT_APPLY" val="0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EXT_FILL_FORE_SCHEMECOLOR_INDEX" val="5"/>
  <p:tag name="KSO_WM_UNIT_TEXT_FILL_TYPE" val="1"/>
  <p:tag name="KSO_WM_UNIT_TYPE" val="l_h_a"/>
  <p:tag name="KSO_WM_UNIT_USESOURCEFORMAT_APPLY" val="0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-0.5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9.85,&quot;width&quot;:540.35}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5*l_h_i*1_5_2"/>
  <p:tag name="KSO_WM_UNIT_INDEX" val="1_5_2"/>
  <p:tag name="KSO_WM_UNIT_LAYERLEVEL" val="1_1_1"/>
  <p:tag name="KSO_WM_UNIT_LINE_FILL_TYPE" val="2"/>
  <p:tag name="KSO_WM_UNIT_LINE_FORE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4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14"/>
  <p:tag name="KSO_WM_TEMPLATE_MASTER_TYPE" val="0"/>
  <p:tag name="KSO_WM_TEMPLATE_SUBCATEGORY" val="2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1"/>
  <p:tag name="KSO_WM_UNIT_DIAGRAM_ISNUMVISUAL" val="0"/>
  <p:tag name="KSO_WM_UNIT_DIAGRAM_ISREFERUNIT" val="0"/>
  <p:tag name="KSO_WM_UNIT_HIGHLIGHT" val="0"/>
  <p:tag name="KSO_WM_UNIT_ID" val="custom20231214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6.xml><?xml version="1.0" encoding="utf-8"?>
<p:tagLst xmlns:p="http://schemas.openxmlformats.org/presentationml/2006/main">
  <p:tag name="KSO_WM_BEAUTIFY_FLAG" val="#wm#"/>
  <p:tag name="KSO_WM_SLIDE_ID" val="custom202312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4"/>
  <p:tag name="KSO_WM_TEMPLATE_MASTER_TYPE" val="0"/>
  <p:tag name="KSO_WM_TEMPLATE_SUBCATEGORY" val="29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99.xml><?xml version="1.0" encoding="utf-8"?>
<p:tagLst xmlns:p="http://schemas.openxmlformats.org/presentationml/2006/main">
  <p:tag name="KSO_WM_TEMPLATE_CATEGORY" val="custom"/>
  <p:tag name="KSO_WM_TEMPLATE_INDEX" val="20231214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"/>
  <p:tag name="KSO_WM_UNIT_INDEX" val="1_1"/>
  <p:tag name="KSO_WM_UNIT_LAYERLEVEL" val="1_1"/>
  <p:tag name="KSO_WM_UNIT_TYPE" val="l_i"/>
  <p:tag name="KSO_WM_UNIT_USESOURCEFORMAT_APPLY" val="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"/>
  <p:tag name="KSO_WM_UNIT_INDEX" val="1_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3"/>
  <p:tag name="KSO_WM_UNIT_INDEX" val="1_3"/>
  <p:tag name="KSO_WM_UNIT_LAYERLEVEL" val="1_1"/>
  <p:tag name="KSO_WM_UNIT_TYPE" val="l_i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4"/>
  <p:tag name="KSO_WM_UNIT_INDEX" val="1_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5"/>
  <p:tag name="KSO_WM_UNIT_INDEX" val="1_5"/>
  <p:tag name="KSO_WM_UNIT_LAYERLEVEL" val="1_1"/>
  <p:tag name="KSO_WM_UNIT_TYPE" val="l_i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8"/>
  <p:tag name="KSO_WM_UNIT_INDEX" val="1_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1"/>
  <p:tag name="KSO_WM_UNIT_INDEX" val="1_1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5"/>
  <p:tag name="KSO_WM_UNIT_INDEX" val="1_1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8"/>
  <p:tag name="KSO_WM_UNIT_INDEX" val="1_1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0"/>
  <p:tag name="KSO_WM_UNIT_INDEX" val="1_2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5"/>
  <p:tag name="KSO_WM_UNIT_INDEX" val="1_25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1"/>
  <p:tag name="KSO_WM_UNIT_DIAGRAM_ISNUMVISUAL" val="0"/>
  <p:tag name="KSO_WM_UNIT_DIAGRAM_ISREFERUNIT" val="0"/>
  <p:tag name="KSO_WM_UNIT_HIGHLIGHT" val="0"/>
  <p:tag name="KSO_WM_UNIT_ID" val="custom20231214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59.xml><?xml version="1.0" encoding="utf-8"?>
<p:tagLst xmlns:p="http://schemas.openxmlformats.org/presentationml/2006/main">
  <p:tag name="KSO_WM_BEAUTIFY_FLAG" val="#wm#"/>
  <p:tag name="KSO_WM_SLIDE_ID" val="custom202312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4"/>
  <p:tag name="KSO_WM_TEMPLATE_MASTER_TYPE" val="0"/>
  <p:tag name="KSO_WM_TEMPLATE_SUBCATEGORY" val="29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64.xml><?xml version="1.0" encoding="utf-8"?>
<p:tagLst xmlns:p="http://schemas.openxmlformats.org/presentationml/2006/main">
  <p:tag name="KSO_WM_TEMPLATE_CATEGORY" val="custom"/>
  <p:tag name="KSO_WM_TEMPLATE_INDEX" val="20231214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0"/>
  <p:tag name="KSO_WM_UNIT_DIAGRAM_ISNUMVISUAL" val="0"/>
  <p:tag name="KSO_WM_UNIT_DIAGRAM_ISREFERUNIT" val="0"/>
  <p:tag name="KSO_WM_UNIT_HIGHLIGHT" val="0"/>
  <p:tag name="KSO_WM_UNIT_ID" val="custom202312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4"/>
  <p:tag name="KSO_WM_UNIT_COMPATIBLE" val="1"/>
  <p:tag name="KSO_WM_UNIT_DIAGRAM_ISNUMVISUAL" val="0"/>
  <p:tag name="KSO_WM_UNIT_DIAGRAM_ISREFERUNIT" val="0"/>
  <p:tag name="KSO_WM_UNIT_HIGHLIGHT" val="0"/>
  <p:tag name="KSO_WM_UNIT_ID" val="custom20231214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203.xml><?xml version="1.0" encoding="utf-8"?>
<p:tagLst xmlns:p="http://schemas.openxmlformats.org/presentationml/2006/main">
  <p:tag name="KSO_WM_BEAUTIFY_FLAG" val="#wm#"/>
  <p:tag name="KSO_WM_SLIDE_ID" val="custom202312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4"/>
  <p:tag name="KSO_WM_TEMPLATE_MASTER_TYPE" val="0"/>
  <p:tag name="KSO_WM_TEMPLATE_SUBCATEGORY" val="29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12.xml><?xml version="1.0" encoding="utf-8"?>
<p:tagLst xmlns:p="http://schemas.openxmlformats.org/presentationml/2006/main">
  <p:tag name="KSO_WM_TEMPLATE_CATEGORY" val="custom"/>
  <p:tag name="KSO_WM_TEMPLATE_INDEX" val="20231214"/>
</p:tagLst>
</file>

<file path=ppt/tags/tag21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11">
      <a:dk1>
        <a:srgbClr val="000000"/>
      </a:dk1>
      <a:lt1>
        <a:srgbClr val="FFFFFF"/>
      </a:lt1>
      <a:dk2>
        <a:srgbClr val="3A0C00"/>
      </a:dk2>
      <a:lt2>
        <a:srgbClr val="FFFFFF"/>
      </a:lt2>
      <a:accent1>
        <a:srgbClr val="FF7526"/>
      </a:accent1>
      <a:accent2>
        <a:srgbClr val="E23C83"/>
      </a:accent2>
      <a:accent3>
        <a:srgbClr val="A010F8"/>
      </a:accent3>
      <a:accent4>
        <a:srgbClr val="E62E19"/>
      </a:accent4>
      <a:accent5>
        <a:srgbClr val="EFC203"/>
      </a:accent5>
      <a:accent6>
        <a:srgbClr val="66CB55"/>
      </a:accent6>
      <a:hlink>
        <a:srgbClr val="304FFE"/>
      </a:hlink>
      <a:folHlink>
        <a:srgbClr val="492067"/>
      </a:folHlink>
    </a:clrScheme>
    <a:fontScheme name="主题字体">
      <a:majorFont>
        <a:latin typeface="汉仪粗圆简"/>
        <a:ea typeface="汉仪粗圆简"/>
        <a:cs typeface="Arial"/>
      </a:majorFont>
      <a:minorFont>
        <a:latin typeface="汉仪粗圆简"/>
        <a:ea typeface="汉仪粗圆简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accent1">
              <a:lumMod val="50000"/>
              <a:alpha val="60000"/>
            </a:schemeClr>
          </a:solidFill>
          <a:prstDash val="solid"/>
        </a:ln>
      </a:spPr>
      <a:bodyPr/>
      <a:lstStyle/>
    </a:lnDef>
    <a:txDef>
      <a:spPr>
        <a:noFill/>
      </a:spPr>
      <a:bodyPr wrap="square" lIns="0" tIns="0" rIns="0" bIns="0" rtlCol="0" anchor="ctr" anchorCtr="0">
        <a:normAutofit/>
      </a:bodyPr>
      <a:lstStyle>
        <a:defPPr algn="r">
          <a:lnSpc>
            <a:spcPct val="100000"/>
          </a:lnSpc>
          <a:defRPr lang="zh-CN" altLang="en-US" sz="2400" b="1" spc="300" dirty="0">
            <a:solidFill>
              <a:schemeClr val="accent1">
                <a:lumMod val="50000"/>
              </a:schemeClr>
            </a:solidFill>
            <a:latin typeface="+mj-ea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汉仪粗圆简</vt:lpstr>
      <vt:lpstr>微软雅黑</vt:lpstr>
      <vt:lpstr>Wingdings</vt:lpstr>
      <vt:lpstr>宋体</vt:lpstr>
      <vt:lpstr>Office Theme</vt:lpstr>
      <vt:lpstr>儿童动画教育的研究</vt:lpstr>
      <vt:lpstr>目录</vt:lpstr>
      <vt:lpstr>儿童动画教育的背景</vt:lpstr>
      <vt:lpstr>儿童动画的发展历程</vt:lpstr>
      <vt:lpstr>儿童动画教育的意义</vt:lpstr>
      <vt:lpstr>儿童动画教育的现状</vt:lpstr>
      <vt:lpstr>儿童动画教育的问题</vt:lpstr>
      <vt:lpstr>儿童动画教育的理论基础</vt:lpstr>
      <vt:lpstr>儿童心理学理论</vt:lpstr>
      <vt:lpstr>教育学理论</vt:lpstr>
      <vt:lpstr>语言学理论</vt:lpstr>
      <vt:lpstr>美学理论</vt:lpstr>
      <vt:lpstr>儿童动画教育的实践应用</vt:lpstr>
      <vt:lpstr>儿童动画的创作与制作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2024-09-23T07:23:41.545</cp:lastPrinted>
  <dcterms:created xsi:type="dcterms:W3CDTF">2024-09-22T23:23:41Z</dcterms:created>
  <dcterms:modified xsi:type="dcterms:W3CDTF">2024-09-22T23:23:44Z</dcterms:modified>
</cp:coreProperties>
</file>