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50AC613-2E29-4D49-80E0-A1B8120F0B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9E631F-F22C-422B-B4E7-16D531427B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AA3CBE9-70D2-420C-BC9E-30FAB8347B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38D5939-BDDC-489D-9AA3-64EB05D394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BE3A4C-28C8-4379-AFC2-47EA5ABF5CA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934E0F5-6BCD-46EA-952B-306FD5BA050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078149-5718-4856-822C-9541999DE2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33FCFA-F99E-42C1-B5C3-D92B5DD94F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621DB4-9A4A-44E8-8925-E6776A0909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FD1D54-8772-4194-B49A-F79919120C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230B86-2393-4E76-9798-C8724BB3A9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6240140221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2024-02-05</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中考英语词汇难点剖析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Overview of vocabulary differences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Verb Tense and Voice Analysis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Exploration of the Law of Noun Number and Case Change</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An Analysis of the Comparative Superlative Usage of Adjectives and Advantageous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Guidance on preliminary phrase collection and application skills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Miscellaneous in the use of articles and demonstration of correct usage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Overview of vocabulary differences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Spelling and promotion differences</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Many students struggle with accurate spelling and promotion of English words, specifically those with complex or unfriendly letter combinations</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Vocabulary size and depth</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limited vocabulary size and lake of depth in word knowledge can hint students' ability to understand and use words effectively</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Word means and usage</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Understanding the multiple means of words and their appropriate usage in different contexts can be challenging for middle school students</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Common types of differences</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4680"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33461" y="1337640"/>
            <a:ext cx="3525078" cy="470452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15335"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393985" y="-922877"/>
            <a:ext cx="1317650" cy="67036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14" b="1">
                <a:solidFill>
                  <a:srgbClr val="FFFFFF">
                    <a:alpha val="100000"/>
                  </a:srgbClr>
                </a:solidFill>
                <a:latin typeface="Microsoft Yahei"/>
                <a:ea typeface="Microsoft Yahei"/>
                <a:cs typeface="Microsoft Yahei"/>
              </a:rPr>
              <a:t>要点三</a:t>
            </a:r>
          </a:p>
        </p:txBody>
      </p:sp>
      <p:sp>
        <p:nvSpPr>
          <p:cNvPr id="6" name="AutoShape 6"/>
          <p:cNvSpPr/>
          <p:nvPr/>
        </p:nvSpPr>
        <p:spPr>
          <a:xfrm>
            <a:off x="8115335"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8793"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46600" y="1337640"/>
            <a:ext cx="1554579"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590056" y="1337640"/>
            <a:ext cx="50594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4680"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18137"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7790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Insufficient exposure to English</a:t>
            </a:r>
          </a:p>
        </p:txBody>
      </p:sp>
      <p:sp>
        <p:nvSpPr>
          <p:cNvPr id="13" name="TextBox 13"/>
          <p:cNvSpPr txBox="1"/>
          <p:nvPr/>
        </p:nvSpPr>
        <p:spPr>
          <a:xfrm>
            <a:off x="87790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Limited exposure to English language environments, such as through reading, listening, and speaking, can restrict students' vocal development</a:t>
            </a:r>
          </a:p>
        </p:txBody>
      </p:sp>
      <p:sp>
        <p:nvSpPr>
          <p:cNvPr id="14" name="TextBox 14"/>
          <p:cNvSpPr txBox="1"/>
          <p:nvPr/>
        </p:nvSpPr>
        <p:spPr>
          <a:xfrm>
            <a:off x="877907"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5" name="TextBox 15"/>
          <p:cNvSpPr txBox="1"/>
          <p:nvPr/>
        </p:nvSpPr>
        <p:spPr>
          <a:xfrm>
            <a:off x="4676018"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6" name="TextBox 16"/>
          <p:cNvSpPr txBox="1"/>
          <p:nvPr/>
        </p:nvSpPr>
        <p:spPr>
          <a:xfrm>
            <a:off x="459842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Effective learning strategies</a:t>
            </a:r>
          </a:p>
        </p:txBody>
      </p:sp>
      <p:sp>
        <p:nvSpPr>
          <p:cNvPr id="17" name="TextBox 17"/>
          <p:cNvSpPr txBox="1"/>
          <p:nvPr/>
        </p:nvSpPr>
        <p:spPr>
          <a:xfrm>
            <a:off x="459842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Students may not have developed effective learning strategies for memorizing and understanding new vocabulary, leading to differences in retention and application</a:t>
            </a:r>
          </a:p>
        </p:txBody>
      </p:sp>
      <p:sp>
        <p:nvSpPr>
          <p:cNvPr id="18" name="TextBox 18"/>
          <p:cNvSpPr txBox="1"/>
          <p:nvPr/>
        </p:nvSpPr>
        <p:spPr>
          <a:xfrm>
            <a:off x="8406125"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Lake of motivation and interest</a:t>
            </a:r>
          </a:p>
        </p:txBody>
      </p:sp>
      <p:sp>
        <p:nvSpPr>
          <p:cNvPr id="19" name="TextBox 19"/>
          <p:cNvSpPr txBox="1"/>
          <p:nvPr/>
        </p:nvSpPr>
        <p:spPr>
          <a:xfrm>
            <a:off x="8406125"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A lake of motivation or interest in learning English vocabulary can affect students' engagement and effort in studying</a:t>
            </a:r>
          </a:p>
        </p:txBody>
      </p:sp>
      <p:sp>
        <p:nvSpPr>
          <p:cNvPr id="20" name="TextBox 20"/>
          <p:cNvSpPr txBox="1"/>
          <p:nvPr/>
        </p:nvSpPr>
        <p:spPr>
          <a:xfrm>
            <a:off x="8447115" y="1264488"/>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要点三</a:t>
            </a:r>
          </a:p>
        </p:txBody>
      </p:sp>
      <p:sp>
        <p:nvSpPr>
          <p:cNvPr id="21" name="AutoShape 21"/>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4" name="Connector 24"/>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the Reasons for Differences</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Increase exposure to English</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Encourage students to read more English materials, listen to English audio, and speak English as much as possible to expand their vocabulary</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Teach effective learning strategies</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Introduce and teach effective vocal learning strategies, such as mnemonic devices, word associations, and contextual learning, to help students retain and understand new words</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Foster motivation and interest</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Create engaging and interesting vocabulary lessons that capture students' attention and spark their curiosities about English words and their meanings</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Solutions and suggestions</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Verb Tense and Voice Analysis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 Tense refers to the form of a verb that expresses time, indicating when an action or state occurs, occurs, or will occur</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Definition of Tense</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 Ten can be classified into three basic types: present, past, and future Each type has several subcategories, such as the present simple, present continuous, past simple, past continuous, future simple, and future continuous</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Classification of Ten</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Basic Concepts and Classification of Tense</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Common Tense Usage</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Present Simple</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Used to express hats, routes, general truths, and actions that occur regularly or frequently</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Last Simple</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Used to describe events that happened in the past, often with a specific time reference</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Future Simple</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Used to express future actions or states, often with a time reference or signal words indicating future time</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Continuous Tenses</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Used to describe actions or states that are in progress at a specific time, emphasizing the continuity of the action</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Definition of Voice: Voice refers to the form of a verb that indicates which subject of the presence performs the action (active voice) or is affected by the action (passive voice)</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Active Voice: In active voice senses, the subject performs the action expressed by the verb This is the most common form of voice in English</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Passive Voice: In passive voice senses, the subject is affected by the action expressed by the verb Passive voice is often used to emphasize the action more than the performer or when the performer is unknown or unimportant</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Application Scenarios: Passive voice is commonly used in academic writing, news reports, and other formal contexts where objectivity and personality are valued Active voice is more common in information writing and speech where personal agency and responsibility are emphasized</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Voice and its application scenarios</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Exploration of the Law of Noun Number and Case Change</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rot="2700000">
            <a:off x="4679004" y="2401236"/>
            <a:ext cx="2799547" cy="2789959"/>
          </a:xfrm>
          <a:prstGeom prst="rect">
            <a:avLst/>
          </a:prstGeom>
          <a:solidFill>
            <a:schemeClr val="lt1">
              <a:alpha val="51000"/>
            </a:schemeClr>
          </a:solidFill>
          <a:ln w="28575">
            <a:solidFill>
              <a:schemeClr val="accent2">
                <a:alpha val="51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75049" y="2110528"/>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Plural forms of nouns typically involve adding "- s" or "- es" to the end of the word, such as "cats" or "boxes."</a:t>
            </a:r>
          </a:p>
        </p:txBody>
      </p:sp>
      <p:pic>
        <p:nvPicPr>
          <p:cNvPr id="4" name="Picture 4"/>
          <p:cNvPicPr>
            <a:picLocks noChangeAspect="1"/>
          </p:cNvPicPr>
          <p:nvPr/>
        </p:nvPicPr>
        <p:blipFill>
          <a:blip r:embed="rId2"/>
          <a:srcRect l="23608" r="23608"/>
          <a:stretch>
            <a:fillRect/>
          </a:stretch>
        </p:blipFill>
        <p:spPr>
          <a:xfrm>
            <a:off x="4284507" y="2196060"/>
            <a:ext cx="1219200" cy="1219200"/>
          </a:xfrm>
          <a:prstGeom prst="roundRect">
            <a:avLst/>
          </a:prstGeom>
          <a:ln w="19050">
            <a:solidFill>
              <a:schemeClr val="accent1"/>
            </a:solidFill>
            <a:prstDash val="solid"/>
          </a:ln>
        </p:spPr>
      </p:pic>
      <p:pic>
        <p:nvPicPr>
          <p:cNvPr id="5" name="Picture 5"/>
          <p:cNvPicPr>
            <a:picLocks noChangeAspect="1"/>
          </p:cNvPicPr>
          <p:nvPr/>
        </p:nvPicPr>
        <p:blipFill>
          <a:blip r:embed="rId3"/>
          <a:srcRect l="3500" r="3500"/>
          <a:stretch>
            <a:fillRect/>
          </a:stretch>
        </p:blipFill>
        <p:spPr>
          <a:xfrm>
            <a:off x="6641641" y="2196060"/>
            <a:ext cx="1219200" cy="1219200"/>
          </a:xfrm>
          <a:prstGeom prst="roundRect">
            <a:avLst/>
          </a:prstGeom>
          <a:ln w="19050">
            <a:solidFill>
              <a:schemeClr val="accent1"/>
            </a:solidFill>
            <a:prstDash val="solid"/>
          </a:ln>
        </p:spPr>
      </p:pic>
      <p:pic>
        <p:nvPicPr>
          <p:cNvPr id="6" name="Picture 6"/>
          <p:cNvPicPr>
            <a:picLocks noChangeAspect="1"/>
          </p:cNvPicPr>
          <p:nvPr/>
        </p:nvPicPr>
        <p:blipFill>
          <a:blip r:embed="rId4"/>
          <a:stretch>
            <a:fillRect/>
          </a:stretch>
        </p:blipFill>
        <p:spPr>
          <a:xfrm>
            <a:off x="4284507" y="4288263"/>
            <a:ext cx="1219200" cy="1219200"/>
          </a:xfrm>
          <a:prstGeom prst="roundRect">
            <a:avLst/>
          </a:prstGeom>
          <a:ln w="19050">
            <a:solidFill>
              <a:schemeClr val="accent1"/>
            </a:solidFill>
            <a:prstDash val="solid"/>
          </a:ln>
        </p:spPr>
      </p:pic>
      <p:pic>
        <p:nvPicPr>
          <p:cNvPr id="7" name="Picture 7"/>
          <p:cNvPicPr>
            <a:picLocks noChangeAspect="1"/>
          </p:cNvPicPr>
          <p:nvPr/>
        </p:nvPicPr>
        <p:blipFill>
          <a:blip r:embed="rId5"/>
          <a:stretch>
            <a:fillRect/>
          </a:stretch>
        </p:blipFill>
        <p:spPr>
          <a:xfrm>
            <a:off x="6641641" y="4288263"/>
            <a:ext cx="1219200" cy="1219200"/>
          </a:xfrm>
          <a:prstGeom prst="roundRect">
            <a:avLst/>
          </a:prstGeom>
          <a:ln w="19050">
            <a:solidFill>
              <a:schemeClr val="accent1"/>
            </a:solidFill>
            <a:prstDash val="solid"/>
          </a:ln>
        </p:spPr>
      </p:pic>
      <p:sp>
        <p:nvSpPr>
          <p:cNvPr id="8" name="TextBox 8"/>
          <p:cNvSpPr txBox="1"/>
          <p:nvPr/>
        </p:nvSpPr>
        <p:spPr>
          <a:xfrm>
            <a:off x="653186" y="4288263"/>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Nouns ending in "- y" with a consonant before it changes the "- y" to "- ies" in the plural form, like "babies" or "puppies."</a:t>
            </a:r>
          </a:p>
        </p:txBody>
      </p:sp>
      <p:sp>
        <p:nvSpPr>
          <p:cNvPr id="9" name="TextBox 9"/>
          <p:cNvSpPr txBox="1"/>
          <p:nvPr/>
        </p:nvSpPr>
        <p:spPr>
          <a:xfrm>
            <a:off x="8123483" y="2110528"/>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Some nouns form arrangements irregularly, such as "man" becoming "men" or "woman" becoming "women."</a:t>
            </a:r>
          </a:p>
        </p:txBody>
      </p:sp>
      <p:sp>
        <p:nvSpPr>
          <p:cNvPr id="10" name="TextBox 10"/>
          <p:cNvSpPr txBox="1"/>
          <p:nvPr/>
        </p:nvSpPr>
        <p:spPr>
          <a:xfrm>
            <a:off x="8191168" y="4288263"/>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Nouns ending in "- f" or "- fe" some times change to "- ves" in the usual, such as "knots" or "leaves."</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Summary of rules for noun number variation</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In English, nouns have two cases: common case and normal case Prop nouns always begin with a capital letter</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The positive case is typically formed by adding "'s" to the end of a noun, as in "the cat's toy" or "John's book."</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"For regular nouns ending in" - s, "the apostrophe is placed after the" - s, "as in" the teachers' lounge. "</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单击此处添加正文，文字是您思想的为了最终呈现发布的。单击此处添加正文文字是您思。文字是您思。单击此处添加正文文字是您思。文字是您思。4行*21字</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Sorting out the rules of noun case change</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https://d.book118.com/906240140221010051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2024-09-17T20:44:42.948</cp:lastPrinted>
  <dcterms:created xsi:type="dcterms:W3CDTF">2024-09-17T12:44:42Z</dcterms:created>
  <dcterms:modified xsi:type="dcterms:W3CDTF">2024-09-17T12:44:45Z</dcterms:modified>
</cp:coreProperties>
</file>