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1070483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A90BC-0F79-4AD9-A13A-7E5EB50F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1C35B-AAAE-4AE0-A975-23E9632C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853C-AB02-4389-AEB6-97EC1A71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73A95-01D0-4E1F-96CA-26E17CF9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54B1E-9BCA-4855-AB8B-B67F06C2E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7AFF4-6581-4600-8EFE-89F6C1878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5BCF7-533A-4A5A-A7AE-317D61C2F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3AD94-01B5-4173-9AE4-8641D9A9C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0FE4A-0D6F-4517-83F1-2341F8F4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DA6CA-B345-4F9E-8A47-B018B714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47E1A-62C4-4A9B-A6B8-220B4CA4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4222013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23415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134824" y="3076158"/>
            <a:ext cx="5930265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5986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武汉市通讯设备行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5100"/>
          </a:p>
          <a:p>
            <a:pPr marL="12700" algn="l" rtl="0" eaLnBrk="0">
              <a:lnSpc>
                <a:spcPts val="7420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8781415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3858749"/>
            <a:ext cx="44799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场规模与增长趋势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格局与主要厂商分析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需求与消费特点研究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链协同与产能布局优化探讨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3045F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r>
              <a:rPr sz="2400" b="1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驱动发展战略思考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7995141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5976572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23415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067656" y="3503813"/>
            <a:ext cx="4391659" cy="2294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330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51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23415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66495" y="5690168"/>
            <a:ext cx="3974465" cy="2473325"/>
          </a:xfrm>
          <a:prstGeom prst="rect">
            <a:avLst/>
          </a:prstGeom>
          <a:solidFill>
            <a:srgbClr val="0219E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6940"/>
              </a:lnSpc>
            </a:pPr>
            <a:endParaRPr lang="Arial" altLang="Arial" sz="100"/>
          </a:p>
          <a:p>
            <a:pPr marL="2286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1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根据产品和应用领域的不同，通讯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300"/>
          </a:p>
          <a:p>
            <a:pPr marL="227182" algn="l" rtl="0" eaLnBrk="0">
              <a:lnSpc>
                <a:spcPts val="2434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备行业可分为移动通信设备、固定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300"/>
          </a:p>
          <a:p>
            <a:pPr marL="228896" algn="l" rtl="0" eaLnBrk="0">
              <a:lnSpc>
                <a:spcPts val="242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信设备、卫星通信设备、微波通信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1300"/>
          </a:p>
          <a:p>
            <a:pPr marL="227182" algn="l" rtl="0" eaLnBrk="0">
              <a:lnSpc>
                <a:spcPts val="2431"/>
              </a:lnSpc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备等多个子领域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" name="textbox 11"/>
          <p:cNvSpPr/>
          <p:nvPr/>
        </p:nvSpPr>
        <p:spPr>
          <a:xfrm>
            <a:off x="644421" y="3383954"/>
            <a:ext cx="2904489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3"/>
              </a:lnSpc>
            </a:pPr>
            <a:endParaRPr lang="Arial" altLang="Arial" sz="100"/>
          </a:p>
          <a:p>
            <a:pPr marL="13643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通讯设备行业是指从事通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信终端设备、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通信传输设备以及通信网络设备等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发、生产和销售的行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442263" y="2241883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通讯设备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行业定义及分类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8171204" y="3674701"/>
            <a:ext cx="3519940" cy="4234460"/>
            <a:chExt cx="3519940" cy="4234460"/>
          </a:xfrm>
        </p:grpSpPr>
        <p:sp>
          <p:nvSpPr>
            <p:cNvPr id="34" name="rect"/>
            <p:cNvSpPr/>
            <p:nvPr/>
          </p:nvSpPr>
          <p:spPr>
            <a:xfrm>
              <a:off x="0" y="0"/>
              <a:ext cx="3519940" cy="4234460"/>
            </a:xfrm>
            <a:prstGeom prst="rect">
              <a:avLst/>
            </a:pr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textbox 35"/>
            <p:cNvSpPr/>
            <p:nvPr/>
          </p:nvSpPr>
          <p:spPr>
            <a:xfrm>
              <a:off x="370124" y="386119"/>
              <a:ext cx="2752725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091"/>
                </a:lnSpc>
              </a:pPr>
              <a:endParaRPr lang="Arial" altLang="Arial" sz="100"/>
            </a:p>
            <a:p>
              <a:pPr marL="537132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创新发展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2857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着5G、物联网等新技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的发展和应用，武汉市通讯设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行业不断创新发展，形成了较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为完善的产业链和创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新能力。</a:t>
              </a:r>
              <a:endParaRPr lang="Microsoft YaHei" altLang="Microsoft YaHei" sz="1500"/>
            </a:p>
          </p:txBody>
        </p:sp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" name="group 6"/>
          <p:cNvGrpSpPr/>
          <p:nvPr/>
        </p:nvGrpSpPr>
        <p:grpSpPr>
          <a:xfrm rot="21600000">
            <a:off x="636032" y="3674701"/>
            <a:ext cx="3519940" cy="4234460"/>
            <a:chExt cx="3519940" cy="4234460"/>
          </a:xfrm>
        </p:grpSpPr>
        <p:sp>
          <p:nvSpPr>
            <p:cNvPr id="37" name="rect"/>
            <p:cNvSpPr/>
            <p:nvPr/>
          </p:nvSpPr>
          <p:spPr>
            <a:xfrm>
              <a:off x="0" y="0"/>
              <a:ext cx="3519940" cy="4234460"/>
            </a:xfrm>
            <a:prstGeom prst="rect">
              <a:avLst/>
            </a:prstGeom>
            <a:solidFill>
              <a:srgbClr val="0085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textbox 38"/>
            <p:cNvSpPr/>
            <p:nvPr/>
          </p:nvSpPr>
          <p:spPr>
            <a:xfrm>
              <a:off x="372600" y="385824"/>
              <a:ext cx="2755264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403"/>
                </a:lnSpc>
              </a:pPr>
              <a:endParaRPr lang="Arial" altLang="Arial" sz="100"/>
            </a:p>
            <a:p>
              <a:pPr marL="832587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起步阶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8001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20世纪80年代，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武汉市通讯设备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始起步，主要以生产固定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电话交换机为主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39" name="picture 3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8" name="group 8"/>
          <p:cNvGrpSpPr/>
          <p:nvPr/>
        </p:nvGrpSpPr>
        <p:grpSpPr>
          <a:xfrm rot="21600000">
            <a:off x="4403619" y="3674701"/>
            <a:ext cx="3519939" cy="4234460"/>
            <a:chExt cx="3519939" cy="4234460"/>
          </a:xfrm>
        </p:grpSpPr>
        <p:sp>
          <p:nvSpPr>
            <p:cNvPr id="40" name="rect"/>
            <p:cNvSpPr/>
            <p:nvPr/>
          </p:nvSpPr>
          <p:spPr>
            <a:xfrm>
              <a:off x="0" y="0"/>
              <a:ext cx="3519939" cy="4234460"/>
            </a:xfrm>
            <a:prstGeom prst="rect">
              <a:avLst/>
            </a:prstGeom>
            <a:solidFill>
              <a:srgbClr val="0085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textbox 41"/>
            <p:cNvSpPr/>
            <p:nvPr/>
          </p:nvSpPr>
          <p:spPr>
            <a:xfrm>
              <a:off x="370505" y="386710"/>
              <a:ext cx="2724785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14"/>
                </a:lnSpc>
              </a:pPr>
              <a:endParaRPr lang="Arial" altLang="Arial" sz="100"/>
            </a:p>
            <a:p>
              <a:pPr marL="537045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快速发展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段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8381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90年代，随着移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动通信技术的兴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，武汉市通讯设备行业进入快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发展阶段，涌现出一批优秀的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企业和品牌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43" name="textbox 43"/>
          <p:cNvSpPr/>
          <p:nvPr/>
        </p:nvSpPr>
        <p:spPr>
          <a:xfrm>
            <a:off x="442263" y="2241883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422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武汉市通讯设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备行业发展历程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23415"/>
            <a:ext cx="12192000" cy="6898871"/>
          </a:xfrm>
          <a:prstGeom prst="rect">
            <a:avLst/>
          </a:prstGeom>
        </p:spPr>
      </p:pic>
      <p:pic>
        <p:nvPicPr>
          <p:cNvPr id="65" name="picture 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3088761"/>
            <a:ext cx="4300143" cy="5733524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5397251" y="3333279"/>
            <a:ext cx="5943600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532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家政策支持</a:t>
            </a:r>
            <a:endParaRPr lang="Microsoft YaHei" altLang="Microsoft YaHei" sz="2300"/>
          </a:p>
          <a:p>
            <a:pPr marL="13271" indent="-571" algn="l" rtl="0" eaLnBrk="0">
              <a:lnSpc>
                <a:spcPct val="151000"/>
              </a:lnSpc>
              <a:spcBef>
                <a:spcPts val="27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国家出台了一系列支持通讯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设备行业发展的政策，如《中国制造2025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》、《关于加快推进5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发展的通知》等，为行业发展提供了有力保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4545353" y="6810266"/>
            <a:ext cx="5928359" cy="1072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2"/>
              </a:lnSpc>
            </a:pPr>
            <a:endParaRPr lang="Arial" altLang="Arial" sz="100"/>
          </a:p>
          <a:p>
            <a:pPr marL="1387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endParaRPr lang="Microsoft YaHei" altLang="Microsoft YaHei" sz="2300"/>
          </a:p>
          <a:p>
            <a:pPr marL="12700" indent="11239" algn="l" rtl="0" eaLnBrk="0">
              <a:lnSpc>
                <a:spcPct val="151000"/>
              </a:lnSpc>
              <a:spcBef>
                <a:spcPts val="26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国家和行业组织制定了一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系列通讯设备行业标准规范，保障了行业的健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康有序发展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8" name="textbox 68"/>
          <p:cNvSpPr/>
          <p:nvPr/>
        </p:nvSpPr>
        <p:spPr>
          <a:xfrm>
            <a:off x="4947380" y="5072068"/>
            <a:ext cx="5927725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66"/>
              </a:lnSpc>
            </a:pPr>
            <a:endParaRPr lang="Arial" altLang="Arial" sz="100"/>
          </a:p>
          <a:p>
            <a:pPr marL="1350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  <a:p>
            <a:pPr marL="12700" indent="1142" algn="l" rtl="0" eaLnBrk="0">
              <a:lnSpc>
                <a:spcPct val="151000"/>
              </a:lnSpc>
              <a:spcBef>
                <a:spcPts val="27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武汉市政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府也出台了相关政策措施，支持本地通讯设备企业的发展，推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动产业升级和转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1210158" y="2300538"/>
            <a:ext cx="3069589" cy="443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规环境分析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2793155" y="6761409"/>
            <a:ext cx="1267907" cy="550105"/>
            <a:chExt cx="1267907" cy="550105"/>
          </a:xfrm>
        </p:grpSpPr>
        <p:sp>
          <p:nvSpPr>
            <p:cNvPr id="70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textbox 71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72" name="path"/>
          <p:cNvSpPr/>
          <p:nvPr/>
        </p:nvSpPr>
        <p:spPr>
          <a:xfrm>
            <a:off x="3633812" y="3283832"/>
            <a:ext cx="1267909" cy="550104"/>
          </a:xfrm>
          <a:custGeom>
            <a:rect l="0" t="0" r="0" b="0"/>
            <a:pathLst>
              <a:path w="1996" h="865">
                <a:moveTo>
                  <a:pt x="433" y="0"/>
                </a:moveTo>
                <a:lnTo>
                  <a:pt x="1537" y="0"/>
                </a:lnTo>
                <a:lnTo>
                  <a:pt x="1537" y="866"/>
                </a:lnTo>
                <a:lnTo>
                  <a:pt x="433" y="866"/>
                </a:lnTo>
                <a:lnTo>
                  <a:pt x="433" y="0"/>
                </a:lnTo>
                <a:close/>
              </a:path>
              <a:path w="1996" h="865">
                <a:moveTo>
                  <a:pt x="1130" y="433"/>
                </a:moveTo>
                <a:cubicBezTo>
                  <a:pt x="1130" y="193"/>
                  <a:pt x="1324" y="0"/>
                  <a:pt x="1563" y="0"/>
                </a:cubicBezTo>
                <a:lnTo>
                  <a:pt x="1563" y="0"/>
                </a:lnTo>
                <a:lnTo>
                  <a:pt x="1563" y="0"/>
                </a:lnTo>
                <a:lnTo>
                  <a:pt x="1563" y="0"/>
                </a:lnTo>
                <a:cubicBezTo>
                  <a:pt x="1802" y="0"/>
                  <a:pt x="1996" y="193"/>
                  <a:pt x="1996" y="433"/>
                </a:cubicBezTo>
                <a:lnTo>
                  <a:pt x="1996" y="433"/>
                </a:lnTo>
                <a:cubicBezTo>
                  <a:pt x="1996" y="433"/>
                  <a:pt x="1996" y="433"/>
                  <a:pt x="1996" y="433"/>
                </a:cubicBezTo>
                <a:lnTo>
                  <a:pt x="1996" y="433"/>
                </a:lnTo>
                <a:lnTo>
                  <a:pt x="1996" y="433"/>
                </a:lnTo>
                <a:lnTo>
                  <a:pt x="1996" y="433"/>
                </a:lnTo>
                <a:cubicBezTo>
                  <a:pt x="1996" y="672"/>
                  <a:pt x="1802" y="866"/>
                  <a:pt x="1563" y="866"/>
                </a:cubicBezTo>
                <a:lnTo>
                  <a:pt x="1563" y="866"/>
                </a:lnTo>
                <a:lnTo>
                  <a:pt x="1563" y="866"/>
                </a:lnTo>
                <a:lnTo>
                  <a:pt x="1563" y="866"/>
                </a:lnTo>
                <a:cubicBezTo>
                  <a:pt x="1324" y="866"/>
                  <a:pt x="1130" y="672"/>
                  <a:pt x="1130" y="433"/>
                </a:cubicBezTo>
                <a:lnTo>
                  <a:pt x="1130" y="433"/>
                </a:lnTo>
                <a:close/>
              </a:path>
              <a:path w="1996" h="865">
                <a:moveTo>
                  <a:pt x="0" y="433"/>
                </a:moveTo>
                <a:cubicBezTo>
                  <a:pt x="0" y="193"/>
                  <a:pt x="193" y="0"/>
                  <a:pt x="433" y="0"/>
                </a:cubicBezTo>
                <a:lnTo>
                  <a:pt x="433" y="0"/>
                </a:lnTo>
                <a:lnTo>
                  <a:pt x="433" y="0"/>
                </a:lnTo>
                <a:lnTo>
                  <a:pt x="433" y="0"/>
                </a:lnTo>
                <a:cubicBezTo>
                  <a:pt x="672" y="0"/>
                  <a:pt x="866" y="193"/>
                  <a:pt x="866" y="433"/>
                </a:cubicBezTo>
                <a:lnTo>
                  <a:pt x="866" y="433"/>
                </a:lnTo>
                <a:cubicBezTo>
                  <a:pt x="866" y="433"/>
                  <a:pt x="866" y="433"/>
                  <a:pt x="866" y="433"/>
                </a:cubicBezTo>
                <a:lnTo>
                  <a:pt x="866" y="433"/>
                </a:lnTo>
                <a:lnTo>
                  <a:pt x="866" y="433"/>
                </a:lnTo>
                <a:lnTo>
                  <a:pt x="866" y="433"/>
                </a:lnTo>
                <a:cubicBezTo>
                  <a:pt x="866" y="672"/>
                  <a:pt x="672" y="866"/>
                  <a:pt x="433" y="866"/>
                </a:cubicBezTo>
                <a:lnTo>
                  <a:pt x="433" y="866"/>
                </a:lnTo>
                <a:lnTo>
                  <a:pt x="433" y="866"/>
                </a:lnTo>
                <a:lnTo>
                  <a:pt x="433" y="866"/>
                </a:lnTo>
                <a:cubicBezTo>
                  <a:pt x="193" y="866"/>
                  <a:pt x="0" y="672"/>
                  <a:pt x="0" y="433"/>
                </a:cubicBezTo>
                <a:lnTo>
                  <a:pt x="0" y="433"/>
                </a:lnTo>
                <a:close/>
              </a:path>
            </a:pathLst>
          </a:custGeom>
          <a:solidFill>
            <a:srgbClr val="0085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3194230" y="5022622"/>
            <a:ext cx="1267907" cy="550104"/>
            <a:chExt cx="1267907" cy="550104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textbox 74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sp>
        <p:nvSpPr>
          <p:cNvPr id="75" name="textbox 75"/>
          <p:cNvSpPr/>
          <p:nvPr/>
        </p:nvSpPr>
        <p:spPr>
          <a:xfrm>
            <a:off x="4060247" y="3446076"/>
            <a:ext cx="378459" cy="327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3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3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3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2254583"/>
            <a:ext cx="515575" cy="86500"/>
            <a:chExt cx="515575" cy="8650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2490130"/>
            <a:ext cx="515575" cy="86500"/>
            <a:chExt cx="515575" cy="8650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6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2607904"/>
            <a:ext cx="515575" cy="86500"/>
            <a:chExt cx="515575" cy="8650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2372357"/>
            <a:ext cx="515575" cy="86498"/>
            <a:chExt cx="515575" cy="86498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6574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7260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127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3447605" y="104901"/>
            <a:ext cx="6407150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布置，水泥搅拌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桩顶部铺设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~</a:t>
            </a: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厚的碎石垫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层。</a:t>
            </a:r>
            <a:endParaRPr lang="SimHei" altLang="SimHei" sz="15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algn="r" rtl="0" eaLnBrk="0">
              <a:lnSpc>
                <a:spcPct val="96000"/>
              </a:lnSpc>
              <a:spcBef>
                <a:spcPts val="1"/>
              </a:spcBef>
            </a:pP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要求：</a:t>
            </a:r>
            <a:r>
              <a:rPr sz="1500" b="1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28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水泥土无侧限抗压强度不小于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MPa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1500" b="1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…</a:t>
            </a: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水泥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搅</a:t>
            </a:r>
            <a:endParaRPr lang="SimHei" altLang="Sim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picture 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786504" y="3039744"/>
            <a:ext cx="6093460" cy="2720340"/>
          </a:xfrm>
          <a:prstGeom prst="rect">
            <a:avLst/>
          </a:prstGeom>
        </p:spPr>
      </p:pic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3818686" y="3060165"/>
          <a:ext cx="5991224" cy="2645409"/>
        </p:xfrm>
        <a:graphic>
          <a:graphicData uri="http://schemas.openxmlformats.org/drawingml/2006/table">
            <a:tbl>
              <a:tblPr/>
              <a:tblGrid>
                <a:gridCol w="1304925"/>
                <a:gridCol w="2631439"/>
                <a:gridCol w="1346835"/>
                <a:gridCol w="708025"/>
              </a:tblGrid>
              <a:tr h="2406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7857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1000"/>
                        </a:lnSpc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骨口. 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号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序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200"/>
                    </a:p>
                    <a:p>
                      <a:pPr marL="1115136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部位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128"/>
                        </a:lnSpc>
                      </a:pPr>
                      <a:endParaRPr lang="Arial" altLang="Arial" sz="100"/>
                    </a:p>
                    <a:p>
                      <a:pPr marL="832904" algn="l" rtl="0" eaLnBrk="0">
                        <a:lnSpc>
                          <a:spcPct val="92000"/>
                        </a:lnSpc>
                      </a:pPr>
                      <a:r>
                        <a:rPr sz="15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99212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延米</a:t>
                      </a:r>
                      <a:endParaRPr lang="Microsoft YaHei" altLang="Microsoft YaHei" sz="1200"/>
                    </a:p>
                  </a:txBody>
                  <a:tcPr marL="0" marR="0" marT="27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210362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635965" algn="l" rtl="0" eaLnBrk="0">
                        <a:lnSpc>
                          <a:spcPts val="155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0+000 〜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1+450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744397" algn="l" rtl="0" eaLnBrk="0">
                        <a:lnSpc>
                          <a:spcPct val="84000"/>
                        </a:lnSpc>
                      </a:pP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158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500"/>
                    </a:p>
                    <a:p>
                      <a:pPr marL="292303" algn="l" rtl="0" eaLnBrk="0">
                        <a:lnSpc>
                          <a:spcPct val="84000"/>
                        </a:lnSpc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6915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955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500"/>
                    </a:p>
                    <a:p>
                      <a:pPr marL="203352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85681"/>
                        </a:lnSpc>
                      </a:pPr>
                      <a:endParaRPr lang="Arial" altLang="Arial" sz="100"/>
                    </a:p>
                    <a:p>
                      <a:pPr marL="635965" algn="l" rtl="0" eaLnBrk="0">
                        <a:lnSpc>
                          <a:spcPts val="1550"/>
                        </a:lnSpc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1+450 〜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1+955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729767" algn="l" rtl="0" eaLnBrk="0">
                        <a:lnSpc>
                          <a:spcPct val="83000"/>
                        </a:lnSpc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47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57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5000"/>
                        </a:lnSpc>
                      </a:pPr>
                      <a:endParaRPr lang="Arial" altLang="Arial" sz="200"/>
                    </a:p>
                    <a:p>
                      <a:pPr marL="2612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1936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71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205181" algn="l" rtl="0" eaLnBrk="0">
                        <a:lnSpc>
                          <a:spcPct val="84000"/>
                        </a:lnSpc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923759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2+~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1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11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737388" algn="l" rtl="0" eaLnBrk="0">
                        <a:lnSpc>
                          <a:spcPct val="84000"/>
                        </a:lnSpc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2490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200"/>
                    </a:p>
                    <a:p>
                      <a:pPr marL="261214" algn="l" rtl="0" eaLnBrk="0">
                        <a:lnSpc>
                          <a:spcPct val="84000"/>
                        </a:lnSpc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1130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51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1000"/>
                        </a:lnSpc>
                      </a:pPr>
                      <a:endParaRPr lang="Arial" altLang="Arial" sz="300"/>
                    </a:p>
                    <a:p>
                      <a:pPr marL="195732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75137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6+500~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K11+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300"/>
                    </a:p>
                    <a:p>
                      <a:pPr marL="699288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262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209772" algn="l" rtl="0" eaLnBrk="0">
                        <a:lnSpc>
                          <a:spcPct val="87000"/>
                        </a:lnSpc>
                        <a:spcBef>
                          <a:spcPts val="3"/>
                        </a:spcBef>
                      </a:pP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13001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14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207467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83439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11+~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400"/>
                    </a:p>
                    <a:p>
                      <a:pPr marL="706297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1727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400"/>
                    </a:p>
                    <a:p>
                      <a:pPr marL="209772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11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14661</a:t>
                      </a:r>
                      <a:r>
                        <a:rPr sz="11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09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600"/>
                    </a:p>
                    <a:p>
                      <a:pPr marL="203352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83439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14+~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737388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2253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400"/>
                    </a:p>
                    <a:p>
                      <a:pPr marL="261214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1172</a:t>
                      </a: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06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marL="202743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834390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17+~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729767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49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254203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2470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559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01828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809523" algn="l" rtl="0" eaLnBrk="0">
                        <a:lnSpc>
                          <a:spcPts val="1550"/>
                        </a:lnSpc>
                        <a:spcBef>
                          <a:spcPts val="3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12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+~K21  +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739216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329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54203" algn="l" rtl="0" eaLnBrk="0">
                        <a:lnSpc>
                          <a:spcPct val="84000"/>
                        </a:lnSpc>
                        <a:spcBef>
                          <a:spcPts val="4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2008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19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01981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707923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K23+~K25+300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729767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43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254203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2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2252</a:t>
                      </a:r>
                      <a:r>
                        <a:rPr sz="12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0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210362" algn="l" rtl="0" eaLnBrk="0">
                        <a:lnSpc>
                          <a:spcPct val="71000"/>
                        </a:lnSpc>
                        <a:spcBef>
                          <a:spcPts val="1"/>
                        </a:spcBef>
                      </a:pPr>
                      <a:r>
                        <a:rPr sz="12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</a:t>
                      </a:r>
                      <a:r>
                        <a:rPr sz="12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12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580301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90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31+700~</a:t>
                      </a:r>
                      <a:r>
                        <a:rPr sz="9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K</a:t>
                      </a:r>
                      <a:r>
                        <a:rPr sz="90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33+50</a:t>
                      </a:r>
                      <a:r>
                        <a:rPr sz="9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0</a:t>
                      </a:r>
                      <a:endParaRPr lang="Microsoft YaHei" altLang="Microsoft YaHe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729767" algn="l" rtl="0" eaLnBrk="0">
                        <a:lnSpc>
                          <a:spcPct val="71000"/>
                        </a:lnSpc>
                        <a:spcBef>
                          <a:spcPts val="3"/>
                        </a:spcBef>
                      </a:pPr>
                      <a:r>
                        <a:rPr sz="11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480</a:t>
                      </a:r>
                      <a:r>
                        <a:rPr sz="11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300"/>
                    </a:p>
                    <a:p>
                      <a:pPr marL="254203" algn="l" rtl="0" eaLnBrk="0">
                        <a:lnSpc>
                          <a:spcPct val="71000"/>
                        </a:lnSpc>
                        <a:spcBef>
                          <a:spcPts val="3"/>
                        </a:spcBef>
                      </a:pPr>
                      <a:r>
                        <a:rPr sz="110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2013</a:t>
                      </a:r>
                      <a:r>
                        <a:rPr sz="11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</a:t>
                      </a:r>
                      <a:endParaRPr lang="Microsoft YaHei" altLang="Microsoft YaHei" sz="11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9" name="textbox 99"/>
          <p:cNvSpPr/>
          <p:nvPr/>
        </p:nvSpPr>
        <p:spPr>
          <a:xfrm>
            <a:off x="3446462" y="5906261"/>
            <a:ext cx="3639820" cy="4405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61"/>
              </a:lnSpc>
            </a:pPr>
            <a:endParaRPr lang="Arial" altLang="Arial" sz="100"/>
          </a:p>
          <a:p>
            <a:pPr marL="250190" algn="l" rtl="0" eaLnBrk="0">
              <a:lnSpc>
                <a:spcPct val="85000"/>
              </a:lnSpc>
            </a:pP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(三)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、设</a:t>
            </a: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</a:t>
            </a:r>
            <a:endParaRPr lang="SimHei" altLang="SimHei" sz="1500"/>
          </a:p>
          <a:p>
            <a:pPr marL="22986" algn="l" rtl="0" eaLnBrk="0">
              <a:lnSpc>
                <a:spcPts val="4005"/>
              </a:lnSpc>
            </a:pPr>
            <a:r>
              <a:rPr sz="1500" b="1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1.</a:t>
            </a:r>
            <a:r>
              <a:rPr sz="1500" spc="-3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endParaRPr lang="SimHei" altLang="SimHei" sz="1500"/>
          </a:p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13842" algn="l" rtl="0" eaLnBrk="0">
              <a:lnSpc>
                <a:spcPts val="1921"/>
              </a:lnSpc>
              <a:spcBef>
                <a:spcPts val="451"/>
              </a:spcBef>
            </a:pPr>
            <a:r>
              <a:rPr sz="1500" spc="-4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铁路等级</a:t>
            </a:r>
            <a:r>
              <a:rPr sz="1500" spc="-40" baseline="2690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9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600" spc="-40" baseline="2847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10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4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级</a:t>
            </a:r>
            <a:r>
              <a:rPr sz="1500" spc="-3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5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9177" algn="l" rtl="0" eaLnBrk="0">
              <a:lnSpc>
                <a:spcPts val="2147"/>
              </a:lnSpc>
              <a:spcBef>
                <a:spcPts val="456"/>
              </a:spcBef>
            </a:pP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正线数目：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双线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单线。</a:t>
            </a:r>
            <a:endParaRPr lang="SimHei" altLang="SimHei" sz="1500"/>
          </a:p>
          <a:p>
            <a:pPr marL="64642" algn="l" rtl="0" eaLnBrk="0">
              <a:lnSpc>
                <a:spcPts val="3774"/>
              </a:lnSpc>
            </a:pP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列车荷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载：中一活载。</a:t>
            </a:r>
            <a:endParaRPr lang="SimHei" altLang="SimHei" sz="1500"/>
          </a:p>
          <a:p>
            <a:pPr marL="12700" indent="6477" algn="l" rtl="0" eaLnBrk="0">
              <a:lnSpc>
                <a:spcPct val="224000"/>
              </a:lnSpc>
              <a:spcBef>
                <a:spcPts val="217"/>
              </a:spcBef>
            </a:pP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三、监理工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作的程序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 </a:t>
            </a:r>
            <a:r>
              <a:rPr sz="1500" b="1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•</a:t>
            </a: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质量控制程序流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程图(见附图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500" b="1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• 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单位工程质量控制程序框图(见附图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•</a:t>
            </a:r>
            <a:r>
              <a:rPr sz="1500" spc="3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工序交接检验程序框图(见附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3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endParaRPr lang="SimHei" altLang="SimHei" sz="1500"/>
          </a:p>
        </p:txBody>
      </p:sp>
      <p:sp>
        <p:nvSpPr>
          <p:cNvPr id="100" name="textbox 100"/>
          <p:cNvSpPr/>
          <p:nvPr/>
        </p:nvSpPr>
        <p:spPr>
          <a:xfrm>
            <a:off x="3449891" y="1185671"/>
            <a:ext cx="2926714" cy="753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-5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合地基承载力达到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175~300KP</a:t>
            </a:r>
            <a:r>
              <a:rPr sz="1500" b="1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1500" spc="-5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5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19761" algn="l" rtl="0" eaLnBrk="0">
              <a:lnSpc>
                <a:spcPct val="96000"/>
              </a:lnSpc>
              <a:spcBef>
                <a:spcPts val="3"/>
              </a:spcBef>
            </a:pP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(二)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spc="-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、工</a:t>
            </a:r>
            <a:r>
              <a:rPr sz="1500" spc="-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</a:t>
            </a:r>
            <a:endParaRPr lang="SimHei" altLang="SimHei" sz="1500"/>
          </a:p>
        </p:txBody>
      </p:sp>
      <p:sp>
        <p:nvSpPr>
          <p:cNvPr id="101" name="textbox 101"/>
          <p:cNvSpPr/>
          <p:nvPr/>
        </p:nvSpPr>
        <p:spPr>
          <a:xfrm>
            <a:off x="6473983" y="2407284"/>
            <a:ext cx="1132839" cy="280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8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水泥搅拌</a:t>
            </a:r>
            <a:r>
              <a:rPr sz="17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桩</a:t>
            </a:r>
            <a:endParaRPr lang="SimHei" altLang="SimHei" sz="1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textbox 102"/>
          <p:cNvSpPr/>
          <p:nvPr/>
        </p:nvSpPr>
        <p:spPr>
          <a:xfrm>
            <a:off x="3445319" y="-6858"/>
            <a:ext cx="4959984" cy="616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3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b="1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• </a:t>
            </a:r>
            <a:r>
              <a:rPr sz="1500" spc="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隐蔽及分部、分项工程签认程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序框图(见附图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4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endParaRPr lang="SimHei" altLang="SimHei" sz="15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7462" algn="l" rtl="0" eaLnBrk="0">
              <a:lnSpc>
                <a:spcPct val="96000"/>
              </a:lnSpc>
              <a:spcBef>
                <a:spcPts val="4"/>
              </a:spcBef>
            </a:pPr>
            <a:r>
              <a:rPr sz="1500" b="1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5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2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•</a:t>
            </a:r>
            <a:r>
              <a:rPr sz="1500" spc="2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工程主要材料、设备质量控制程</a:t>
            </a:r>
            <a:r>
              <a:rPr sz="1500" spc="1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序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框图(见附图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500" b="1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5</a:t>
            </a:r>
            <a:r>
              <a:rPr sz="1500" spc="0">
                <a:ln w="5442" cap="flat" cmpd="sng">
                  <a:solidFill>
                    <a:srgbClr val="000000">
                      <a:alpha val="100000"/>
                    </a:srgbClr>
                  </a:solidFill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</a:t>
            </a:r>
            <a:endParaRPr lang="SimHei" altLang="Sim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3482702"/>
            <a:ext cx="4492829" cy="4492828"/>
          </a:xfrm>
          <a:prstGeom prst="rect">
            <a:avLst/>
          </a:prstGeom>
        </p:spPr>
      </p:pic>
      <p:sp>
        <p:nvSpPr>
          <p:cNvPr id="105" name="textbox 105"/>
          <p:cNvSpPr/>
          <p:nvPr/>
        </p:nvSpPr>
        <p:spPr>
          <a:xfrm>
            <a:off x="2362136" y="6838430"/>
            <a:ext cx="4176395" cy="1352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2"/>
              </a:lnSpc>
            </a:pPr>
            <a:endParaRPr lang="Arial" altLang="Arial" sz="100"/>
          </a:p>
          <a:p>
            <a:pPr marL="13282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政政策</a:t>
            </a:r>
            <a:endParaRPr lang="Microsoft YaHei" altLang="Microsoft YaHei" sz="16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indent="1333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财政政策的实施通过调整政府支出和税收等手段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社会总需求和经济增长，从而对企业投融资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环境产生影响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6" name="textbox 106"/>
          <p:cNvSpPr/>
          <p:nvPr/>
        </p:nvSpPr>
        <p:spPr>
          <a:xfrm>
            <a:off x="2363470" y="3851651"/>
            <a:ext cx="417512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2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经济周期的变化对企业投融资绩效产生重要影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ts val="2699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繁荣期企业投融资活动活跃，衰退期则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相反。</a:t>
            </a:r>
            <a:endParaRPr lang="Microsoft YaHei" altLang="Microsoft YaHei" sz="1500"/>
          </a:p>
        </p:txBody>
      </p:sp>
      <p:sp>
        <p:nvSpPr>
          <p:cNvPr id="107" name="textbox 107"/>
          <p:cNvSpPr/>
          <p:nvPr/>
        </p:nvSpPr>
        <p:spPr>
          <a:xfrm>
            <a:off x="2363660" y="5505034"/>
            <a:ext cx="402209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3652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的松紧程度直接影响市场利率和资金供</a:t>
            </a:r>
            <a:endParaRPr lang="Microsoft YaHei" altLang="Microsoft YaHei" sz="1500"/>
          </a:p>
          <a:p>
            <a:pPr marL="12700" algn="l" rtl="0" eaLnBrk="0">
              <a:lnSpc>
                <a:spcPts val="2701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求，进而影响企业投融资成本和难易程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539110" y="3411791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09" name="textbox 109"/>
          <p:cNvSpPr/>
          <p:nvPr/>
        </p:nvSpPr>
        <p:spPr>
          <a:xfrm>
            <a:off x="539110" y="6907693"/>
            <a:ext cx="1511935" cy="153860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10" name="textbox 110"/>
          <p:cNvSpPr/>
          <p:nvPr/>
        </p:nvSpPr>
        <p:spPr>
          <a:xfrm>
            <a:off x="539110" y="5129262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11" name="textbox 111"/>
          <p:cNvSpPr/>
          <p:nvPr/>
        </p:nvSpPr>
        <p:spPr>
          <a:xfrm>
            <a:off x="442263" y="2241883"/>
            <a:ext cx="3075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2" name="textbox 132"/>
          <p:cNvSpPr/>
          <p:nvPr/>
        </p:nvSpPr>
        <p:spPr>
          <a:xfrm>
            <a:off x="2360679" y="3394619"/>
            <a:ext cx="84073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2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济周期</a:t>
            </a:r>
            <a:endParaRPr lang="Microsoft YaHei" altLang="Microsoft YaHei" sz="1600"/>
          </a:p>
        </p:txBody>
      </p:sp>
      <p:sp>
        <p:nvSpPr>
          <p:cNvPr id="133" name="textbox 133"/>
          <p:cNvSpPr/>
          <p:nvPr/>
        </p:nvSpPr>
        <p:spPr>
          <a:xfrm>
            <a:off x="2363738" y="5072578"/>
            <a:ext cx="837564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币政策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671294" y="3316600"/>
            <a:ext cx="2600148" cy="2231507"/>
            <a:chExt cx="2600148" cy="2231507"/>
          </a:xfrm>
        </p:grpSpPr>
        <p:pic>
          <p:nvPicPr>
            <p:cNvPr id="135" name="picture 13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6" name="textbox 136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20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373011" y="3316600"/>
            <a:ext cx="2600148" cy="2231507"/>
            <a:chExt cx="2600148" cy="2231507"/>
          </a:xfrm>
        </p:grpSpPr>
        <p:pic>
          <p:nvPicPr>
            <p:cNvPr id="137" name="picture 13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8" name="textbox 138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39" name="path"/>
          <p:cNvSpPr/>
          <p:nvPr/>
        </p:nvSpPr>
        <p:spPr>
          <a:xfrm>
            <a:off x="990088" y="3438395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3377561"/>
            <a:ext cx="2231507" cy="2231507"/>
          </a:xfrm>
          <a:prstGeom prst="rect">
            <a:avLst/>
          </a:prstGeom>
        </p:spPr>
      </p:pic>
      <p:sp>
        <p:nvSpPr>
          <p:cNvPr id="141" name="textbox 141"/>
          <p:cNvSpPr/>
          <p:nvPr/>
        </p:nvSpPr>
        <p:spPr>
          <a:xfrm>
            <a:off x="1094356" y="6658905"/>
            <a:ext cx="2271395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81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争激烈程度影响企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业盈利能力和投融资风险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激烈，企业投融资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绩效受影响越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2" name="textbox 142"/>
          <p:cNvSpPr/>
          <p:nvPr/>
        </p:nvSpPr>
        <p:spPr>
          <a:xfrm>
            <a:off x="4773849" y="6658905"/>
            <a:ext cx="2120264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81"/>
              </a:lnSpc>
            </a:pPr>
            <a:endParaRPr lang="Arial" altLang="Arial" sz="100"/>
          </a:p>
          <a:p>
            <a:pPr marL="12700" indent="4571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变化直接影响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业产品的销售和盈利状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，进而影响企业投融资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决策和绩效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8475568" y="6658716"/>
            <a:ext cx="2120264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01"/>
              </a:lnSpc>
            </a:pPr>
            <a:endParaRPr lang="Arial" altLang="Arial" sz="100"/>
          </a:p>
          <a:p>
            <a:pPr marL="12700" indent="2095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策调整可能改变行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内的竞争格局和市场环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，从而对企业投融资绩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效产生重要影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42263" y="2241883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5" name="textbox 165"/>
          <p:cNvSpPr/>
          <p:nvPr/>
        </p:nvSpPr>
        <p:spPr>
          <a:xfrm>
            <a:off x="1095032" y="5817387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程度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3569917" y="5871226"/>
            <a:ext cx="269577" cy="187422"/>
            <a:chExt cx="269577" cy="187422"/>
          </a:xfrm>
        </p:grpSpPr>
        <p:sp>
          <p:nvSpPr>
            <p:cNvPr id="16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8" name="textbox 168"/>
          <p:cNvSpPr/>
          <p:nvPr/>
        </p:nvSpPr>
        <p:spPr>
          <a:xfrm>
            <a:off x="8477959" y="5816873"/>
            <a:ext cx="275717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3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10952843" y="5871226"/>
            <a:ext cx="269578" cy="187422"/>
            <a:chExt cx="269578" cy="187422"/>
          </a:xfrm>
        </p:grpSpPr>
        <p:sp>
          <p:nvSpPr>
            <p:cNvPr id="169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rect"/>
          <p:cNvSpPr/>
          <p:nvPr/>
        </p:nvSpPr>
        <p:spPr>
          <a:xfrm>
            <a:off x="7251124" y="5945888"/>
            <a:ext cx="207264" cy="3810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textbox 172"/>
          <p:cNvSpPr/>
          <p:nvPr/>
        </p:nvSpPr>
        <p:spPr>
          <a:xfrm>
            <a:off x="4782155" y="5817387"/>
            <a:ext cx="2751454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变化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173" name="path"/>
          <p:cNvSpPr/>
          <p:nvPr/>
        </p:nvSpPr>
        <p:spPr>
          <a:xfrm>
            <a:off x="7368981" y="5871226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" name="textbox 174"/>
          <p:cNvSpPr/>
          <p:nvPr/>
        </p:nvSpPr>
        <p:spPr>
          <a:xfrm>
            <a:off x="1109549" y="3635435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1095002" y="6425821"/>
            <a:ext cx="2676820" cy="9525"/>
            <a:chExt cx="2676820" cy="9525"/>
          </a:xfrm>
        </p:grpSpPr>
        <p:sp>
          <p:nvSpPr>
            <p:cNvPr id="17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776211" y="6364987"/>
            <a:ext cx="2676820" cy="9525"/>
            <a:chExt cx="2676820" cy="9525"/>
          </a:xfrm>
        </p:grpSpPr>
        <p:sp>
          <p:nvSpPr>
            <p:cNvPr id="177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8477928" y="6364987"/>
            <a:ext cx="2676820" cy="9525"/>
            <a:chExt cx="2676820" cy="9525"/>
          </a:xfrm>
        </p:grpSpPr>
        <p:sp>
          <p:nvSpPr>
            <p:cNvPr id="179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3707745"/>
            <a:ext cx="3497685" cy="3774098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3853565" y="3224412"/>
            <a:ext cx="3657601" cy="2370383"/>
            <a:chExt cx="3657601" cy="2370383"/>
          </a:xfrm>
        </p:grpSpPr>
        <p:grpSp>
          <p:nvGrpSpPr>
            <p:cNvPr id="44" name="group 44"/>
            <p:cNvGrpSpPr/>
            <p:nvPr/>
          </p:nvGrpSpPr>
          <p:grpSpPr>
            <a:xfrm rot="21600000">
              <a:off x="0" y="0"/>
              <a:ext cx="3657601" cy="2370383"/>
              <a:chExt cx="3657601" cy="2370383"/>
            </a:xfrm>
          </p:grpSpPr>
          <p:sp>
            <p:nvSpPr>
              <p:cNvPr id="183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196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4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19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5" name="textbox 185"/>
            <p:cNvSpPr/>
            <p:nvPr/>
          </p:nvSpPr>
          <p:spPr>
            <a:xfrm>
              <a:off x="313301" y="218206"/>
              <a:ext cx="3072764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511"/>
                </a:lnSpc>
              </a:pPr>
              <a:endParaRPr lang="Arial" altLang="Arial" sz="100"/>
            </a:p>
            <a:p>
              <a:pPr marL="26664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业规模与实力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4604" indent="-1904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业规模和实力决定了其在投融资市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场上的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地位和议价能力，进而影响其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投融资绩效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7873179" y="3224412"/>
            <a:ext cx="3657600" cy="2370383"/>
            <a:chExt cx="3657600" cy="2370383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3657600" cy="2370383"/>
              <a:chExt cx="3657600" cy="2370383"/>
            </a:xfrm>
          </p:grpSpPr>
          <p:sp>
            <p:nvSpPr>
              <p:cNvPr id="186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196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7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19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8" name="textbox 188"/>
            <p:cNvSpPr/>
            <p:nvPr/>
          </p:nvSpPr>
          <p:spPr>
            <a:xfrm>
              <a:off x="313301" y="217391"/>
              <a:ext cx="3072764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533"/>
                </a:lnSpc>
              </a:pPr>
              <a:endParaRPr lang="Arial" altLang="Arial" sz="100"/>
            </a:p>
            <a:p>
              <a:pPr marL="26869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状况与资产质量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4033" indent="-1333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业财务状况良好、资产质量高，有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降低投融资成本和风险，提高投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融资绩效。</a:t>
              </a:r>
              <a:endParaRPr lang="Microsoft YaHei" altLang="Microsoft YaHei" sz="15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3853565" y="5818714"/>
            <a:ext cx="3657601" cy="2307632"/>
            <a:chExt cx="3657601" cy="2307632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89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196FF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0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19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1" name="textbox 191"/>
            <p:cNvSpPr/>
            <p:nvPr/>
          </p:nvSpPr>
          <p:spPr>
            <a:xfrm>
              <a:off x="313301" y="217390"/>
              <a:ext cx="3072764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613"/>
                </a:lnSpc>
              </a:pPr>
              <a:endParaRPr lang="Arial" altLang="Arial" sz="100"/>
            </a:p>
            <a:p>
              <a:pPr marL="24828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经营策略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与管理水平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4223" indent="-1523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业经营策略和管理水平的高低直接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其盈利能力和风险控制能力，进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而对投融资绩效产生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响。</a:t>
              </a:r>
              <a:endParaRPr lang="Microsoft YaHei" altLang="Microsoft YaHei" sz="15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7873179" y="5818714"/>
            <a:ext cx="3657600" cy="2307632"/>
            <a:chExt cx="3657600" cy="2307632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92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196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3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19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4" name="textbox 194"/>
            <p:cNvSpPr/>
            <p:nvPr/>
          </p:nvSpPr>
          <p:spPr>
            <a:xfrm>
              <a:off x="313301" y="216573"/>
              <a:ext cx="3072764" cy="15138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365"/>
                </a:lnSpc>
              </a:pPr>
              <a:endParaRPr lang="Arial" altLang="Arial" sz="100"/>
            </a:p>
            <a:p>
              <a:pPr marL="26665" algn="l" rtl="0" eaLnBrk="0">
                <a:lnSpc>
                  <a:spcPct val="92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企业信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誉与品牌形象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3461" indent="-761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业信誉和品牌形象的好坏决定了其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在投融资市场上的认可度和信任度，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从而影响其投融资绩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95" name="textbox 195"/>
          <p:cNvSpPr/>
          <p:nvPr/>
        </p:nvSpPr>
        <p:spPr>
          <a:xfrm>
            <a:off x="442263" y="2241883"/>
            <a:ext cx="307530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23415"/>
            <a:ext cx="12192000" cy="6858000"/>
          </a:xfrm>
          <a:prstGeom prst="rect">
            <a:avLst/>
          </a:prstGeom>
        </p:spPr>
      </p:pic>
      <p:sp>
        <p:nvSpPr>
          <p:cNvPr id="217" name="textbox 217"/>
          <p:cNvSpPr/>
          <p:nvPr/>
        </p:nvSpPr>
        <p:spPr>
          <a:xfrm>
            <a:off x="1068627" y="3507699"/>
            <a:ext cx="4876165" cy="298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540"/>
              </a:lnSpc>
            </a:pPr>
            <a:endParaRPr lang="Arial" altLang="Arial" sz="100"/>
          </a:p>
          <a:p>
            <a:pPr marL="12700" algn="l" rtl="0" eaLnBrk="0">
              <a:lnSpc>
                <a:spcPct val="124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textbox 219"/>
          <p:cNvSpPr/>
          <p:nvPr/>
        </p:nvSpPr>
        <p:spPr>
          <a:xfrm>
            <a:off x="442263" y="2241883"/>
            <a:ext cx="6123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武汉市通讯设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备厂商数量及分布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2254583"/>
            <a:ext cx="515575" cy="439821"/>
            <a:chExt cx="515575" cy="439821"/>
          </a:xfrm>
        </p:grpSpPr>
        <p:sp>
          <p:nvSpPr>
            <p:cNvPr id="2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13128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117774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124348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12606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135035"/>
              <a:ext cx="69238" cy="69237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130902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242123"/>
              <a:ext cx="78137" cy="78136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353321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3045F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3045F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3045F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366449"/>
              <a:ext cx="65594" cy="65593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3045F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0" name="textbox 240"/>
          <p:cNvSpPr/>
          <p:nvPr/>
        </p:nvSpPr>
        <p:spPr>
          <a:xfrm>
            <a:off x="6495637" y="4480633"/>
            <a:ext cx="379666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厂商主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要分布在武汉市的东湖高新区、沌口</a:t>
            </a:r>
            <a:endParaRPr lang="Microsoft YaHei" altLang="Microsoft YaHei" sz="1500"/>
          </a:p>
          <a:p>
            <a:pPr marL="13652" algn="l" rtl="0" eaLnBrk="0">
              <a:lnSpc>
                <a:spcPts val="2707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开发区等产业园区，以及黄陂、江夏等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郊区。</a:t>
            </a:r>
            <a:endParaRPr lang="Microsoft YaHei" altLang="Microsoft YaHei" sz="1500"/>
          </a:p>
        </p:txBody>
      </p:sp>
      <p:sp>
        <p:nvSpPr>
          <p:cNvPr id="241" name="textbox 241"/>
          <p:cNvSpPr/>
          <p:nvPr/>
        </p:nvSpPr>
        <p:spPr>
          <a:xfrm>
            <a:off x="2079217" y="4480633"/>
            <a:ext cx="364109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1"/>
              </a:lnSpc>
            </a:pPr>
            <a:endParaRPr lang="Arial" altLang="Arial" sz="100"/>
          </a:p>
          <a:p>
            <a:pPr marL="13461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武汉市通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讯设备行业厂商数量众多，包括大</a:t>
            </a:r>
            <a:endParaRPr lang="Microsoft YaHei" altLang="Microsoft YaHei" sz="1500"/>
          </a:p>
          <a:p>
            <a:pPr marL="12700" algn="l" rtl="0" eaLnBrk="0">
              <a:lnSpc>
                <a:spcPts val="2686"/>
              </a:lnSpc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型跨国企业和本土中小型企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10405043" y="4000184"/>
            <a:ext cx="1347972" cy="1347972"/>
            <a:chExt cx="1347972" cy="1347972"/>
          </a:xfrm>
        </p:grpSpPr>
        <p:sp>
          <p:nvSpPr>
            <p:cNvPr id="242" name="path"/>
            <p:cNvSpPr/>
            <p:nvPr/>
          </p:nvSpPr>
          <p:spPr>
            <a:xfrm>
              <a:off x="0" y="0"/>
              <a:ext cx="1347972" cy="1347972"/>
            </a:xfrm>
            <a:custGeom>
              <a:rect l="0" t="0" r="0" b="0"/>
              <a:pathLst>
                <a:path w="2122" h="2122">
                  <a:moveTo>
                    <a:pt x="0" y="1061"/>
                  </a:moveTo>
                  <a:cubicBezTo>
                    <a:pt x="0" y="475"/>
                    <a:pt x="475" y="0"/>
                    <a:pt x="1061" y="0"/>
                  </a:cubicBezTo>
                  <a:lnTo>
                    <a:pt x="1061" y="0"/>
                  </a:lnTo>
                  <a:lnTo>
                    <a:pt x="1061" y="0"/>
                  </a:lnTo>
                  <a:lnTo>
                    <a:pt x="1061" y="0"/>
                  </a:lnTo>
                  <a:cubicBezTo>
                    <a:pt x="1647" y="0"/>
                    <a:pt x="2122" y="475"/>
                    <a:pt x="2122" y="1061"/>
                  </a:cubicBezTo>
                  <a:lnTo>
                    <a:pt x="2122" y="1061"/>
                  </a:lnTo>
                  <a:cubicBezTo>
                    <a:pt x="2122" y="1061"/>
                    <a:pt x="2122" y="1061"/>
                    <a:pt x="2122" y="1061"/>
                  </a:cubicBezTo>
                  <a:lnTo>
                    <a:pt x="2122" y="1061"/>
                  </a:lnTo>
                  <a:lnTo>
                    <a:pt x="2122" y="1061"/>
                  </a:lnTo>
                  <a:lnTo>
                    <a:pt x="2122" y="1061"/>
                  </a:lnTo>
                  <a:cubicBezTo>
                    <a:pt x="2122" y="1647"/>
                    <a:pt x="1647" y="2122"/>
                    <a:pt x="1061" y="2122"/>
                  </a:cubicBezTo>
                  <a:lnTo>
                    <a:pt x="1061" y="2122"/>
                  </a:lnTo>
                  <a:lnTo>
                    <a:pt x="1061" y="2122"/>
                  </a:lnTo>
                  <a:lnTo>
                    <a:pt x="1061" y="2122"/>
                  </a:lnTo>
                  <a:cubicBezTo>
                    <a:pt x="475" y="2122"/>
                    <a:pt x="0" y="1647"/>
                    <a:pt x="0" y="1061"/>
                  </a:cubicBezTo>
                  <a:lnTo>
                    <a:pt x="0" y="1061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56399" y="396096"/>
              <a:ext cx="635177" cy="555780"/>
            </a:xfrm>
            <a:custGeom>
              <a:rect l="0" t="0" r="0" b="0"/>
              <a:pathLst>
                <a:path w="1000" h="875">
                  <a:moveTo>
                    <a:pt x="0" y="625"/>
                  </a:moveTo>
                  <a:lnTo>
                    <a:pt x="500" y="750"/>
                  </a:lnTo>
                  <a:lnTo>
                    <a:pt x="1000" y="625"/>
                  </a:lnTo>
                  <a:lnTo>
                    <a:pt x="1000" y="750"/>
                  </a:lnTo>
                  <a:lnTo>
                    <a:pt x="500" y="875"/>
                  </a:lnTo>
                  <a:lnTo>
                    <a:pt x="0" y="750"/>
                  </a:lnTo>
                  <a:lnTo>
                    <a:pt x="0" y="625"/>
                  </a:lnTo>
                  <a:close/>
                  <a:moveTo>
                    <a:pt x="0" y="375"/>
                  </a:moveTo>
                  <a:lnTo>
                    <a:pt x="500" y="500"/>
                  </a:lnTo>
                  <a:lnTo>
                    <a:pt x="1000" y="375"/>
                  </a:lnTo>
                  <a:lnTo>
                    <a:pt x="1000" y="500"/>
                  </a:lnTo>
                  <a:lnTo>
                    <a:pt x="500" y="625"/>
                  </a:lnTo>
                  <a:lnTo>
                    <a:pt x="0" y="500"/>
                  </a:lnTo>
                  <a:lnTo>
                    <a:pt x="0" y="375"/>
                  </a:lnTo>
                  <a:close/>
                  <a:moveTo>
                    <a:pt x="0" y="125"/>
                  </a:moveTo>
                  <a:lnTo>
                    <a:pt x="500" y="0"/>
                  </a:lnTo>
                  <a:lnTo>
                    <a:pt x="1000" y="125"/>
                  </a:lnTo>
                  <a:lnTo>
                    <a:pt x="1000" y="250"/>
                  </a:lnTo>
                  <a:lnTo>
                    <a:pt x="500" y="375"/>
                  </a:lnTo>
                  <a:lnTo>
                    <a:pt x="0" y="250"/>
                  </a:lnTo>
                  <a:lnTo>
                    <a:pt x="0" y="12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69631" y="4000184"/>
            <a:ext cx="1303225" cy="1303226"/>
            <a:chExt cx="1303225" cy="1303226"/>
          </a:xfrm>
        </p:grpSpPr>
        <p:sp>
          <p:nvSpPr>
            <p:cNvPr id="244" name="path"/>
            <p:cNvSpPr/>
            <p:nvPr/>
          </p:nvSpPr>
          <p:spPr>
            <a:xfrm>
              <a:off x="0" y="0"/>
              <a:ext cx="1303225" cy="1303226"/>
            </a:xfrm>
            <a:custGeom>
              <a:rect l="0" t="0" r="0" b="0"/>
              <a:pathLst>
                <a:path w="2052" h="2052">
                  <a:moveTo>
                    <a:pt x="0" y="1026"/>
                  </a:moveTo>
                  <a:cubicBezTo>
                    <a:pt x="0" y="459"/>
                    <a:pt x="459" y="0"/>
                    <a:pt x="1026" y="0"/>
                  </a:cubicBezTo>
                  <a:lnTo>
                    <a:pt x="1026" y="0"/>
                  </a:lnTo>
                  <a:lnTo>
                    <a:pt x="1026" y="0"/>
                  </a:lnTo>
                  <a:lnTo>
                    <a:pt x="1026" y="0"/>
                  </a:lnTo>
                  <a:cubicBezTo>
                    <a:pt x="1592" y="0"/>
                    <a:pt x="2052" y="459"/>
                    <a:pt x="2052" y="1026"/>
                  </a:cubicBezTo>
                  <a:lnTo>
                    <a:pt x="2052" y="1026"/>
                  </a:lnTo>
                  <a:cubicBezTo>
                    <a:pt x="2052" y="1026"/>
                    <a:pt x="2052" y="1026"/>
                    <a:pt x="2052" y="1026"/>
                  </a:cubicBezTo>
                  <a:lnTo>
                    <a:pt x="2052" y="1026"/>
                  </a:lnTo>
                  <a:lnTo>
                    <a:pt x="2052" y="1026"/>
                  </a:lnTo>
                  <a:lnTo>
                    <a:pt x="2052" y="1026"/>
                  </a:lnTo>
                  <a:cubicBezTo>
                    <a:pt x="2052" y="1592"/>
                    <a:pt x="1592" y="2052"/>
                    <a:pt x="1026" y="2052"/>
                  </a:cubicBezTo>
                  <a:lnTo>
                    <a:pt x="1026" y="2052"/>
                  </a:lnTo>
                  <a:lnTo>
                    <a:pt x="1026" y="2052"/>
                  </a:lnTo>
                  <a:lnTo>
                    <a:pt x="1026" y="2052"/>
                  </a:lnTo>
                  <a:cubicBezTo>
                    <a:pt x="459" y="2052"/>
                    <a:pt x="0" y="1592"/>
                    <a:pt x="0" y="1026"/>
                  </a:cubicBezTo>
                  <a:lnTo>
                    <a:pt x="0" y="1026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24819" y="324819"/>
              <a:ext cx="653588" cy="653588"/>
            </a:xfrm>
            <a:custGeom>
              <a:rect l="0" t="0" r="0" b="0"/>
              <a:pathLst>
                <a:path w="1029" h="1029">
                  <a:moveTo>
                    <a:pt x="1029" y="577"/>
                  </a:moveTo>
                  <a:lnTo>
                    <a:pt x="1029" y="449"/>
                  </a:lnTo>
                  <a:lnTo>
                    <a:pt x="875" y="385"/>
                  </a:lnTo>
                  <a:lnTo>
                    <a:pt x="875" y="385"/>
                  </a:lnTo>
                  <a:cubicBezTo>
                    <a:pt x="871" y="373"/>
                    <a:pt x="866" y="361"/>
                    <a:pt x="861" y="350"/>
                  </a:cubicBezTo>
                  <a:lnTo>
                    <a:pt x="861" y="350"/>
                  </a:lnTo>
                  <a:lnTo>
                    <a:pt x="923" y="195"/>
                  </a:lnTo>
                  <a:lnTo>
                    <a:pt x="832" y="104"/>
                  </a:lnTo>
                  <a:lnTo>
                    <a:pt x="679" y="167"/>
                  </a:lnTo>
                  <a:lnTo>
                    <a:pt x="679" y="167"/>
                  </a:lnTo>
                  <a:cubicBezTo>
                    <a:pt x="667" y="161"/>
                    <a:pt x="655" y="157"/>
                    <a:pt x="643" y="152"/>
                  </a:cubicBezTo>
                  <a:lnTo>
                    <a:pt x="643" y="152"/>
                  </a:lnTo>
                  <a:lnTo>
                    <a:pt x="577" y="0"/>
                  </a:lnTo>
                  <a:lnTo>
                    <a:pt x="449" y="0"/>
                  </a:lnTo>
                  <a:lnTo>
                    <a:pt x="385" y="152"/>
                  </a:lnTo>
                  <a:lnTo>
                    <a:pt x="385" y="152"/>
                  </a:lnTo>
                  <a:cubicBezTo>
                    <a:pt x="372" y="156"/>
                    <a:pt x="360" y="161"/>
                    <a:pt x="348" y="167"/>
                  </a:cubicBezTo>
                  <a:lnTo>
                    <a:pt x="348" y="167"/>
                  </a:lnTo>
                  <a:lnTo>
                    <a:pt x="195" y="105"/>
                  </a:lnTo>
                  <a:lnTo>
                    <a:pt x="104" y="196"/>
                  </a:lnTo>
                  <a:lnTo>
                    <a:pt x="166" y="348"/>
                  </a:lnTo>
                  <a:lnTo>
                    <a:pt x="166" y="348"/>
                  </a:lnTo>
                  <a:cubicBezTo>
                    <a:pt x="160" y="360"/>
                    <a:pt x="155" y="373"/>
                    <a:pt x="151" y="386"/>
                  </a:cubicBezTo>
                  <a:lnTo>
                    <a:pt x="151" y="386"/>
                  </a:lnTo>
                  <a:lnTo>
                    <a:pt x="0" y="451"/>
                  </a:lnTo>
                  <a:lnTo>
                    <a:pt x="0" y="579"/>
                  </a:lnTo>
                  <a:lnTo>
                    <a:pt x="151" y="643"/>
                  </a:lnTo>
                  <a:lnTo>
                    <a:pt x="151" y="643"/>
                  </a:lnTo>
                  <a:cubicBezTo>
                    <a:pt x="156" y="656"/>
                    <a:pt x="161" y="668"/>
                    <a:pt x="167" y="681"/>
                  </a:cubicBezTo>
                  <a:lnTo>
                    <a:pt x="167" y="681"/>
                  </a:lnTo>
                  <a:lnTo>
                    <a:pt x="105" y="833"/>
                  </a:lnTo>
                  <a:lnTo>
                    <a:pt x="196" y="924"/>
                  </a:lnTo>
                  <a:lnTo>
                    <a:pt x="348" y="862"/>
                  </a:lnTo>
                  <a:lnTo>
                    <a:pt x="348" y="862"/>
                  </a:lnTo>
                  <a:cubicBezTo>
                    <a:pt x="360" y="867"/>
                    <a:pt x="373" y="872"/>
                    <a:pt x="386" y="877"/>
                  </a:cubicBezTo>
                  <a:lnTo>
                    <a:pt x="386" y="877"/>
                  </a:lnTo>
                  <a:lnTo>
                    <a:pt x="451" y="1029"/>
                  </a:lnTo>
                  <a:lnTo>
                    <a:pt x="579" y="1029"/>
                  </a:lnTo>
                  <a:lnTo>
                    <a:pt x="643" y="876"/>
                  </a:lnTo>
                  <a:lnTo>
                    <a:pt x="643" y="876"/>
                  </a:lnTo>
                  <a:cubicBezTo>
                    <a:pt x="655" y="871"/>
                    <a:pt x="667" y="866"/>
                    <a:pt x="679" y="861"/>
                  </a:cubicBezTo>
                  <a:lnTo>
                    <a:pt x="679" y="861"/>
                  </a:lnTo>
                  <a:lnTo>
                    <a:pt x="833" y="923"/>
                  </a:lnTo>
                  <a:lnTo>
                    <a:pt x="924" y="832"/>
                  </a:lnTo>
                  <a:lnTo>
                    <a:pt x="861" y="678"/>
                  </a:lnTo>
                  <a:lnTo>
                    <a:pt x="861" y="678"/>
                  </a:lnTo>
                  <a:cubicBezTo>
                    <a:pt x="866" y="667"/>
                    <a:pt x="871" y="655"/>
                    <a:pt x="875" y="643"/>
                  </a:cubicBezTo>
                  <a:lnTo>
                    <a:pt x="875" y="643"/>
                  </a:lnTo>
                  <a:lnTo>
                    <a:pt x="1029" y="577"/>
                  </a:lnTo>
                  <a:close/>
                  <a:moveTo>
                    <a:pt x="513" y="707"/>
                  </a:moveTo>
                  <a:cubicBezTo>
                    <a:pt x="407" y="707"/>
                    <a:pt x="320" y="621"/>
                    <a:pt x="320" y="514"/>
                  </a:cubicBezTo>
                  <a:lnTo>
                    <a:pt x="320" y="514"/>
                  </a:lnTo>
                  <a:cubicBezTo>
                    <a:pt x="320" y="408"/>
                    <a:pt x="407" y="321"/>
                    <a:pt x="513" y="321"/>
                  </a:cubicBezTo>
                  <a:lnTo>
                    <a:pt x="513" y="321"/>
                  </a:lnTo>
                  <a:cubicBezTo>
                    <a:pt x="620" y="321"/>
                    <a:pt x="706" y="408"/>
                    <a:pt x="706" y="514"/>
                  </a:cubicBezTo>
                  <a:lnTo>
                    <a:pt x="706" y="514"/>
                  </a:lnTo>
                  <a:cubicBezTo>
                    <a:pt x="706" y="621"/>
                    <a:pt x="620" y="707"/>
                    <a:pt x="513" y="7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61121" y="4203882"/>
            <a:ext cx="3506743" cy="76200"/>
          </a:xfrm>
          <a:prstGeom prst="rect">
            <a:avLst/>
          </a:prstGeom>
        </p:spPr>
      </p:pic>
      <p:pic>
        <p:nvPicPr>
          <p:cNvPr id="247" name="picture 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78683" y="4203882"/>
            <a:ext cx="3506742" cy="76200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6495338" y="3684430"/>
            <a:ext cx="104648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0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</p:txBody>
      </p:sp>
      <p:sp>
        <p:nvSpPr>
          <p:cNvPr id="249" name="textbox 249"/>
          <p:cNvSpPr/>
          <p:nvPr/>
        </p:nvSpPr>
        <p:spPr>
          <a:xfrm>
            <a:off x="2080076" y="3683151"/>
            <a:ext cx="1043939" cy="300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81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商数量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rect"/>
          <p:cNvSpPr/>
          <p:nvPr/>
        </p:nvSpPr>
        <p:spPr>
          <a:xfrm>
            <a:off x="0" y="1923415"/>
            <a:ext cx="12192000" cy="6858000"/>
          </a:xfrm>
          <a:prstGeom prst="rect">
            <a:avLst/>
          </a:prstGeom>
          <a:solidFill>
            <a:srgbClr val="EEF9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1900927" y="6749160"/>
            <a:ext cx="9440840" cy="644551"/>
            <a:chExt cx="9440840" cy="644551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textbox 252"/>
            <p:cNvSpPr/>
            <p:nvPr/>
          </p:nvSpPr>
          <p:spPr>
            <a:xfrm>
              <a:off x="-12700" y="-12700"/>
              <a:ext cx="9466580" cy="692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5000"/>
                </a:lnSpc>
              </a:pPr>
              <a:endParaRPr lang="Arial" altLang="Arial" sz="1000"/>
            </a:p>
            <a:p>
              <a:pPr algn="l" rtl="0" eaLnBrk="0">
                <a:lnSpc>
                  <a:spcPct val="8549"/>
                </a:lnSpc>
              </a:pPr>
              <a:endParaRPr lang="Arial" altLang="Arial" sz="100"/>
            </a:p>
            <a:p>
              <a:pPr marL="671289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长飞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光纤</a:t>
              </a:r>
              <a:endParaRPr lang="Microsoft YaHei" altLang="Microsoft YaHei" sz="1600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1900927" y="3232320"/>
            <a:ext cx="9440841" cy="644550"/>
            <a:chExt cx="9440841" cy="644550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textbox 254"/>
            <p:cNvSpPr/>
            <p:nvPr/>
          </p:nvSpPr>
          <p:spPr>
            <a:xfrm>
              <a:off x="-12700" y="-12700"/>
              <a:ext cx="9466580" cy="6902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marL="612045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</a:t>
              </a:r>
              <a:endParaRPr lang="Microsoft YaHei" altLang="Microsoft YaHei" sz="1600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1900927" y="4990741"/>
            <a:ext cx="9440840" cy="644550"/>
            <a:chExt cx="9440840" cy="644550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008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textbox 256"/>
            <p:cNvSpPr/>
            <p:nvPr/>
          </p:nvSpPr>
          <p:spPr>
            <a:xfrm>
              <a:off x="-12700" y="-12700"/>
              <a:ext cx="9466580" cy="6915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2000"/>
                </a:lnSpc>
              </a:pPr>
              <a:endParaRPr lang="Arial" altLang="Arial" sz="1000"/>
            </a:p>
            <a:p>
              <a:pPr marL="641648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600" spc="-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</a:t>
              </a:r>
              <a:r>
                <a:rPr sz="16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</a:t>
              </a:r>
              <a:endParaRPr lang="Microsoft YaHei" altLang="Microsoft YaHei" sz="1600"/>
            </a:p>
          </p:txBody>
        </p:sp>
      </p:grpSp>
      <p:sp>
        <p:nvSpPr>
          <p:cNvPr id="257" name="textbox 257"/>
          <p:cNvSpPr/>
          <p:nvPr/>
        </p:nvSpPr>
        <p:spPr>
          <a:xfrm>
            <a:off x="2405093" y="7680704"/>
            <a:ext cx="8557894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9"/>
              </a:lnSpc>
            </a:pPr>
            <a:endParaRPr lang="Arial" altLang="Arial" sz="100"/>
          </a:p>
          <a:p>
            <a:pPr marL="14795" algn="l" rtl="0" eaLnBrk="0">
              <a:lnSpc>
                <a:spcPct val="82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长飞光纤是中国最大的光纤光缆制造商之一，总部位于武汉。其主要产品包括光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、光缆、光器件等，</a:t>
            </a:r>
            <a:endParaRPr lang="Microsoft YaHei" altLang="Microsoft YaHei" sz="1500"/>
          </a:p>
          <a:p>
            <a:pPr marL="12700" algn="l" rtl="0" eaLnBrk="0">
              <a:lnSpc>
                <a:spcPts val="2697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具有传输容量大、传输距离远、抗干扰能力强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特点。</a:t>
            </a:r>
            <a:endParaRPr lang="Microsoft YaHei" altLang="Microsoft YaHei" sz="1500"/>
          </a:p>
        </p:txBody>
      </p:sp>
      <p:sp>
        <p:nvSpPr>
          <p:cNvPr id="258" name="textbox 258"/>
          <p:cNvSpPr/>
          <p:nvPr/>
        </p:nvSpPr>
        <p:spPr>
          <a:xfrm>
            <a:off x="2385834" y="4174100"/>
            <a:ext cx="8905240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作为全球领先的通讯设备供应商，华为在武汉市设有研发中心和生产基地，主要产品包括交换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机、路由器、服务器等，</a:t>
            </a:r>
            <a:endParaRPr lang="Microsoft YaHei" altLang="Microsoft YaHei" sz="1300"/>
          </a:p>
          <a:p>
            <a:pPr marL="13385" algn="l" rtl="0" eaLnBrk="0">
              <a:lnSpc>
                <a:spcPts val="2424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有高性能、高可靠性、安全性强等特点。</a:t>
            </a:r>
            <a:endParaRPr lang="Microsoft YaHei" altLang="Microsoft YaHei" sz="1300"/>
          </a:p>
        </p:txBody>
      </p:sp>
      <p:sp>
        <p:nvSpPr>
          <p:cNvPr id="259" name="textbox 259"/>
          <p:cNvSpPr/>
          <p:nvPr/>
        </p:nvSpPr>
        <p:spPr>
          <a:xfrm>
            <a:off x="2386005" y="5910812"/>
            <a:ext cx="876744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5"/>
              </a:lnSpc>
            </a:pPr>
            <a:endParaRPr lang="Arial" altLang="Arial" sz="100"/>
          </a:p>
          <a:p>
            <a:pPr marL="2470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中兴是另一家全球知名的通讯设备制造商，在武汉市也设有重要的研发和生产机构。其主要产品涵盖无线通讯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有线</a:t>
            </a:r>
            <a:endParaRPr lang="Microsoft YaHei" altLang="Microsoft YaHei" sz="1300"/>
          </a:p>
          <a:p>
            <a:pPr marL="12700" algn="l" rtl="0" eaLnBrk="0">
              <a:lnSpc>
                <a:spcPts val="2432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通讯、云计算等领域，以技术创新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和定制化服务为特点。</a:t>
            </a:r>
            <a:endParaRPr lang="Microsoft YaHei" altLang="Microsoft YaHei" sz="1300"/>
          </a:p>
        </p:txBody>
      </p:sp>
      <p:sp>
        <p:nvSpPr>
          <p:cNvPr id="260" name="textbox 260"/>
          <p:cNvSpPr/>
          <p:nvPr/>
        </p:nvSpPr>
        <p:spPr>
          <a:xfrm>
            <a:off x="892244" y="2255011"/>
            <a:ext cx="4149725" cy="485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1"/>
              </a:spcBef>
              <a:tabLst>
                <a:tab pos="334009"/>
              </a:tabLst>
            </a:pPr>
            <a:r>
              <a:rPr sz="3000" spc="0"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主要厂商产品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3045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特点介绍</a:t>
            </a:r>
            <a:endParaRPr lang="Microsoft YaHei" altLang="Microsoft YaHei" sz="3000"/>
          </a:p>
        </p:txBody>
      </p:sp>
      <p:sp>
        <p:nvSpPr>
          <p:cNvPr id="261" name="path"/>
          <p:cNvSpPr/>
          <p:nvPr/>
        </p:nvSpPr>
        <p:spPr>
          <a:xfrm>
            <a:off x="904944" y="2267711"/>
            <a:ext cx="65594" cy="418914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3045FD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2" name="picture 2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2967780"/>
            <a:ext cx="76200" cy="5813634"/>
          </a:xfrm>
          <a:prstGeom prst="rect">
            <a:avLst/>
          </a:prstGeom>
        </p:spPr>
      </p:pic>
      <p:grpSp>
        <p:nvGrpSpPr>
          <p:cNvPr id="72" name="group 72"/>
          <p:cNvGrpSpPr/>
          <p:nvPr/>
        </p:nvGrpSpPr>
        <p:grpSpPr>
          <a:xfrm rot="21600000">
            <a:off x="873195" y="6749160"/>
            <a:ext cx="669477" cy="669478"/>
            <a:chExt cx="669477" cy="669478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5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873195" y="3255760"/>
            <a:ext cx="669477" cy="669478"/>
            <a:chExt cx="669477" cy="669478"/>
          </a:xfrm>
        </p:grpSpPr>
        <p:sp>
          <p:nvSpPr>
            <p:cNvPr id="265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5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873195" y="4990741"/>
            <a:ext cx="669477" cy="669477"/>
            <a:chExt cx="669477" cy="669477"/>
          </a:xfrm>
        </p:grpSpPr>
        <p:sp>
          <p:nvSpPr>
            <p:cNvPr id="267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0085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3045F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9" name="path"/>
          <p:cNvSpPr/>
          <p:nvPr/>
        </p:nvSpPr>
        <p:spPr>
          <a:xfrm>
            <a:off x="454963" y="2490130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0" name="path"/>
          <p:cNvSpPr/>
          <p:nvPr/>
        </p:nvSpPr>
        <p:spPr>
          <a:xfrm>
            <a:off x="454963" y="2607904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path"/>
          <p:cNvSpPr/>
          <p:nvPr/>
        </p:nvSpPr>
        <p:spPr>
          <a:xfrm>
            <a:off x="454963" y="2254583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2" name="path"/>
          <p:cNvSpPr/>
          <p:nvPr/>
        </p:nvSpPr>
        <p:spPr>
          <a:xfrm>
            <a:off x="454963" y="2372357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3045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3" name="path"/>
          <p:cNvSpPr/>
          <p:nvPr/>
        </p:nvSpPr>
        <p:spPr>
          <a:xfrm>
            <a:off x="575048" y="2614479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045F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4" name="path"/>
          <p:cNvSpPr/>
          <p:nvPr/>
        </p:nvSpPr>
        <p:spPr>
          <a:xfrm>
            <a:off x="575048" y="2261158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045F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5" name="path"/>
          <p:cNvSpPr/>
          <p:nvPr/>
        </p:nvSpPr>
        <p:spPr>
          <a:xfrm>
            <a:off x="575048" y="2496706"/>
            <a:ext cx="78137" cy="78136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045F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6" name="path"/>
          <p:cNvSpPr/>
          <p:nvPr/>
        </p:nvSpPr>
        <p:spPr>
          <a:xfrm>
            <a:off x="575048" y="2378932"/>
            <a:ext cx="78137" cy="78136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3045F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path"/>
          <p:cNvSpPr/>
          <p:nvPr/>
        </p:nvSpPr>
        <p:spPr>
          <a:xfrm>
            <a:off x="689124" y="2498421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045F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8" name="path"/>
          <p:cNvSpPr/>
          <p:nvPr/>
        </p:nvSpPr>
        <p:spPr>
          <a:xfrm>
            <a:off x="689124" y="261619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045F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9" name="path"/>
          <p:cNvSpPr/>
          <p:nvPr/>
        </p:nvSpPr>
        <p:spPr>
          <a:xfrm>
            <a:off x="689124" y="2262875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045F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0" name="path"/>
          <p:cNvSpPr/>
          <p:nvPr/>
        </p:nvSpPr>
        <p:spPr>
          <a:xfrm>
            <a:off x="689124" y="2380648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3045FD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1" name="path"/>
          <p:cNvSpPr/>
          <p:nvPr/>
        </p:nvSpPr>
        <p:spPr>
          <a:xfrm>
            <a:off x="799767" y="2507391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045FD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2" name="path"/>
          <p:cNvSpPr/>
          <p:nvPr/>
        </p:nvSpPr>
        <p:spPr>
          <a:xfrm>
            <a:off x="799767" y="262516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045FD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3" name="path"/>
          <p:cNvSpPr/>
          <p:nvPr/>
        </p:nvSpPr>
        <p:spPr>
          <a:xfrm>
            <a:off x="799767" y="2271845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045FD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path"/>
          <p:cNvSpPr/>
          <p:nvPr/>
        </p:nvSpPr>
        <p:spPr>
          <a:xfrm>
            <a:off x="799767" y="2389618"/>
            <a:ext cx="69238" cy="69237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3045FD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5" name="table 285"/>
          <p:cNvGraphicFramePr>
            <a:graphicFrameLocks noGrp="1"/>
          </p:cNvGraphicFramePr>
          <p:nvPr/>
        </p:nvGraphicFramePr>
        <p:xfrm>
          <a:off x="2996565" y="920750"/>
          <a:ext cx="6064250" cy="2449830"/>
        </p:xfrm>
        <a:graphic>
          <a:graphicData uri="http://schemas.openxmlformats.org/drawingml/2006/table">
            <a:tbl>
              <a:tblPr/>
              <a:tblGrid>
                <a:gridCol w="346075"/>
                <a:gridCol w="918845"/>
                <a:gridCol w="862330"/>
                <a:gridCol w="929005"/>
                <a:gridCol w="398145"/>
                <a:gridCol w="862330"/>
                <a:gridCol w="862330"/>
                <a:gridCol w="885189"/>
              </a:tblGrid>
              <a:tr h="26225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0"/>
                    </a:p>
                    <a:p>
                      <a:pPr marL="117043" algn="l" rtl="0" eaLnBrk="0">
                        <a:lnSpc>
                          <a:spcPct val="77000"/>
                        </a:lnSpc>
                        <a:spcBef>
                          <a:spcPts val="3"/>
                        </a:spcBef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04"/>
                        </a:lnSpc>
                      </a:pPr>
                      <a:endParaRPr lang="Arial" altLang="Arial" sz="100"/>
                    </a:p>
                    <a:p>
                      <a:pPr marL="82346" algn="l" rtl="0" eaLnBrk="0">
                        <a:lnSpc>
                          <a:spcPct val="91000"/>
                        </a:lnSpc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润滑油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箱液位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050"/>
                        </a:lnSpc>
                      </a:pPr>
                      <a:endParaRPr lang="Arial" altLang="Arial" sz="100"/>
                    </a:p>
                    <a:p>
                      <a:pPr marL="272516" algn="l" rtl="0" eaLnBrk="0">
                        <a:lnSpc>
                          <a:spcPts val="1267"/>
                        </a:lnSpc>
                      </a:pPr>
                      <a:r>
                        <a:rPr sz="10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＜10</a:t>
                      </a:r>
                      <a:r>
                        <a:rPr sz="10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462"/>
                        </a:lnSpc>
                      </a:pPr>
                      <a:endParaRPr lang="Arial" altLang="Arial" sz="100"/>
                    </a:p>
                    <a:p>
                      <a:pPr marL="340099" algn="l" rtl="0" eaLnBrk="0">
                        <a:lnSpc>
                          <a:spcPct val="90000"/>
                        </a:lnSpc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6000"/>
                        </a:lnSpc>
                      </a:pPr>
                      <a:endParaRPr lang="Arial" altLang="Arial" sz="1000"/>
                    </a:p>
                    <a:p>
                      <a:pPr marL="137286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5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200"/>
                    </a:p>
                    <a:p>
                      <a:pPr marL="190290" indent="-76003" algn="l" rtl="0" eaLnBrk="0">
                        <a:lnSpc>
                          <a:spcPct val="156000"/>
                        </a:lnSpc>
                        <a:spcBef>
                          <a:spcPts val="1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汽机</a:t>
                      </a: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各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轴承   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回油温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500"/>
                    </a:p>
                    <a:p>
                      <a:pPr marL="181228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＞65\70℃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6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0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181228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＞70\75℃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8860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联锁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停机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25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0"/>
                    </a:p>
                    <a:p>
                      <a:pPr marL="115773" algn="l" rtl="0" eaLnBrk="0">
                        <a:lnSpc>
                          <a:spcPct val="78000"/>
                        </a:lnSpc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7000"/>
                        </a:lnSpc>
                      </a:pPr>
                      <a:endParaRPr lang="Arial" altLang="Arial" sz="1000"/>
                    </a:p>
                    <a:p>
                      <a:pPr marL="81311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动力油箱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液位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marL="272516" algn="l" rtl="0" eaLnBrk="0">
                        <a:lnSpc>
                          <a:spcPts val="1267"/>
                        </a:lnSpc>
                        <a:spcBef>
                          <a:spcPts val="5"/>
                        </a:spcBef>
                      </a:pPr>
                      <a:r>
                        <a:rPr sz="1000" spc="7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＜30</a:t>
                      </a:r>
                      <a:r>
                        <a:rPr sz="100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%</a:t>
                      </a:r>
                      <a:endParaRPr lang="SimSun" altLang="SimSu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marL="340099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70000"/>
                        </a:lnSpc>
                      </a:pPr>
                      <a:endParaRPr lang="Arial" altLang="Arial" sz="1000"/>
                    </a:p>
                    <a:p>
                      <a:pPr marL="137286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6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8000"/>
                        </a:lnSpc>
                      </a:pPr>
                      <a:endParaRPr lang="Arial" altLang="Arial" sz="1000"/>
                    </a:p>
                    <a:p>
                      <a:pPr marL="181425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进气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压力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7931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3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.73 Mpa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3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69"/>
                        </a:lnSpc>
                      </a:pPr>
                      <a:endParaRPr lang="Arial" altLang="Arial" sz="100"/>
                    </a:p>
                    <a:p>
                      <a:pPr marL="213169" algn="l" rtl="0" eaLnBrk="0">
                        <a:lnSpc>
                          <a:spcPct val="79000"/>
                        </a:lnSpc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3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.2 Mpa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4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0"/>
                    </a:p>
                    <a:p>
                      <a:pPr marL="115773" algn="l" rtl="0" eaLnBrk="0">
                        <a:lnSpc>
                          <a:spcPct val="78000"/>
                        </a:lnSpc>
                        <a:spcBef>
                          <a:spcPts val="7"/>
                        </a:spcBef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3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579"/>
                        </a:lnSpc>
                      </a:pPr>
                      <a:endParaRPr lang="Arial" altLang="Arial" sz="100"/>
                    </a:p>
                    <a:p>
                      <a:pPr marL="338683" indent="-256971" algn="l" rtl="0" eaLnBrk="0">
                        <a:lnSpc>
                          <a:spcPct val="159000"/>
                        </a:lnSpc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润滑油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过滤器  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差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压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48"/>
                        </a:lnSpc>
                      </a:pPr>
                      <a:endParaRPr lang="Arial" altLang="Arial" sz="100"/>
                    </a:p>
                    <a:p>
                      <a:pPr marL="148037" algn="l" rtl="0" eaLnBrk="0">
                        <a:lnSpc>
                          <a:spcPts val="1267"/>
                        </a:lnSpc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≥0.15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Mpa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60"/>
                        </a:lnSpc>
                      </a:pPr>
                      <a:endParaRPr lang="Arial" altLang="Arial" sz="100"/>
                    </a:p>
                    <a:p>
                      <a:pPr marL="340099" algn="l" rtl="0" eaLnBrk="0">
                        <a:lnSpc>
                          <a:spcPct val="90000"/>
                        </a:lnSpc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7000"/>
                        </a:lnSpc>
                      </a:pPr>
                      <a:endParaRPr lang="Arial" altLang="Arial" sz="1000"/>
                    </a:p>
                    <a:p>
                      <a:pPr marL="137286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7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48"/>
                        </a:lnSpc>
                      </a:pPr>
                      <a:endParaRPr lang="Arial" altLang="Arial" sz="100"/>
                    </a:p>
                    <a:p>
                      <a:pPr marL="181425" algn="l" rtl="0" eaLnBrk="0">
                        <a:lnSpc>
                          <a:spcPts val="1267"/>
                        </a:lnSpc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进气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温度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238657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＞445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38657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＜410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463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8000"/>
                        </a:lnSpc>
                      </a:pPr>
                      <a:endParaRPr lang="Arial" altLang="Arial" sz="1000"/>
                    </a:p>
                    <a:p>
                      <a:pPr marL="115773" algn="l" rtl="0" eaLnBrk="0">
                        <a:lnSpc>
                          <a:spcPct val="77000"/>
                        </a:lnSpc>
                        <a:spcBef>
                          <a:spcPts val="6"/>
                        </a:spcBef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4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1574"/>
                        </a:lnSpc>
                      </a:pPr>
                      <a:endParaRPr lang="Arial" altLang="Arial" sz="100"/>
                    </a:p>
                    <a:p>
                      <a:pPr marL="338683" indent="-257371" algn="l" rtl="0" eaLnBrk="0">
                        <a:lnSpc>
                          <a:spcPct val="159000"/>
                        </a:lnSpc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动力油过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滤器  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差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压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543"/>
                        </a:lnSpc>
                      </a:pPr>
                      <a:endParaRPr lang="Arial" altLang="Arial" sz="100"/>
                    </a:p>
                    <a:p>
                      <a:pPr marL="148037" algn="l" rtl="0" eaLnBrk="0">
                        <a:lnSpc>
                          <a:spcPts val="1267"/>
                        </a:lnSpc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≥0.35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Mpa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55"/>
                        </a:lnSpc>
                      </a:pPr>
                      <a:endParaRPr lang="Arial" altLang="Arial" sz="100"/>
                    </a:p>
                    <a:p>
                      <a:pPr marL="340099" algn="l" rtl="0" eaLnBrk="0">
                        <a:lnSpc>
                          <a:spcPct val="90000"/>
                        </a:lnSpc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15"/>
                        </a:lnSpc>
                      </a:pPr>
                      <a:endParaRPr lang="Arial" altLang="Arial" sz="100"/>
                    </a:p>
                    <a:p>
                      <a:pPr marL="138556" algn="l" rtl="0" eaLnBrk="0">
                        <a:lnSpc>
                          <a:spcPct val="78000"/>
                        </a:lnSpc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8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179692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汽缸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温差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272515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＞55</a:t>
                      </a:r>
                      <a:r>
                        <a:rPr sz="10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765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38556" algn="l" rtl="0" eaLnBrk="0">
                        <a:lnSpc>
                          <a:spcPct val="78000"/>
                        </a:lnSpc>
                        <a:spcBef>
                          <a:spcPts val="2"/>
                        </a:spcBef>
                      </a:pP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9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78758" algn="l" rtl="0" eaLnBrk="0">
                        <a:lnSpc>
                          <a:spcPct val="90000"/>
                        </a:lnSpc>
                        <a:spcBef>
                          <a:spcPts val="5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冷却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水温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272515" algn="l" rtl="0" eaLnBrk="0">
                        <a:lnSpc>
                          <a:spcPts val="1267"/>
                        </a:lnSpc>
                        <a:spcBef>
                          <a:spcPts val="1"/>
                        </a:spcBef>
                      </a:pPr>
                      <a:r>
                        <a:rPr sz="10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＞33</a:t>
                      </a:r>
                      <a:r>
                        <a:rPr sz="10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16603" algn="l" rtl="0" eaLnBrk="0">
                        <a:lnSpc>
                          <a:spcPct val="90000"/>
                        </a:lnSpc>
                        <a:spcBef>
                          <a:spcPts val="4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0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70"/>
                        </a:lnSpc>
                      </a:pPr>
                      <a:endParaRPr lang="Arial" altLang="Arial" sz="100"/>
                    </a:p>
                    <a:p>
                      <a:pPr marL="117043" algn="l" rtl="0" eaLnBrk="0">
                        <a:lnSpc>
                          <a:spcPct val="77000"/>
                        </a:lnSpc>
                      </a:pPr>
                      <a:r>
                        <a:rPr sz="10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</a:t>
                      </a:r>
                      <a:r>
                        <a:rPr sz="10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5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7149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风机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逆流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16763" algn="l" rtl="0" eaLnBrk="0">
                        <a:lnSpc>
                          <a:spcPct val="90000"/>
                        </a:lnSpc>
                        <a:spcBef>
                          <a:spcPts val="6"/>
                        </a:spcBef>
                      </a:pPr>
                      <a:r>
                        <a:rPr sz="10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安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全运行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136956" algn="l" rtl="0" eaLnBrk="0">
                        <a:lnSpc>
                          <a:spcPct val="78000"/>
                        </a:lnSpc>
                        <a:spcBef>
                          <a:spcPts val="6"/>
                        </a:spcBef>
                      </a:pPr>
                      <a:r>
                        <a:rPr sz="10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30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7942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持续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逆流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8860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10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联锁</a:t>
                      </a:r>
                      <a:r>
                        <a:rPr sz="10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停机</a:t>
                      </a:r>
                      <a:endParaRPr lang="DengXian" altLang="DengXian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6" name="table 286"/>
          <p:cNvGraphicFramePr>
            <a:graphicFrameLocks noGrp="1"/>
          </p:cNvGraphicFramePr>
          <p:nvPr/>
        </p:nvGraphicFramePr>
        <p:xfrm>
          <a:off x="3385185" y="4132580"/>
          <a:ext cx="5456554" cy="2221865"/>
        </p:xfrm>
        <a:graphic>
          <a:graphicData uri="http://schemas.openxmlformats.org/drawingml/2006/table">
            <a:tbl>
              <a:tblPr/>
              <a:tblGrid>
                <a:gridCol w="1365885"/>
                <a:gridCol w="1362710"/>
                <a:gridCol w="1362710"/>
                <a:gridCol w="1365250"/>
              </a:tblGrid>
              <a:tr h="2362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200"/>
                    </a:p>
                    <a:p>
                      <a:pPr marL="46636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1400" b="1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项</a:t>
                      </a:r>
                      <a:r>
                        <a:rPr sz="140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</a:t>
                      </a:r>
                      <a:r>
                        <a:rPr sz="1400" b="1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目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200"/>
                    </a:p>
                    <a:p>
                      <a:pPr marL="467816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400" b="1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正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 </a:t>
                      </a:r>
                      <a:r>
                        <a:rPr sz="1400" b="1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常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200"/>
                    </a:p>
                    <a:p>
                      <a:pPr marL="460526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1400" b="1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报</a:t>
                      </a:r>
                      <a:r>
                        <a:rPr sz="140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</a:t>
                      </a:r>
                      <a:r>
                        <a:rPr sz="1400" b="1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警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200"/>
                    </a:p>
                    <a:p>
                      <a:pPr marL="459460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1400" b="1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停</a:t>
                      </a:r>
                      <a:r>
                        <a:rPr sz="140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 </a:t>
                      </a:r>
                      <a:r>
                        <a:rPr sz="1400" b="1" spc="10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机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2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200"/>
                    </a:p>
                    <a:p>
                      <a:pPr marL="515442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油压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175704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2.0—2.6 公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斤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381672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1.5 公斤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0000"/>
                        </a:lnSpc>
                      </a:pPr>
                      <a:endParaRPr lang="Arial" altLang="Arial" sz="200"/>
                    </a:p>
                    <a:p>
                      <a:pPr marL="334834" algn="l" rtl="0" eaLnBrk="0">
                        <a:lnSpc>
                          <a:spcPct val="83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1.05 公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斤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0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515442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油温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8"/>
                        </a:lnSpc>
                      </a:pPr>
                      <a:endParaRPr lang="Arial" altLang="Arial" sz="100"/>
                    </a:p>
                    <a:p>
                      <a:pPr marL="320115" algn="l" rtl="0" eaLnBrk="0">
                        <a:lnSpc>
                          <a:spcPts val="1689"/>
                        </a:lnSpc>
                      </a:pPr>
                      <a:r>
                        <a:rPr sz="14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45—52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8"/>
                        </a:lnSpc>
                      </a:pPr>
                      <a:endParaRPr lang="Arial" altLang="Arial" sz="100"/>
                    </a:p>
                    <a:p>
                      <a:pPr marL="508914" algn="l" rtl="0" eaLnBrk="0">
                        <a:lnSpc>
                          <a:spcPts val="1689"/>
                        </a:lnSpc>
                      </a:pP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56℃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8"/>
                        </a:lnSpc>
                      </a:pPr>
                      <a:endParaRPr lang="Arial" altLang="Arial" sz="100"/>
                    </a:p>
                    <a:p>
                      <a:pPr marL="508913" algn="l" rtl="0" eaLnBrk="0">
                        <a:lnSpc>
                          <a:spcPts val="1689"/>
                        </a:lnSpc>
                      </a:pP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60℃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51313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水</a:t>
                      </a: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压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395375" algn="l" rtl="0" eaLnBrk="0">
                        <a:lnSpc>
                          <a:spcPts val="1689"/>
                        </a:lnSpc>
                      </a:pPr>
                      <a:r>
                        <a:rPr sz="1400" spc="-9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＞3 公</a:t>
                      </a:r>
                      <a:r>
                        <a:rPr sz="14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斤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0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51313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水</a:t>
                      </a: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温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459663" algn="l" rtl="0" eaLnBrk="0">
                        <a:lnSpc>
                          <a:spcPts val="1689"/>
                        </a:lnSpc>
                      </a:pPr>
                      <a:r>
                        <a:rPr sz="14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＜32</a:t>
                      </a:r>
                      <a:r>
                        <a:rPr sz="14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0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160908" algn="l" rtl="0" eaLnBrk="0">
                        <a:lnSpc>
                          <a:spcPts val="1689"/>
                        </a:lnSpc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三级吸</a:t>
                      </a: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气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温度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459663" algn="l" rtl="0" eaLnBrk="0">
                        <a:lnSpc>
                          <a:spcPts val="1689"/>
                        </a:lnSpc>
                      </a:pPr>
                      <a:r>
                        <a:rPr sz="140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＜42</a:t>
                      </a:r>
                      <a:r>
                        <a:rPr sz="140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502691" algn="l" rtl="0" eaLnBrk="0">
                        <a:lnSpc>
                          <a:spcPts val="1689"/>
                        </a:lnSpc>
                      </a:pPr>
                      <a:r>
                        <a:rPr sz="14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46</a:t>
                      </a:r>
                      <a:r>
                        <a:rPr sz="14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55756"/>
                        </a:lnSpc>
                      </a:pPr>
                      <a:endParaRPr lang="Arial" altLang="Arial" sz="100"/>
                    </a:p>
                    <a:p>
                      <a:pPr marL="502691" algn="l" rtl="0" eaLnBrk="0">
                        <a:lnSpc>
                          <a:spcPts val="1689"/>
                        </a:lnSpc>
                      </a:pPr>
                      <a:r>
                        <a:rPr sz="140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49</a:t>
                      </a:r>
                      <a:r>
                        <a:rPr sz="140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℃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3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430453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14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震动</a:t>
                      </a: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值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336536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0—2</a:t>
                      </a:r>
                      <a:r>
                        <a:rPr sz="14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</a:t>
                      </a:r>
                      <a:r>
                        <a:rPr sz="14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um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473519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22um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473519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28um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0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527888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4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电</a:t>
                      </a:r>
                      <a:r>
                        <a:rPr sz="14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流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310768" algn="l" rtl="0" eaLnBrk="0">
                        <a:lnSpc>
                          <a:spcPct val="75000"/>
                        </a:lnSpc>
                        <a:spcBef>
                          <a:spcPts val="6"/>
                        </a:spcBef>
                      </a:pPr>
                      <a:r>
                        <a:rPr sz="140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96— 106</a:t>
                      </a:r>
                      <a:r>
                        <a:rPr sz="14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A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497788" algn="l" rtl="0" eaLnBrk="0">
                        <a:lnSpc>
                          <a:spcPct val="75000"/>
                        </a:lnSpc>
                        <a:spcBef>
                          <a:spcPts val="6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110A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09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527888" algn="l" rtl="0" eaLnBrk="0">
                        <a:lnSpc>
                          <a:spcPct val="86000"/>
                        </a:lnSpc>
                      </a:pPr>
                      <a:r>
                        <a:rPr sz="140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电</a:t>
                      </a:r>
                      <a:r>
                        <a:rPr sz="14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压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600"/>
                    </a:p>
                    <a:p>
                      <a:pPr marL="497572" algn="l" rtl="0" eaLnBrk="0">
                        <a:lnSpc>
                          <a:spcPct val="75000"/>
                        </a:lnSpc>
                        <a:spcBef>
                          <a:spcPts val="5"/>
                        </a:spcBef>
                      </a:pPr>
                      <a:r>
                        <a:rPr sz="14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DengXian"/>
                          <a:ea typeface="DengXian"/>
                          <a:cs typeface="DengXian"/>
                        </a:rPr>
                        <a:t>10KV</a:t>
                      </a:r>
                      <a:endParaRPr lang="DengXian" altLang="DengXian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87" name="textbox 287"/>
          <p:cNvSpPr/>
          <p:nvPr/>
        </p:nvSpPr>
        <p:spPr>
          <a:xfrm>
            <a:off x="3454730" y="3645458"/>
            <a:ext cx="3349625" cy="240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89"/>
              </a:lnSpc>
            </a:pPr>
            <a:r>
              <a:rPr sz="1400" spc="-6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一、空压机工艺参数及报警、停机参数</a:t>
            </a:r>
            <a:r>
              <a:rPr sz="140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表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：</a:t>
            </a:r>
            <a:endParaRPr lang="DengXian" altLang="DengXian" sz="1400"/>
          </a:p>
        </p:txBody>
      </p:sp>
      <p:sp>
        <p:nvSpPr>
          <p:cNvPr id="288" name="textbox 288"/>
          <p:cNvSpPr/>
          <p:nvPr/>
        </p:nvSpPr>
        <p:spPr>
          <a:xfrm>
            <a:off x="5828767" y="3338118"/>
            <a:ext cx="559434" cy="315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200" spc="-50">
                <a:solidFill>
                  <a:srgbClr val="000000">
                    <a:alpha val="100000"/>
                  </a:srgbClr>
                </a:solidFill>
                <a:latin typeface="DengXian"/>
                <a:ea typeface="DengXian"/>
                <a:cs typeface="DengXian"/>
              </a:rPr>
              <a:t>喷煤</a:t>
            </a:r>
            <a:endParaRPr lang="DengXian" altLang="DengXian" sz="2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943483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https://d.book118.com/906242220131010101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Microsoft YaHei</vt:lpstr>
      <vt:lpstr>SimHei</vt:lpstr>
      <vt:lpstr>DengXian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2024-09-26T01:44:23.016</cp:lastPrinted>
  <dcterms:created xsi:type="dcterms:W3CDTF">2024-09-25T17:44:23Z</dcterms:created>
  <dcterms:modified xsi:type="dcterms:W3CDTF">2024-09-25T17:44:24Z</dcterms:modified>
</cp:coreProperties>
</file>