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VMLQWE+MS-UIGothic"/>
      <p:regular r:id="rId15"/>
    </p:embeddedFont>
    <p:embeddedFont>
      <p:font typeface="KTDJMB+DMWNRK+MicrosoftYaHei"/>
      <p:regular r:id="rId16"/>
    </p:embeddedFont>
    <p:embeddedFont>
      <p:font typeface="ANBRCB+QUCMVL+MicrosoftYaHei-Bold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6762C-1420-44ED-9E26-39A4491CF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0F781-9F7B-4E04-B268-B1585F880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6CCF2-0CD2-45C4-BB30-EB29BB03C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08E34-3168-44DE-8E77-CA2D6743D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E3DA29-8901-4FD2-A545-136C391D5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78E3E7-51FC-4EF6-9EC8-4C43B57CD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EB63AC-935E-459D-B23B-B8721A471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4C7B0-DC9F-47F3-B155-1614F9C15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9E97E2-A340-485E-87D2-89E2B4D35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20CA5-56A2-4E91-A900-BCE4275B2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83FFD-1770-4988-8443-9F13E126B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24303324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24585" y="2210320"/>
            <a:ext cx="6600825" cy="24771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754807"/>
                </a:solidFill>
                <a:latin typeface="VMLQWE+MS-UIGothic"/>
                <a:cs typeface="VMLQWE+MS-UIGothic"/>
              </a:rPr>
              <a:t>五月大学肝健康宣</a:t>
            </a:r>
            <a:r>
              <a:rPr sz="4950">
                <a:solidFill>
                  <a:srgbClr val="754807"/>
                </a:solidFill>
                <a:latin typeface="SimSun"/>
                <a:cs typeface="SimSun"/>
              </a:rPr>
              <a:t> 传</a:t>
            </a:r>
          </a:p>
          <a:p>
            <a:pPr marL="0" marR="0">
              <a:lnSpc>
                <a:spcPts val="4950"/>
              </a:lnSpc>
              <a:spcBef>
                <a:spcPts val="2179"/>
              </a:spcBef>
              <a:spcAft>
                <a:spcPct val="0"/>
              </a:spcAft>
            </a:pPr>
            <a:r>
              <a:rPr sz="4950">
                <a:solidFill>
                  <a:srgbClr val="754807"/>
                </a:solidFill>
                <a:latin typeface="VMLQWE+MS-UIGothic"/>
                <a:cs typeface="VMLQWE+MS-UIGothic"/>
              </a:rPr>
              <a:t>知</a:t>
            </a:r>
            <a:r>
              <a:rPr sz="4950">
                <a:solidFill>
                  <a:srgbClr val="754807"/>
                </a:solidFill>
                <a:latin typeface="SimSun"/>
                <a:cs typeface="SimSun"/>
              </a:rPr>
              <a:t>识课</a:t>
            </a:r>
            <a:r>
              <a:rPr sz="4950">
                <a:solidFill>
                  <a:srgbClr val="754807"/>
                </a:solidFill>
                <a:latin typeface="VMLQWE+MS-UIGothic"/>
                <a:cs typeface="VMLQWE+MS-UIGothic"/>
              </a:rPr>
              <a:t> 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24070" y="4713366"/>
            <a:ext cx="1723876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754807"/>
                </a:solidFill>
                <a:latin typeface="KTDJMB+DMWNRK+MicrosoftYaHei"/>
                <a:cs typeface="KTDJMB+DMWNRK+MicrosoftYaHei"/>
              </a:rPr>
              <a:t>xx</a:t>
            </a:r>
            <a:r>
              <a:rPr sz="1800">
                <a:solidFill>
                  <a:srgbClr val="754807"/>
                </a:solidFill>
                <a:latin typeface="VMLQWE+MS-UIGothic"/>
                <a:cs typeface="VMLQWE+MS-UIGothic"/>
              </a:rPr>
              <a:t>年</a:t>
            </a:r>
            <a:r>
              <a:rPr sz="1800">
                <a:solidFill>
                  <a:srgbClr val="754807"/>
                </a:solidFill>
                <a:latin typeface="KTDJMB+DMWNRK+MicrosoftYaHei"/>
                <a:cs typeface="KTDJMB+DMWNRK+MicrosoftYaHei"/>
              </a:rPr>
              <a:t>xx</a:t>
            </a:r>
            <a:r>
              <a:rPr sz="1800">
                <a:solidFill>
                  <a:srgbClr val="754807"/>
                </a:solidFill>
                <a:latin typeface="VMLQWE+MS-UIGothic"/>
                <a:cs typeface="VMLQWE+MS-UIGothic"/>
              </a:rPr>
              <a:t>月</a:t>
            </a:r>
            <a:r>
              <a:rPr sz="1800">
                <a:solidFill>
                  <a:srgbClr val="754807"/>
                </a:solidFill>
                <a:latin typeface="KTDJMB+DMWNRK+MicrosoftYaHei"/>
                <a:cs typeface="KTDJMB+DMWNRK+MicrosoftYaHei"/>
              </a:rPr>
              <a:t>xx</a:t>
            </a:r>
            <a:r>
              <a:rPr sz="1800">
                <a:solidFill>
                  <a:srgbClr val="754807"/>
                </a:solidFill>
                <a:latin typeface="VMLQWE+MS-UIGothic"/>
                <a:cs typeface="VMLQWE+MS-UIGothic"/>
              </a:rPr>
              <a:t>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68205" y="550362"/>
            <a:ext cx="2749372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754807"/>
                </a:solidFill>
                <a:latin typeface="VMLQWE+MS-UIGothic"/>
                <a:cs typeface="VMLQWE+MS-UIGothic"/>
              </a:rPr>
              <a:t>目</a:t>
            </a:r>
            <a:r>
              <a:rPr sz="5700" spc="274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5700">
                <a:solidFill>
                  <a:srgbClr val="754807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82164" y="2602526"/>
            <a:ext cx="1372865" cy="1275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15"/>
              </a:lnSpc>
              <a:spcBef>
                <a:spcPct val="0"/>
              </a:spcBef>
              <a:spcAft>
                <a:spcPct val="0"/>
              </a:spcAft>
            </a:pPr>
            <a:r>
              <a:rPr sz="3950" spc="12">
                <a:solidFill>
                  <a:srgbClr val="754807"/>
                </a:solidFill>
                <a:latin typeface="ANBRCB+QUCMVL+MicrosoftYaHei-Bold"/>
                <a:cs typeface="ANBRCB+QUCMVL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54529" y="3528671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VMLQWE+MS-UIGothic"/>
                <a:cs typeface="VMLQWE+MS-UIGothic"/>
              </a:rPr>
              <a:t>肝健康的重要性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VMLQWE+MS-UIGothic"/>
                <a:cs typeface="VMLQWE+MS-UIGothic"/>
              </a:rPr>
              <a:t>肝在人体中的功能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VMLQWE+MS-UIGothic"/>
                <a:cs typeface="VMLQWE+MS-UIGothic"/>
              </a:rPr>
              <a:t>代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谢</a:t>
            </a:r>
            <a:r>
              <a:rPr sz="2000" spc="25">
                <a:solidFill>
                  <a:srgbClr val="FFFFFF"/>
                </a:solidFill>
                <a:latin typeface="VMLQWE+MS-UIGothic"/>
                <a:cs typeface="VMLQWE+MS-UIGothic"/>
              </a:rPr>
              <a:t>功能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VMLQWE+MS-UIGothic"/>
                <a:cs typeface="VMLQWE+MS-UIGothic"/>
              </a:rPr>
              <a:t>解毒功能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VMLQWE+MS-UIGothic"/>
                <a:cs typeface="VMLQWE+MS-UIGothic"/>
              </a:rPr>
              <a:t>分泌胆汁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VMLQWE+MS-UIGothic"/>
                <a:cs typeface="VMLQWE+MS-UIGothic"/>
              </a:rPr>
              <a:t>免疫功能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MLQWE+MS-UIGothic"/>
                <a:cs typeface="VMLQWE+MS-UIGothic"/>
              </a:rPr>
              <a:t>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FFFDFD"/>
                </a:solidFill>
                <a:latin typeface="VMLQWE+MS-UIGothic"/>
                <a:cs typeface="VMLQWE+MS-UIGothic"/>
              </a:rPr>
              <a:t>是人体内主要的代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MLQWE+MS-UIGothic"/>
                <a:cs typeface="VMLQWE+MS-UIGothic"/>
              </a:rPr>
              <a:t>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FFFDFD"/>
                </a:solidFill>
                <a:latin typeface="VMLQWE+MS-UIGothic"/>
                <a:cs typeface="VMLQWE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VMLQWE+MS-UIGothic"/>
                <a:cs typeface="VMLQWE+MS-UIGothic"/>
              </a:rPr>
              <a:t>分解和排除毒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MLQWE+MS-UIGothic"/>
                <a:cs typeface="VMLQWE+MS-UIGothic"/>
              </a:rPr>
              <a:t>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FFFDFD"/>
                </a:solidFill>
                <a:latin typeface="VMLQWE+MS-UIGothic"/>
                <a:cs typeface="VMLQWE+MS-UIGothic"/>
              </a:rPr>
              <a:t>分泌胆汁，有助于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MLQWE+MS-UIGothic"/>
                <a:cs typeface="VMLQWE+MS-UIGothic"/>
              </a:rPr>
              <a:t>消化和吸收脂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VMLQWE+MS-UIGothic"/>
                <a:cs typeface="VMLQWE+MS-UIGothic"/>
              </a:rPr>
              <a:t>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VMLQWE+MS-UIGothic"/>
                <a:cs typeface="VMLQWE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52915" y="5011158"/>
            <a:ext cx="23362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MLQWE+MS-UIGothic"/>
                <a:cs typeface="VMLQWE+MS-UIGothic"/>
              </a:rPr>
              <a:t>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FFFDFD"/>
                </a:solidFill>
                <a:latin typeface="VMLQWE+MS-UIGothic"/>
                <a:cs typeface="VMLQWE+MS-UIGothic"/>
              </a:rPr>
              <a:t>是重要的免疫器官，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MLQWE+MS-UIGothic"/>
                <a:cs typeface="VMLQWE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VMLQWE+MS-UIGothic"/>
                <a:cs typeface="VMLQWE+MS-UIGothic"/>
              </a:rPr>
              <a:t>抵御病原体的入侵。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86460" y="5182608"/>
            <a:ext cx="206275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谢</a:t>
            </a:r>
            <a:r>
              <a:rPr sz="1500">
                <a:solidFill>
                  <a:srgbClr val="FFFDFD"/>
                </a:solidFill>
                <a:latin typeface="VMLQWE+MS-UIGothic"/>
                <a:cs typeface="VMLQWE+MS-UIGothic"/>
              </a:rPr>
              <a:t>器官，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FFFDFD"/>
                </a:solidFill>
                <a:latin typeface="VMLQWE+MS-UIGothic"/>
                <a:cs typeface="VMLQWE+MS-UIGothic"/>
              </a:rPr>
              <a:t>脂肪、蛋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MLQWE+MS-UIGothic"/>
                <a:cs typeface="VMLQWE+MS-UIGothic"/>
              </a:rPr>
              <a:t>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VMLQWE+MS-UIGothic"/>
                <a:cs typeface="VMLQWE+MS-UIGothic"/>
              </a:rPr>
              <a:t>和糖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VMLQWE+MS-UIGothic"/>
                <a:cs typeface="VMLQWE+MS-UIGothic"/>
              </a:rPr>
              <a:t>的代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谢</a:t>
            </a:r>
            <a:r>
              <a:rPr sz="1500">
                <a:solidFill>
                  <a:srgbClr val="FFFDFD"/>
                </a:solidFill>
                <a:latin typeface="VMLQWE+MS-UIGothic"/>
                <a:cs typeface="VMLQWE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568065" y="5354058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MLQWE+MS-UIGothic"/>
                <a:cs typeface="VMLQWE+MS-UIGothic"/>
              </a:rPr>
              <a:t>素，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DFD"/>
                </a:solidFill>
                <a:latin typeface="VMLQWE+MS-UIGothic"/>
                <a:cs typeface="VMLQWE+MS-UIGothic"/>
              </a:rPr>
              <a:t>持体内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VMLQWE+MS-UIGothic"/>
                <a:cs typeface="VMLQWE+MS-UIGothic"/>
              </a:rPr>
              <a:t>境的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DFD"/>
                </a:solidFill>
                <a:latin typeface="VMLQWE+MS-UIGothic"/>
                <a:cs typeface="VMLQWE+MS-UIGothic"/>
              </a:rPr>
              <a:t>定。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VMLQWE+MS-UIGothic"/>
                <a:cs typeface="VMLQWE+MS-UIGothic"/>
              </a:rPr>
              <a:t>肝健康与生活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754807"/>
                </a:solidFill>
                <a:latin typeface="VMLQWE+MS-UIGothic"/>
                <a:cs typeface="VMLQWE+MS-UIGothic"/>
              </a:rPr>
              <a:t>量的关系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TDJMB+DMWNRK+MicrosoftYaHei"/>
                <a:cs typeface="KTDJMB+DMWNRK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TDJMB+DMWNRK+MicrosoftYaHei"/>
                <a:cs typeface="KTDJMB+DMWNRK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TDJMB+DMWNRK+MicrosoftYaHei"/>
                <a:cs typeface="KTDJMB+DMWNRK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TDJMB+DMWNRK+MicrosoftYaHei"/>
                <a:cs typeface="KTDJMB+DMWNRK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57670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VMLQWE+MS-UIGothic"/>
                <a:cs typeface="VMLQWE+MS-UIGothic"/>
              </a:rPr>
              <a:t>提高免疫力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VMLQWE+MS-UIGothic"/>
                <a:cs typeface="VMLQWE+MS-UIGothic"/>
              </a:rPr>
              <a:t>促</a:t>
            </a:r>
            <a:r>
              <a:rPr sz="1550" spc="25">
                <a:solidFill>
                  <a:srgbClr val="754807"/>
                </a:solidFill>
                <a:latin typeface="SimSun"/>
                <a:cs typeface="SimSun"/>
              </a:rPr>
              <a:t>进</a:t>
            </a:r>
            <a:r>
              <a:rPr sz="1550" spc="25">
                <a:solidFill>
                  <a:srgbClr val="754807"/>
                </a:solidFill>
                <a:latin typeface="VMLQWE+MS-UIGothic"/>
                <a:cs typeface="VMLQWE+MS-UIGothic"/>
              </a:rPr>
              <a:t>新</a:t>
            </a:r>
            <a:r>
              <a:rPr sz="1550" spc="25">
                <a:solidFill>
                  <a:srgbClr val="754807"/>
                </a:solidFill>
                <a:latin typeface="SimSun"/>
                <a:cs typeface="SimSun"/>
              </a:rPr>
              <a:t>陈</a:t>
            </a:r>
            <a:r>
              <a:rPr sz="1550" spc="25">
                <a:solidFill>
                  <a:srgbClr val="754807"/>
                </a:solidFill>
                <a:latin typeface="VMLQWE+MS-UIGothic"/>
                <a:cs typeface="VMLQWE+MS-UIGothic"/>
              </a:rPr>
              <a:t>代</a:t>
            </a:r>
            <a:r>
              <a:rPr sz="1550">
                <a:solidFill>
                  <a:srgbClr val="754807"/>
                </a:solidFill>
                <a:latin typeface="SimSun"/>
                <a:cs typeface="SimSun"/>
              </a:rPr>
              <a:t>谢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2815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SimSun"/>
                <a:cs typeface="SimSun"/>
              </a:rPr>
              <a:t>维</a:t>
            </a:r>
            <a:r>
              <a:rPr sz="1550" spc="25">
                <a:solidFill>
                  <a:srgbClr val="754807"/>
                </a:solidFill>
                <a:latin typeface="VMLQWE+MS-UIGothic"/>
                <a:cs typeface="VMLQWE+MS-UIGothic"/>
              </a:rPr>
              <a:t>持心理健康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VMLQWE+MS-UIGothic"/>
                <a:cs typeface="VMLQWE+MS-UIGothic"/>
              </a:rPr>
              <a:t>提高生活</a:t>
            </a:r>
            <a:r>
              <a:rPr sz="1550" spc="25">
                <a:solidFill>
                  <a:srgbClr val="754807"/>
                </a:solidFill>
                <a:latin typeface="SimSun"/>
                <a:cs typeface="SimSun"/>
              </a:rPr>
              <a:t>质</a:t>
            </a:r>
            <a:r>
              <a:rPr sz="1550">
                <a:solidFill>
                  <a:srgbClr val="754807"/>
                </a:solidFill>
                <a:latin typeface="VMLQWE+MS-UIGothic"/>
                <a:cs typeface="VMLQWE+MS-UIGothic"/>
              </a:rPr>
              <a:t>量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25194" y="5274162"/>
            <a:ext cx="26941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保持肝健康有助于提高免疫力，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03625" y="5274162"/>
            <a:ext cx="26941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健康的肝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脏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陈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谢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，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肝健康与心理健康密切相关，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肝健康的人更容易保持情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绪稳</a:t>
            </a:r>
          </a:p>
          <a:p>
            <a:pPr marL="685799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定和愉悦。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肝健康有助于提高生活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量，</a:t>
            </a:r>
          </a:p>
          <a:p>
            <a:pPr marL="17145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使人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更好地享受生活。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1439544" y="5561817"/>
            <a:ext cx="15711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减少疾病的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生。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4203700" y="5561817"/>
            <a:ext cx="13997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提高身体机能。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VMLQWE+MS-UIGothic"/>
                <a:cs typeface="VMLQWE+MS-UIGothic"/>
              </a:rPr>
              <a:t>肝疾病的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754807"/>
                </a:solidFill>
                <a:latin typeface="VMLQWE+MS-UIGothic"/>
                <a:cs typeface="VMLQWE+MS-UIGothic"/>
              </a:rPr>
              <a:t>防与控制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VMLQWE+MS-UIGothic"/>
                <a:cs typeface="VMLQWE+MS-UIGothic"/>
              </a:rPr>
              <a:t>合理</a:t>
            </a:r>
            <a:r>
              <a:rPr sz="1550" spc="25">
                <a:solidFill>
                  <a:srgbClr val="754807"/>
                </a:solidFill>
                <a:latin typeface="SimSun"/>
                <a:cs typeface="SimSun"/>
              </a:rPr>
              <a:t>饮</a:t>
            </a:r>
            <a:r>
              <a:rPr sz="1550">
                <a:solidFill>
                  <a:srgbClr val="754807"/>
                </a:solidFill>
                <a:latin typeface="VMLQWE+MS-UIGothic"/>
                <a:cs typeface="VMLQWE+MS-UIGothic"/>
              </a:rPr>
              <a:t>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SimSun"/>
                <a:cs typeface="SimSun"/>
              </a:rPr>
              <a:t>预</a:t>
            </a:r>
            <a:r>
              <a:rPr sz="1550" spc="25">
                <a:solidFill>
                  <a:srgbClr val="754807"/>
                </a:solidFill>
                <a:latin typeface="VMLQWE+MS-UIGothic"/>
                <a:cs typeface="VMLQWE+MS-UIGothic"/>
              </a:rPr>
              <a:t>防接种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2786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保持均衡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食，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入足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</a:p>
          <a:p>
            <a:pPr marL="1714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养素，避免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酒和吸烟。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根据需要接种甲型肝炎、乙型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肝炎等疫苗，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防相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疾病的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VMLQWE+MS-UIGothic"/>
                <a:cs typeface="VMLQWE+MS-UIGothic"/>
              </a:rPr>
              <a:t>定期</a:t>
            </a:r>
            <a:r>
              <a:rPr sz="1550" spc="25">
                <a:solidFill>
                  <a:srgbClr val="754807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307194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VMLQWE+MS-UIGothic"/>
                <a:cs typeface="VMLQWE+MS-UIGothic"/>
              </a:rPr>
              <a:t>治</a:t>
            </a:r>
            <a:r>
              <a:rPr sz="1550" spc="25">
                <a:solidFill>
                  <a:srgbClr val="754807"/>
                </a:solidFill>
                <a:latin typeface="SimSun"/>
                <a:cs typeface="SimSun"/>
              </a:rPr>
              <a:t>疗</a:t>
            </a:r>
            <a:r>
              <a:rPr sz="1550" spc="25">
                <a:solidFill>
                  <a:srgbClr val="754807"/>
                </a:solidFill>
                <a:latin typeface="VMLQWE+MS-UIGothic"/>
                <a:cs typeface="VMLQWE+MS-UIGothic"/>
              </a:rPr>
              <a:t>与康复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496941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定期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行肝功能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，及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时发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肝疾病。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一旦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肝疾病，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应积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极配合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医生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行治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和康复，避免病</a:t>
            </a:r>
          </a:p>
          <a:p>
            <a:pPr marL="171450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恶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82164" y="2602526"/>
            <a:ext cx="1372865" cy="1275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15"/>
              </a:lnSpc>
              <a:spcBef>
                <a:spcPct val="0"/>
              </a:spcBef>
              <a:spcAft>
                <a:spcPct val="0"/>
              </a:spcAft>
            </a:pPr>
            <a:r>
              <a:rPr sz="3950" spc="12">
                <a:solidFill>
                  <a:srgbClr val="754807"/>
                </a:solidFill>
                <a:latin typeface="ANBRCB+QUCMVL+MicrosoftYaHei-Bold"/>
                <a:cs typeface="ANBRCB+QUCMVL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54529" y="3528671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VMLQWE+MS-UIGothic"/>
                <a:cs typeface="VMLQWE+MS-UIGothic"/>
              </a:rPr>
              <a:t>肝疾病的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类</a:t>
            </a:r>
            <a:r>
              <a:rPr sz="4500">
                <a:solidFill>
                  <a:srgbClr val="754807"/>
                </a:solidFill>
                <a:latin typeface="VMLQWE+MS-UIGothic"/>
                <a:cs typeface="VMLQWE+MS-UIGothic"/>
              </a:rPr>
              <a:t>型和症状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VMLQWE+MS-UIGothic"/>
                <a:cs typeface="VMLQWE+MS-UIGothic"/>
              </a:rPr>
              <a:t>肝疾病的分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 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67180" y="164000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VMLQWE+MS-UIGothic"/>
                <a:cs typeface="VMLQWE+MS-UIGothic"/>
              </a:rPr>
              <a:t>病毒性肝炎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424034" y="1640006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VMLQWE+MS-UIGothic"/>
                <a:cs typeface="VMLQWE+MS-UIGothic"/>
              </a:rPr>
              <a:t>脂肪肝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88620" y="2240017"/>
            <a:ext cx="39416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LQWE+MS-UIGothic"/>
                <a:cs typeface="VMLQWE+MS-UIGothic"/>
              </a:rPr>
              <a:t>如甲型肝炎、乙型肝炎、丙型肝炎等，由不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41969" y="2240017"/>
            <a:ext cx="40888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LQWE+MS-UIGothic"/>
                <a:cs typeface="VMLQWE+MS-UIGothic"/>
              </a:rPr>
              <a:t>由于脂肪在肝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000000"/>
                </a:solidFill>
                <a:latin typeface="VMLQWE+MS-UIGothic"/>
                <a:cs typeface="VMLQWE+MS-UIGothic"/>
              </a:rPr>
              <a:t>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VMLQWE+MS-UIGothic"/>
                <a:cs typeface="VMLQWE+MS-UIGothic"/>
              </a:rPr>
              <a:t>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VMLQWE+MS-UIGothic"/>
                <a:cs typeface="VMLQWE+MS-UIGothic"/>
              </a:rPr>
              <a:t>累所致，与不良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LQWE+MS-UIGothic"/>
                <a:cs typeface="VMLQWE+MS-UIGothic"/>
              </a:rPr>
              <a:t>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000000"/>
                </a:solidFill>
                <a:latin typeface="VMLQWE+MS-UIGothic"/>
                <a:cs typeface="VMLQWE+MS-UIGothic"/>
              </a:rPr>
              <a:t>和生活方式有关。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912619" y="2514338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LQWE+MS-UIGothic"/>
                <a:cs typeface="VMLQWE+MS-UIGothic"/>
              </a:rPr>
              <a:t>同病毒引起，具有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VMLQWE+MS-UIGothic"/>
                <a:cs typeface="VMLQWE+MS-UIGothic"/>
              </a:rPr>
              <a:t>染性。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842135" y="44117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VMLQWE+MS-UIGothic"/>
                <a:cs typeface="VMLQWE+MS-UIGothic"/>
              </a:rPr>
              <a:t>肝硬化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571990" y="441178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VMLQWE+MS-UIGothic"/>
                <a:cs typeface="VMLQWE+MS-UIGothic"/>
              </a:rPr>
              <a:t>肝癌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68300" y="5011793"/>
            <a:ext cx="4234295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LQWE+MS-UIGothic"/>
                <a:cs typeface="VMLQWE+MS-UIGothic"/>
              </a:rPr>
              <a:t>慢性肝炎、脂肪肝等肝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损伤长</a:t>
            </a:r>
            <a:r>
              <a:rPr sz="1500">
                <a:solidFill>
                  <a:srgbClr val="000000"/>
                </a:solidFill>
                <a:latin typeface="VMLQWE+MS-UIGothic"/>
                <a:cs typeface="VMLQWE+MS-UIGothic"/>
              </a:rPr>
              <a:t>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VMLQWE+MS-UIGothic"/>
                <a:cs typeface="VMLQWE+MS-UIGothic"/>
              </a:rPr>
              <a:t>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VMLQWE+MS-UIGothic"/>
                <a:cs typeface="VMLQWE+MS-UIGothic"/>
              </a:rPr>
              <a:t>致肝</a:t>
            </a:r>
          </a:p>
          <a:p>
            <a:pPr marL="15240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组织纤维</a:t>
            </a:r>
            <a:r>
              <a:rPr sz="1500">
                <a:solidFill>
                  <a:srgbClr val="000000"/>
                </a:solidFill>
                <a:latin typeface="VMLQWE+MS-UIGothic"/>
                <a:cs typeface="VMLQWE+MS-UIGothic"/>
              </a:rPr>
              <a:t>化，影响肝功能。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141969" y="5011793"/>
            <a:ext cx="40888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MLQWE+MS-UIGothic"/>
                <a:cs typeface="VMLQWE+MS-UIGothic"/>
              </a:rPr>
              <a:t>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VMLQWE+MS-UIGothic"/>
                <a:cs typeface="VMLQWE+MS-UIGothic"/>
              </a:rPr>
              <a:t>胞或胆管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VMLQWE+MS-UIGothic"/>
                <a:cs typeface="VMLQWE+MS-UIGothic"/>
              </a:rPr>
              <a:t>胞异常增生形成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000000"/>
                </a:solidFill>
                <a:latin typeface="VMLQWE+MS-UIGothic"/>
                <a:cs typeface="VMLQWE+MS-UIGothic"/>
              </a:rPr>
              <a:t>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000000"/>
                </a:solidFill>
                <a:latin typeface="VMLQWE+MS-UIGothic"/>
                <a:cs typeface="VMLQWE+MS-UIGothic"/>
              </a:rPr>
              <a:t>瘤，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VMLQWE+MS-UIGothic"/>
                <a:cs typeface="VMLQWE+MS-UIGothic"/>
              </a:rPr>
              <a:t>重威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胁</a:t>
            </a:r>
            <a:r>
              <a:rPr sz="1500">
                <a:solidFill>
                  <a:srgbClr val="000000"/>
                </a:solidFill>
                <a:latin typeface="VMLQWE+MS-UIGothic"/>
                <a:cs typeface="VMLQWE+MS-UIGothic"/>
              </a:rPr>
              <a:t>生命。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VMLQWE+MS-UIGothic"/>
                <a:cs typeface="VMLQWE+MS-UIGothic"/>
              </a:rPr>
              <a:t>肝疾病的常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见</a:t>
            </a:r>
            <a:r>
              <a:rPr sz="3000">
                <a:solidFill>
                  <a:srgbClr val="754807"/>
                </a:solidFill>
                <a:latin typeface="VMLQWE+MS-UIGothic"/>
                <a:cs typeface="VMLQWE+MS-UIGothic"/>
              </a:rPr>
              <a:t>症状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VMLQWE+MS-UIGothic"/>
                <a:cs typeface="VMLQWE+MS-UIGothic"/>
              </a:rPr>
              <a:t>疲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VMLQWE+MS-UIGothic"/>
                <a:cs typeface="VMLQWE+MS-UIGothic"/>
              </a:rPr>
              <a:t>黄疸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3580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MLQWE+MS-UIGothic"/>
                <a:cs typeface="VMLQWE+MS-UIGothic"/>
              </a:rPr>
              <a:t>由于肝功能受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FFF"/>
                </a:solidFill>
                <a:latin typeface="VMLQWE+MS-UIGothic"/>
                <a:cs typeface="VMLQWE+MS-UIGothic"/>
              </a:rPr>
              <a:t>，能量代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谢</a:t>
            </a:r>
            <a:r>
              <a:rPr sz="1500">
                <a:solidFill>
                  <a:srgbClr val="FFFFFF"/>
                </a:solidFill>
                <a:latin typeface="VMLQWE+MS-UIGothic"/>
                <a:cs typeface="VMLQWE+MS-UIGothic"/>
              </a:rPr>
              <a:t>受影响，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VMLQWE+MS-UIGothic"/>
                <a:cs typeface="VMLQWE+MS-UIGothic"/>
              </a:rPr>
              <a:t>致身体容易疲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FFFFFF"/>
                </a:solidFill>
                <a:latin typeface="VMLQWE+MS-UIGothic"/>
                <a:cs typeface="VMLQWE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5770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MLQWE+MS-UIGothic"/>
                <a:cs typeface="VMLQWE+MS-UIGothic"/>
              </a:rPr>
              <a:t>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FFFFFF"/>
                </a:solidFill>
                <a:latin typeface="VMLQWE+MS-UIGothic"/>
                <a:cs typeface="VMLQWE+MS-UIGothic"/>
              </a:rPr>
              <a:t>无法正常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VMLQWE+MS-UIGothic"/>
                <a:cs typeface="VMLQWE+MS-UIGothic"/>
              </a:rPr>
              <a:t>理胆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红</a:t>
            </a:r>
            <a:r>
              <a:rPr sz="1500">
                <a:solidFill>
                  <a:srgbClr val="FFFFFF"/>
                </a:solidFill>
                <a:latin typeface="VMLQWE+MS-UIGothic"/>
                <a:cs typeface="VMLQWE+MS-UIGothic"/>
              </a:rPr>
              <a:t>素，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VMLQWE+MS-UIGothic"/>
                <a:cs typeface="VMLQWE+MS-UIGothic"/>
              </a:rPr>
              <a:t>致皮肤、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MLQWE+MS-UIGothic"/>
                <a:cs typeface="VMLQWE+MS-UIGothic"/>
              </a:rPr>
              <a:t>巩膜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VMLQWE+MS-UIGothic"/>
                <a:cs typeface="VMLQWE+MS-UIGothic"/>
              </a:rPr>
              <a:t>黄。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90365" y="412368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VMLQWE+MS-UIGothic"/>
                <a:cs typeface="VMLQWE+MS-UIGothic"/>
              </a:rPr>
              <a:t>食欲不振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10550" y="412368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VMLQWE+MS-UIGothic"/>
                <a:cs typeface="VMLQWE+MS-UIGothic"/>
              </a:rPr>
              <a:t>右上腹疼痛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78300" y="4851138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MLQWE+MS-UIGothic"/>
                <a:cs typeface="VMLQWE+MS-UIGothic"/>
              </a:rPr>
              <a:t>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FFFFFF"/>
                </a:solidFill>
                <a:latin typeface="VMLQWE+MS-UIGothic"/>
                <a:cs typeface="VMLQWE+MS-UIGothic"/>
              </a:rPr>
              <a:t>分泌的消化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FFFFFF"/>
                </a:solidFill>
                <a:latin typeface="VMLQWE+MS-UIGothic"/>
                <a:cs typeface="VMLQWE+MS-UIGothic"/>
              </a:rPr>
              <a:t>减少，影响食欲。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98484" y="4854313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MLQWE+MS-UIGothic"/>
                <a:cs typeface="VMLQWE+MS-UIGothic"/>
              </a:rPr>
              <a:t>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脏肿</a:t>
            </a:r>
            <a:r>
              <a:rPr sz="1500">
                <a:solidFill>
                  <a:srgbClr val="FFFFFF"/>
                </a:solidFill>
                <a:latin typeface="VMLQWE+MS-UIGothic"/>
                <a:cs typeface="VMLQWE+MS-UIGothic"/>
              </a:rPr>
              <a:t>大或炎症刺激膈肌，引起右上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198484" y="5128633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MLQWE+MS-UIGothic"/>
                <a:cs typeface="VMLQWE+MS-UIGothic"/>
              </a:rPr>
              <a:t>腹疼痛。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VMLQWE+MS-UIGothic"/>
                <a:cs typeface="VMLQWE+MS-UIGothic"/>
              </a:rPr>
              <a:t>肝疾病的早期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发现</a:t>
            </a:r>
            <a:r>
              <a:rPr sz="3000">
                <a:solidFill>
                  <a:srgbClr val="754807"/>
                </a:solidFill>
                <a:latin typeface="VMLQWE+MS-UIGothic"/>
                <a:cs typeface="VMLQWE+MS-UIGothic"/>
              </a:rPr>
              <a:t>与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754807"/>
                </a:solidFill>
                <a:latin typeface="VMLQWE+MS-UIGothic"/>
                <a:cs typeface="VMLQWE+MS-UIGothic"/>
              </a:rPr>
              <a:t>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4210" y="178180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VMLQWE+MS-UIGothic"/>
                <a:cs typeface="VMLQWE+MS-UIGothic"/>
              </a:rPr>
              <a:t>定期体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36590" y="1781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VMLQWE+MS-UIGothic"/>
                <a:cs typeface="VMLQWE+MS-UIGothic"/>
              </a:rPr>
              <a:t>注意症状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41654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肝功能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、肝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脏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超声等手段，早期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肝疾病。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41654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留意身体出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的异常症状，如持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劳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黄疸等，及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就医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943735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600">
                <a:solidFill>
                  <a:srgbClr val="FFFFFF"/>
                </a:solidFill>
                <a:latin typeface="VMLQWE+MS-UIGothic"/>
                <a:cs typeface="VMLQWE+MS-UIGothic"/>
              </a:rPr>
              <a:t>防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600">
                <a:solidFill>
                  <a:srgbClr val="FFFFFF"/>
                </a:solidFill>
                <a:latin typeface="VMLQWE+MS-UIGothic"/>
                <a:cs typeface="VMLQWE+MS-UIGothic"/>
              </a:rPr>
              <a:t>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36590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VMLQWE+MS-UIGothic"/>
                <a:cs typeface="VMLQWE+MS-UIGothic"/>
              </a:rPr>
              <a:t>科学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600">
                <a:solidFill>
                  <a:srgbClr val="FFFFFF"/>
                </a:solidFill>
                <a:latin typeface="VMLQWE+MS-UIGothic"/>
                <a:cs typeface="VMLQWE+MS-UIGothic"/>
              </a:rPr>
              <a:t>食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41654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保持良好的生活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习惯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，避免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酒、吸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烟等有害行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，降低肝疾病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35030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合理搭配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养，保持低脂肪、低糖、高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纤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习惯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，有助于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脏</a:t>
            </a:r>
            <a:r>
              <a:rPr sz="1350">
                <a:solidFill>
                  <a:srgbClr val="000000"/>
                </a:solidFill>
                <a:latin typeface="VMLQWE+MS-UIGothic"/>
                <a:cs typeface="VMLQWE+MS-UIGothic"/>
              </a:rPr>
              <a:t>健康。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https://d.book118.com/906243033240010051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VMLQWE+MS-UIGothic</vt:lpstr>
      <vt:lpstr>SimSun</vt:lpstr>
      <vt:lpstr>KTDJMB+DMWNRK+MicrosoftYaHei</vt:lpstr>
      <vt:lpstr>Times New Roman</vt:lpstr>
      <vt:lpstr>ANBRCB+QUCMVL+MicrosoftYaHei-Bold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2024-09-18T01:14:30.653</cp:lastPrinted>
  <dcterms:created xsi:type="dcterms:W3CDTF">2024-09-17T17:14:30Z</dcterms:created>
  <dcterms:modified xsi:type="dcterms:W3CDTF">2024-09-17T17:14:31Z</dcterms:modified>
</cp:coreProperties>
</file>