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169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7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DB890-A8D2-4E84-BB50-9174B3F2A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BF3FA-1F41-4C6E-8BF8-4A0EEAFD7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E17A3-BA77-43B1-A068-B677B6EE2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C1CC4B-FE0E-4C48-8EF3-7263F31FA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4F3259-7B12-4FCA-A5BE-82EDC5276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EF2A0F-5AA3-4FD9-A192-777146CA3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C22DCF-CB9D-46FD-9462-600A0B091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73797-63E9-4F87-BA84-BFBD7CA1C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916A2D-DD0D-4BE5-BBB4-7FEC44A61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8CAE4-5CCF-47B8-9AC4-0644F8881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BD89D-F352-44D9-930E-74409B8E6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Ellipse 36-2083&amp;10099"/>
          <p:cNvSpPr/>
          <p:nvPr userDrawn="1">
            <p:custDataLst>
              <p:tags r:id="rId1"/>
            </p:custDataLst>
          </p:nvPr>
        </p:nvSpPr>
        <p:spPr>
          <a:xfrm>
            <a:off x="0" y="2377440"/>
            <a:ext cx="5193792" cy="4480560"/>
          </a:xfrm>
          <a:custGeom>
            <a:rect l="l" t="t" r="r" b="b"/>
            <a:pathLst>
              <a:path w="5193792" h="4480560">
                <a:moveTo>
                  <a:pt x="4828032" y="4480560"/>
                </a:moveTo>
                <a:lnTo>
                  <a:pt x="0" y="4480560"/>
                </a:lnTo>
                <a:lnTo>
                  <a:pt x="0" y="896112"/>
                </a:lnTo>
                <a:cubicBezTo>
                  <a:pt x="548640" y="338328"/>
                  <a:pt x="1307592" y="0"/>
                  <a:pt x="2148840" y="0"/>
                </a:cubicBezTo>
                <a:cubicBezTo>
                  <a:pt x="3831336" y="0"/>
                  <a:pt x="5193792" y="1362456"/>
                  <a:pt x="5193792" y="3044952"/>
                </a:cubicBezTo>
                <a:cubicBezTo>
                  <a:pt x="5193792" y="3566160"/>
                  <a:pt x="5065776" y="4050792"/>
                  <a:pt x="4828032" y="4480560"/>
                </a:cubicBezTo>
              </a:path>
            </a:pathLst>
          </a:custGeom>
          <a:solidFill>
            <a:schemeClr val="tx2">
              <a:alpha val="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Ellipse 37 (Stroke)_#color-2083&amp;10102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2505456" cy="3108960"/>
          </a:xfrm>
          <a:custGeom>
            <a:rect l="l" t="t" r="r" b="b"/>
            <a:pathLst>
              <a:path w="2505456" h="3108960">
                <a:moveTo>
                  <a:pt x="0" y="2505456"/>
                </a:moveTo>
                <a:cubicBezTo>
                  <a:pt x="100584" y="2523744"/>
                  <a:pt x="201168" y="2532888"/>
                  <a:pt x="301752" y="2532888"/>
                </a:cubicBezTo>
                <a:cubicBezTo>
                  <a:pt x="1207008" y="2532888"/>
                  <a:pt x="1938528" y="1801368"/>
                  <a:pt x="1938528" y="905256"/>
                </a:cubicBezTo>
                <a:cubicBezTo>
                  <a:pt x="1938528" y="566928"/>
                  <a:pt x="1837944" y="256032"/>
                  <a:pt x="1664208" y="0"/>
                </a:cubicBezTo>
                <a:lnTo>
                  <a:pt x="2313432" y="0"/>
                </a:lnTo>
                <a:cubicBezTo>
                  <a:pt x="2441448" y="274320"/>
                  <a:pt x="2505456" y="576072"/>
                  <a:pt x="2505456" y="905256"/>
                </a:cubicBezTo>
                <a:cubicBezTo>
                  <a:pt x="2505456" y="2121408"/>
                  <a:pt x="1517904" y="3108960"/>
                  <a:pt x="301752" y="3108960"/>
                </a:cubicBezTo>
                <a:cubicBezTo>
                  <a:pt x="201168" y="3108960"/>
                  <a:pt x="100584" y="3099816"/>
                  <a:pt x="0" y="3081528"/>
                </a:cubicBezTo>
                <a:lnTo>
                  <a:pt x="0" y="2505456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Ellipse 38_#color-2082&amp;9905"/>
          <p:cNvSpPr/>
          <p:nvPr userDrawn="1">
            <p:custDataLst>
              <p:tags r:id="rId3"/>
            </p:custDataLst>
          </p:nvPr>
        </p:nvSpPr>
        <p:spPr>
          <a:xfrm>
            <a:off x="9464040" y="4379976"/>
            <a:ext cx="1609344" cy="1609344"/>
          </a:xfrm>
          <a:prstGeom prst="ellipse">
            <a:avLst/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Ellipse 39-2082&amp;9906"/>
          <p:cNvSpPr/>
          <p:nvPr userDrawn="1">
            <p:custDataLst>
              <p:tags r:id="rId4"/>
            </p:custDataLst>
          </p:nvPr>
        </p:nvSpPr>
        <p:spPr>
          <a:xfrm>
            <a:off x="11338560" y="3617849"/>
            <a:ext cx="530352" cy="530352"/>
          </a:xfrm>
          <a:prstGeom prst="ellipse">
            <a:avLst/>
          </a:prstGeom>
          <a:solidFill>
            <a:schemeClr val="tx2">
              <a:alpha val="43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1870709" y="1862454"/>
            <a:ext cx="9467850" cy="2628901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4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870709" y="4790127"/>
            <a:ext cx="7492365" cy="1177603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2" name="Ellipse 36-2082&amp;9912"/>
          <p:cNvSpPr/>
          <p:nvPr userDrawn="1">
            <p:custDataLst>
              <p:tags r:id="rId4"/>
            </p:custDataLst>
          </p:nvPr>
        </p:nvSpPr>
        <p:spPr>
          <a:xfrm>
            <a:off x="6976872" y="1005840"/>
            <a:ext cx="4343400" cy="4343400"/>
          </a:xfrm>
          <a:prstGeom prst="ellipse">
            <a:avLst/>
          </a:prstGeom>
          <a:solidFill>
            <a:schemeClr val="tx2">
              <a:alpha val="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4" name="Ellipse 37 (Stroke)_#color-2083&amp;10105"/>
          <p:cNvSpPr/>
          <p:nvPr userDrawn="1">
            <p:custDataLst>
              <p:tags r:id="rId5"/>
            </p:custDataLst>
          </p:nvPr>
        </p:nvSpPr>
        <p:spPr>
          <a:xfrm>
            <a:off x="7159752" y="0"/>
            <a:ext cx="3977640" cy="2258568"/>
          </a:xfrm>
          <a:custGeom>
            <a:rect l="l" t="t" r="r" b="b"/>
            <a:pathLst>
              <a:path w="3977640" h="2258568">
                <a:moveTo>
                  <a:pt x="594360" y="0"/>
                </a:moveTo>
                <a:cubicBezTo>
                  <a:pt x="576072" y="82296"/>
                  <a:pt x="576072" y="173736"/>
                  <a:pt x="576072" y="265176"/>
                </a:cubicBezTo>
                <a:cubicBezTo>
                  <a:pt x="576072" y="1051560"/>
                  <a:pt x="1207008" y="1682496"/>
                  <a:pt x="1984248" y="1682496"/>
                </a:cubicBezTo>
                <a:cubicBezTo>
                  <a:pt x="2770632" y="1682496"/>
                  <a:pt x="3401568" y="1051560"/>
                  <a:pt x="3401568" y="265176"/>
                </a:cubicBezTo>
                <a:cubicBezTo>
                  <a:pt x="3401568" y="173736"/>
                  <a:pt x="3392424" y="82296"/>
                  <a:pt x="3374136" y="0"/>
                </a:cubicBezTo>
                <a:lnTo>
                  <a:pt x="3959352" y="0"/>
                </a:lnTo>
                <a:cubicBezTo>
                  <a:pt x="3968496" y="91440"/>
                  <a:pt x="3977640" y="173736"/>
                  <a:pt x="3977640" y="265176"/>
                </a:cubicBezTo>
                <a:cubicBezTo>
                  <a:pt x="3977640" y="1362456"/>
                  <a:pt x="3081528" y="2258568"/>
                  <a:pt x="1984248" y="2258568"/>
                </a:cubicBezTo>
                <a:cubicBezTo>
                  <a:pt x="886968" y="2258568"/>
                  <a:pt x="0" y="1362456"/>
                  <a:pt x="0" y="265176"/>
                </a:cubicBezTo>
                <a:cubicBezTo>
                  <a:pt x="0" y="173736"/>
                  <a:pt x="9144" y="91440"/>
                  <a:pt x="18288" y="0"/>
                </a:cubicBezTo>
                <a:lnTo>
                  <a:pt x="59436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6" name="图形 6"/>
          <p:cNvSpPr/>
          <p:nvPr userDrawn="1">
            <p:custDataLst>
              <p:tags r:id="rId6"/>
            </p:custDataLst>
          </p:nvPr>
        </p:nvSpPr>
        <p:spPr>
          <a:xfrm>
            <a:off x="8343265" y="3605530"/>
            <a:ext cx="1610360" cy="242570"/>
          </a:xfrm>
          <a:custGeom>
            <a:gdLst>
              <a:gd name="connsiteX0" fmla="*/ 75233 w 1100583"/>
              <a:gd name="connsiteY0" fmla="*/ 165422 h 165421"/>
              <a:gd name="connsiteX1" fmla="*/ 119435 w 1100583"/>
              <a:gd name="connsiteY1" fmla="*/ 156047 h 165421"/>
              <a:gd name="connsiteX2" fmla="*/ 119435 w 1100583"/>
              <a:gd name="connsiteY2" fmla="*/ 137852 h 165421"/>
              <a:gd name="connsiteX3" fmla="*/ 77688 w 1100583"/>
              <a:gd name="connsiteY3" fmla="*/ 148568 h 165421"/>
              <a:gd name="connsiteX4" fmla="*/ 35607 w 1100583"/>
              <a:gd name="connsiteY4" fmla="*/ 131266 h 165421"/>
              <a:gd name="connsiteX5" fmla="*/ 19645 w 1100583"/>
              <a:gd name="connsiteY5" fmla="*/ 84609 h 165421"/>
              <a:gd name="connsiteX6" fmla="*/ 36723 w 1100583"/>
              <a:gd name="connsiteY6" fmla="*/ 35384 h 165421"/>
              <a:gd name="connsiteX7" fmla="*/ 81483 w 1100583"/>
              <a:gd name="connsiteY7" fmla="*/ 16966 h 165421"/>
              <a:gd name="connsiteX8" fmla="*/ 119435 w 1100583"/>
              <a:gd name="connsiteY8" fmla="*/ 26566 h 165421"/>
              <a:gd name="connsiteX9" fmla="*/ 119435 w 1100583"/>
              <a:gd name="connsiteY9" fmla="*/ 6586 h 165421"/>
              <a:gd name="connsiteX10" fmla="*/ 81707 w 1100583"/>
              <a:gd name="connsiteY10" fmla="*/ 0 h 165421"/>
              <a:gd name="connsiteX11" fmla="*/ 23106 w 1100583"/>
              <a:gd name="connsiteY11" fmla="*/ 23664 h 165421"/>
              <a:gd name="connsiteX12" fmla="*/ 0 w 1100583"/>
              <a:gd name="connsiteY12" fmla="*/ 85725 h 165421"/>
              <a:gd name="connsiteX13" fmla="*/ 20538 w 1100583"/>
              <a:gd name="connsiteY13" fmla="*/ 143434 h 165421"/>
              <a:gd name="connsiteX14" fmla="*/ 75233 w 1100583"/>
              <a:gd name="connsiteY14" fmla="*/ 165422 h 165421"/>
              <a:gd name="connsiteX15" fmla="*/ 210294 w 1100583"/>
              <a:gd name="connsiteY15" fmla="*/ 165422 h 165421"/>
              <a:gd name="connsiteX16" fmla="*/ 155712 w 1100583"/>
              <a:gd name="connsiteY16" fmla="*/ 142987 h 165421"/>
              <a:gd name="connsiteX17" fmla="*/ 135284 w 1100583"/>
              <a:gd name="connsiteY17" fmla="*/ 84609 h 165421"/>
              <a:gd name="connsiteX18" fmla="*/ 156158 w 1100583"/>
              <a:gd name="connsiteY18" fmla="*/ 22994 h 165421"/>
              <a:gd name="connsiteX19" fmla="*/ 212973 w 1100583"/>
              <a:gd name="connsiteY19" fmla="*/ 0 h 165421"/>
              <a:gd name="connsiteX20" fmla="*/ 266328 w 1100583"/>
              <a:gd name="connsiteY20" fmla="*/ 22324 h 165421"/>
              <a:gd name="connsiteX21" fmla="*/ 286643 w 1100583"/>
              <a:gd name="connsiteY21" fmla="*/ 80702 h 165421"/>
              <a:gd name="connsiteX22" fmla="*/ 265882 w 1100583"/>
              <a:gd name="connsiteY22" fmla="*/ 142652 h 165421"/>
              <a:gd name="connsiteX23" fmla="*/ 210294 w 1100583"/>
              <a:gd name="connsiteY23" fmla="*/ 165422 h 165421"/>
              <a:gd name="connsiteX24" fmla="*/ 211634 w 1100583"/>
              <a:gd name="connsiteY24" fmla="*/ 16966 h 165421"/>
              <a:gd name="connsiteX25" fmla="*/ 170669 w 1100583"/>
              <a:gd name="connsiteY25" fmla="*/ 35161 h 165421"/>
              <a:gd name="connsiteX26" fmla="*/ 154931 w 1100583"/>
              <a:gd name="connsiteY26" fmla="*/ 82934 h 165421"/>
              <a:gd name="connsiteX27" fmla="*/ 170222 w 1100583"/>
              <a:gd name="connsiteY27" fmla="*/ 130597 h 165421"/>
              <a:gd name="connsiteX28" fmla="*/ 210294 w 1100583"/>
              <a:gd name="connsiteY28" fmla="*/ 148568 h 165421"/>
              <a:gd name="connsiteX29" fmla="*/ 251817 w 1100583"/>
              <a:gd name="connsiteY29" fmla="*/ 131378 h 165421"/>
              <a:gd name="connsiteX30" fmla="*/ 266998 w 1100583"/>
              <a:gd name="connsiteY30" fmla="*/ 83269 h 165421"/>
              <a:gd name="connsiteX31" fmla="*/ 252264 w 1100583"/>
              <a:gd name="connsiteY31" fmla="*/ 34268 h 165421"/>
              <a:gd name="connsiteX32" fmla="*/ 211634 w 1100583"/>
              <a:gd name="connsiteY32" fmla="*/ 16966 h 165421"/>
              <a:gd name="connsiteX33" fmla="*/ 1003581 w 1100583"/>
              <a:gd name="connsiteY33" fmla="*/ 134169 h 165421"/>
              <a:gd name="connsiteX34" fmla="*/ 1003581 w 1100583"/>
              <a:gd name="connsiteY34" fmla="*/ 156269 h 165421"/>
              <a:gd name="connsiteX35" fmla="*/ 1011849 w 1100583"/>
              <a:gd name="connsiteY35" fmla="*/ 160177 h 165421"/>
              <a:gd name="connsiteX36" fmla="*/ 1022898 w 1100583"/>
              <a:gd name="connsiteY36" fmla="*/ 162966 h 165421"/>
              <a:gd name="connsiteX37" fmla="*/ 1034281 w 1100583"/>
              <a:gd name="connsiteY37" fmla="*/ 164752 h 165421"/>
              <a:gd name="connsiteX38" fmla="*/ 1043653 w 1100583"/>
              <a:gd name="connsiteY38" fmla="*/ 165422 h 165421"/>
              <a:gd name="connsiteX39" fmla="*/ 1065313 w 1100583"/>
              <a:gd name="connsiteY39" fmla="*/ 163079 h 165421"/>
              <a:gd name="connsiteX40" fmla="*/ 1083391 w 1100583"/>
              <a:gd name="connsiteY40" fmla="*/ 155711 h 165421"/>
              <a:gd name="connsiteX41" fmla="*/ 1095898 w 1100583"/>
              <a:gd name="connsiteY41" fmla="*/ 142429 h 165421"/>
              <a:gd name="connsiteX42" fmla="*/ 1100584 w 1100583"/>
              <a:gd name="connsiteY42" fmla="*/ 122337 h 165421"/>
              <a:gd name="connsiteX43" fmla="*/ 1097126 w 1100583"/>
              <a:gd name="connsiteY43" fmla="*/ 106487 h 165421"/>
              <a:gd name="connsiteX44" fmla="*/ 1087973 w 1100583"/>
              <a:gd name="connsiteY44" fmla="*/ 93873 h 165421"/>
              <a:gd name="connsiteX45" fmla="*/ 1074467 w 1100583"/>
              <a:gd name="connsiteY45" fmla="*/ 83493 h 165421"/>
              <a:gd name="connsiteX46" fmla="*/ 1058169 w 1100583"/>
              <a:gd name="connsiteY46" fmla="*/ 74563 h 165421"/>
              <a:gd name="connsiteX47" fmla="*/ 1043320 w 1100583"/>
              <a:gd name="connsiteY47" fmla="*/ 66973 h 165421"/>
              <a:gd name="connsiteX48" fmla="*/ 1032499 w 1100583"/>
              <a:gd name="connsiteY48" fmla="*/ 59829 h 165421"/>
              <a:gd name="connsiteX49" fmla="*/ 1025689 w 1100583"/>
              <a:gd name="connsiteY49" fmla="*/ 51681 h 165421"/>
              <a:gd name="connsiteX50" fmla="*/ 1023451 w 1100583"/>
              <a:gd name="connsiteY50" fmla="*/ 41077 h 165421"/>
              <a:gd name="connsiteX51" fmla="*/ 1026470 w 1100583"/>
              <a:gd name="connsiteY51" fmla="*/ 29914 h 165421"/>
              <a:gd name="connsiteX52" fmla="*/ 1034281 w 1100583"/>
              <a:gd name="connsiteY52" fmla="*/ 22436 h 165421"/>
              <a:gd name="connsiteX53" fmla="*/ 1045225 w 1100583"/>
              <a:gd name="connsiteY53" fmla="*/ 18306 h 165421"/>
              <a:gd name="connsiteX54" fmla="*/ 1057502 w 1100583"/>
              <a:gd name="connsiteY54" fmla="*/ 16966 h 165421"/>
              <a:gd name="connsiteX55" fmla="*/ 1093888 w 1100583"/>
              <a:gd name="connsiteY55" fmla="*/ 26789 h 165421"/>
              <a:gd name="connsiteX56" fmla="*/ 1093888 w 1100583"/>
              <a:gd name="connsiteY56" fmla="*/ 5693 h 165421"/>
              <a:gd name="connsiteX57" fmla="*/ 1059398 w 1100583"/>
              <a:gd name="connsiteY57" fmla="*/ 0 h 165421"/>
              <a:gd name="connsiteX58" fmla="*/ 1038967 w 1100583"/>
              <a:gd name="connsiteY58" fmla="*/ 2567 h 165421"/>
              <a:gd name="connsiteX59" fmla="*/ 1021222 w 1100583"/>
              <a:gd name="connsiteY59" fmla="*/ 10381 h 165421"/>
              <a:gd name="connsiteX60" fmla="*/ 1008611 w 1100583"/>
              <a:gd name="connsiteY60" fmla="*/ 23775 h 165421"/>
              <a:gd name="connsiteX61" fmla="*/ 1003810 w 1100583"/>
              <a:gd name="connsiteY61" fmla="*/ 42751 h 165421"/>
              <a:gd name="connsiteX62" fmla="*/ 1006820 w 1100583"/>
              <a:gd name="connsiteY62" fmla="*/ 58378 h 165421"/>
              <a:gd name="connsiteX63" fmla="*/ 1015307 w 1100583"/>
              <a:gd name="connsiteY63" fmla="*/ 70210 h 165421"/>
              <a:gd name="connsiteX64" fmla="*/ 1027918 w 1100583"/>
              <a:gd name="connsiteY64" fmla="*/ 79809 h 165421"/>
              <a:gd name="connsiteX65" fmla="*/ 1043548 w 1100583"/>
              <a:gd name="connsiteY65" fmla="*/ 88404 h 165421"/>
              <a:gd name="connsiteX66" fmla="*/ 1058284 w 1100583"/>
              <a:gd name="connsiteY66" fmla="*/ 96106 h 165421"/>
              <a:gd name="connsiteX67" fmla="*/ 1070218 w 1100583"/>
              <a:gd name="connsiteY67" fmla="*/ 103696 h 165421"/>
              <a:gd name="connsiteX68" fmla="*/ 1078038 w 1100583"/>
              <a:gd name="connsiteY68" fmla="*/ 112402 h 165421"/>
              <a:gd name="connsiteX69" fmla="*/ 1080944 w 1100583"/>
              <a:gd name="connsiteY69" fmla="*/ 123676 h 165421"/>
              <a:gd name="connsiteX70" fmla="*/ 1072342 w 1100583"/>
              <a:gd name="connsiteY70" fmla="*/ 142206 h 165421"/>
              <a:gd name="connsiteX71" fmla="*/ 1046558 w 1100583"/>
              <a:gd name="connsiteY71" fmla="*/ 148568 h 165421"/>
              <a:gd name="connsiteX72" fmla="*/ 1035624 w 1100583"/>
              <a:gd name="connsiteY72" fmla="*/ 147563 h 165421"/>
              <a:gd name="connsiteX73" fmla="*/ 1023793 w 1100583"/>
              <a:gd name="connsiteY73" fmla="*/ 144773 h 165421"/>
              <a:gd name="connsiteX74" fmla="*/ 1012630 w 1100583"/>
              <a:gd name="connsiteY74" fmla="*/ 140196 h 165421"/>
              <a:gd name="connsiteX75" fmla="*/ 1003581 w 1100583"/>
              <a:gd name="connsiteY75" fmla="*/ 134169 h 165421"/>
              <a:gd name="connsiteX76" fmla="*/ 944091 w 1100583"/>
              <a:gd name="connsiteY76" fmla="*/ 19645 h 165421"/>
              <a:gd name="connsiteX77" fmla="*/ 990304 w 1100583"/>
              <a:gd name="connsiteY77" fmla="*/ 19645 h 165421"/>
              <a:gd name="connsiteX78" fmla="*/ 990304 w 1100583"/>
              <a:gd name="connsiteY78" fmla="*/ 2679 h 165421"/>
              <a:gd name="connsiteX79" fmla="*/ 879239 w 1100583"/>
              <a:gd name="connsiteY79" fmla="*/ 2679 h 165421"/>
              <a:gd name="connsiteX80" fmla="*/ 879239 w 1100583"/>
              <a:gd name="connsiteY80" fmla="*/ 19645 h 165421"/>
              <a:gd name="connsiteX81" fmla="*/ 925339 w 1100583"/>
              <a:gd name="connsiteY81" fmla="*/ 19645 h 165421"/>
              <a:gd name="connsiteX82" fmla="*/ 925339 w 1100583"/>
              <a:gd name="connsiteY82" fmla="*/ 162744 h 165421"/>
              <a:gd name="connsiteX83" fmla="*/ 944091 w 1100583"/>
              <a:gd name="connsiteY83" fmla="*/ 162744 h 165421"/>
              <a:gd name="connsiteX84" fmla="*/ 944091 w 1100583"/>
              <a:gd name="connsiteY84" fmla="*/ 19645 h 165421"/>
              <a:gd name="connsiteX85" fmla="*/ 853678 w 1100583"/>
              <a:gd name="connsiteY85" fmla="*/ 162744 h 165421"/>
              <a:gd name="connsiteX86" fmla="*/ 830685 w 1100583"/>
              <a:gd name="connsiteY86" fmla="*/ 162744 h 165421"/>
              <a:gd name="connsiteX87" fmla="*/ 748308 w 1100583"/>
              <a:gd name="connsiteY87" fmla="*/ 35161 h 165421"/>
              <a:gd name="connsiteX88" fmla="*/ 743174 w 1100583"/>
              <a:gd name="connsiteY88" fmla="*/ 25115 h 165421"/>
              <a:gd name="connsiteX89" fmla="*/ 742503 w 1100583"/>
              <a:gd name="connsiteY89" fmla="*/ 25115 h 165421"/>
              <a:gd name="connsiteX90" fmla="*/ 743397 w 1100583"/>
              <a:gd name="connsiteY90" fmla="*/ 47104 h 165421"/>
              <a:gd name="connsiteX91" fmla="*/ 743397 w 1100583"/>
              <a:gd name="connsiteY91" fmla="*/ 162744 h 165421"/>
              <a:gd name="connsiteX92" fmla="*/ 724644 w 1100583"/>
              <a:gd name="connsiteY92" fmla="*/ 162744 h 165421"/>
              <a:gd name="connsiteX93" fmla="*/ 724644 w 1100583"/>
              <a:gd name="connsiteY93" fmla="*/ 2679 h 165421"/>
              <a:gd name="connsiteX94" fmla="*/ 748977 w 1100583"/>
              <a:gd name="connsiteY94" fmla="*/ 2679 h 165421"/>
              <a:gd name="connsiteX95" fmla="*/ 829122 w 1100583"/>
              <a:gd name="connsiteY95" fmla="*/ 128253 h 165421"/>
              <a:gd name="connsiteX96" fmla="*/ 835596 w 1100583"/>
              <a:gd name="connsiteY96" fmla="*/ 138968 h 165421"/>
              <a:gd name="connsiteX97" fmla="*/ 836042 w 1100583"/>
              <a:gd name="connsiteY97" fmla="*/ 138968 h 165421"/>
              <a:gd name="connsiteX98" fmla="*/ 834926 w 1100583"/>
              <a:gd name="connsiteY98" fmla="*/ 115416 h 165421"/>
              <a:gd name="connsiteX99" fmla="*/ 834926 w 1100583"/>
              <a:gd name="connsiteY99" fmla="*/ 2679 h 165421"/>
              <a:gd name="connsiteX100" fmla="*/ 853678 w 1100583"/>
              <a:gd name="connsiteY100" fmla="*/ 2679 h 165421"/>
              <a:gd name="connsiteX101" fmla="*/ 853678 w 1100583"/>
              <a:gd name="connsiteY101" fmla="*/ 162744 h 165421"/>
              <a:gd name="connsiteX102" fmla="*/ 609005 w 1100583"/>
              <a:gd name="connsiteY102" fmla="*/ 162744 h 165421"/>
              <a:gd name="connsiteX103" fmla="*/ 693837 w 1100583"/>
              <a:gd name="connsiteY103" fmla="*/ 162744 h 165421"/>
              <a:gd name="connsiteX104" fmla="*/ 693837 w 1100583"/>
              <a:gd name="connsiteY104" fmla="*/ 145778 h 165421"/>
              <a:gd name="connsiteX105" fmla="*/ 627757 w 1100583"/>
              <a:gd name="connsiteY105" fmla="*/ 145778 h 165421"/>
              <a:gd name="connsiteX106" fmla="*/ 627757 w 1100583"/>
              <a:gd name="connsiteY106" fmla="*/ 89743 h 165421"/>
              <a:gd name="connsiteX107" fmla="*/ 685577 w 1100583"/>
              <a:gd name="connsiteY107" fmla="*/ 89743 h 165421"/>
              <a:gd name="connsiteX108" fmla="*/ 685577 w 1100583"/>
              <a:gd name="connsiteY108" fmla="*/ 72889 h 165421"/>
              <a:gd name="connsiteX109" fmla="*/ 627757 w 1100583"/>
              <a:gd name="connsiteY109" fmla="*/ 72889 h 165421"/>
              <a:gd name="connsiteX110" fmla="*/ 627757 w 1100583"/>
              <a:gd name="connsiteY110" fmla="*/ 19645 h 165421"/>
              <a:gd name="connsiteX111" fmla="*/ 690265 w 1100583"/>
              <a:gd name="connsiteY111" fmla="*/ 19645 h 165421"/>
              <a:gd name="connsiteX112" fmla="*/ 690265 w 1100583"/>
              <a:gd name="connsiteY112" fmla="*/ 2679 h 165421"/>
              <a:gd name="connsiteX113" fmla="*/ 609005 w 1100583"/>
              <a:gd name="connsiteY113" fmla="*/ 2679 h 165421"/>
              <a:gd name="connsiteX114" fmla="*/ 609005 w 1100583"/>
              <a:gd name="connsiteY114" fmla="*/ 162744 h 165421"/>
              <a:gd name="connsiteX115" fmla="*/ 583778 w 1100583"/>
              <a:gd name="connsiteY115" fmla="*/ 19645 h 165421"/>
              <a:gd name="connsiteX116" fmla="*/ 537567 w 1100583"/>
              <a:gd name="connsiteY116" fmla="*/ 19645 h 165421"/>
              <a:gd name="connsiteX117" fmla="*/ 537567 w 1100583"/>
              <a:gd name="connsiteY117" fmla="*/ 162744 h 165421"/>
              <a:gd name="connsiteX118" fmla="*/ 518815 w 1100583"/>
              <a:gd name="connsiteY118" fmla="*/ 162744 h 165421"/>
              <a:gd name="connsiteX119" fmla="*/ 518815 w 1100583"/>
              <a:gd name="connsiteY119" fmla="*/ 19645 h 165421"/>
              <a:gd name="connsiteX120" fmla="*/ 472715 w 1100583"/>
              <a:gd name="connsiteY120" fmla="*/ 19645 h 165421"/>
              <a:gd name="connsiteX121" fmla="*/ 472715 w 1100583"/>
              <a:gd name="connsiteY121" fmla="*/ 2679 h 165421"/>
              <a:gd name="connsiteX122" fmla="*/ 583778 w 1100583"/>
              <a:gd name="connsiteY122" fmla="*/ 2679 h 165421"/>
              <a:gd name="connsiteX123" fmla="*/ 583778 w 1100583"/>
              <a:gd name="connsiteY123" fmla="*/ 19645 h 165421"/>
              <a:gd name="connsiteX124" fmla="*/ 424160 w 1100583"/>
              <a:gd name="connsiteY124" fmla="*/ 162744 h 165421"/>
              <a:gd name="connsiteX125" fmla="*/ 447154 w 1100583"/>
              <a:gd name="connsiteY125" fmla="*/ 162744 h 165421"/>
              <a:gd name="connsiteX126" fmla="*/ 447154 w 1100583"/>
              <a:gd name="connsiteY126" fmla="*/ 2679 h 165421"/>
              <a:gd name="connsiteX127" fmla="*/ 428402 w 1100583"/>
              <a:gd name="connsiteY127" fmla="*/ 2679 h 165421"/>
              <a:gd name="connsiteX128" fmla="*/ 428402 w 1100583"/>
              <a:gd name="connsiteY128" fmla="*/ 115416 h 165421"/>
              <a:gd name="connsiteX129" fmla="*/ 429518 w 1100583"/>
              <a:gd name="connsiteY129" fmla="*/ 138968 h 165421"/>
              <a:gd name="connsiteX130" fmla="*/ 429072 w 1100583"/>
              <a:gd name="connsiteY130" fmla="*/ 138968 h 165421"/>
              <a:gd name="connsiteX131" fmla="*/ 422597 w 1100583"/>
              <a:gd name="connsiteY131" fmla="*/ 128253 h 165421"/>
              <a:gd name="connsiteX132" fmla="*/ 342453 w 1100583"/>
              <a:gd name="connsiteY132" fmla="*/ 2679 h 165421"/>
              <a:gd name="connsiteX133" fmla="*/ 318120 w 1100583"/>
              <a:gd name="connsiteY133" fmla="*/ 2679 h 165421"/>
              <a:gd name="connsiteX134" fmla="*/ 318120 w 1100583"/>
              <a:gd name="connsiteY134" fmla="*/ 162744 h 165421"/>
              <a:gd name="connsiteX135" fmla="*/ 336872 w 1100583"/>
              <a:gd name="connsiteY135" fmla="*/ 162744 h 165421"/>
              <a:gd name="connsiteX136" fmla="*/ 336872 w 1100583"/>
              <a:gd name="connsiteY136" fmla="*/ 47104 h 165421"/>
              <a:gd name="connsiteX137" fmla="*/ 335980 w 1100583"/>
              <a:gd name="connsiteY137" fmla="*/ 25115 h 165421"/>
              <a:gd name="connsiteX138" fmla="*/ 336649 w 1100583"/>
              <a:gd name="connsiteY138" fmla="*/ 25115 h 165421"/>
              <a:gd name="connsiteX139" fmla="*/ 341783 w 1100583"/>
              <a:gd name="connsiteY139" fmla="*/ 35161 h 165421"/>
              <a:gd name="connsiteX140" fmla="*/ 424160 w 1100583"/>
              <a:gd name="connsiteY140" fmla="*/ 162744 h 1654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1100583" h="165421">
                <a:moveTo>
                  <a:pt x="75233" y="165422"/>
                </a:moveTo>
                <a:cubicBezTo>
                  <a:pt x="92869" y="165422"/>
                  <a:pt x="107603" y="162297"/>
                  <a:pt x="119435" y="156047"/>
                </a:cubicBezTo>
                <a:lnTo>
                  <a:pt x="119435" y="137852"/>
                </a:lnTo>
                <a:cubicBezTo>
                  <a:pt x="107677" y="144996"/>
                  <a:pt x="93762" y="148568"/>
                  <a:pt x="77688" y="148568"/>
                </a:cubicBezTo>
                <a:cubicBezTo>
                  <a:pt x="60350" y="148568"/>
                  <a:pt x="46323" y="142800"/>
                  <a:pt x="35607" y="131266"/>
                </a:cubicBezTo>
                <a:cubicBezTo>
                  <a:pt x="24966" y="119658"/>
                  <a:pt x="19645" y="104106"/>
                  <a:pt x="19645" y="84609"/>
                </a:cubicBezTo>
                <a:cubicBezTo>
                  <a:pt x="19645" y="64070"/>
                  <a:pt x="25338" y="47662"/>
                  <a:pt x="36723" y="35384"/>
                </a:cubicBezTo>
                <a:cubicBezTo>
                  <a:pt x="48183" y="23106"/>
                  <a:pt x="63103" y="16966"/>
                  <a:pt x="81483" y="16966"/>
                </a:cubicBezTo>
                <a:cubicBezTo>
                  <a:pt x="95324" y="16966"/>
                  <a:pt x="107975" y="20166"/>
                  <a:pt x="119435" y="26566"/>
                </a:cubicBezTo>
                <a:lnTo>
                  <a:pt x="119435" y="6586"/>
                </a:lnTo>
                <a:cubicBezTo>
                  <a:pt x="109463" y="2195"/>
                  <a:pt x="96887" y="0"/>
                  <a:pt x="81707" y="0"/>
                </a:cubicBezTo>
                <a:cubicBezTo>
                  <a:pt x="58043" y="0"/>
                  <a:pt x="38509" y="7888"/>
                  <a:pt x="23106" y="23664"/>
                </a:cubicBezTo>
                <a:cubicBezTo>
                  <a:pt x="7702" y="39439"/>
                  <a:pt x="0" y="60127"/>
                  <a:pt x="0" y="85725"/>
                </a:cubicBezTo>
                <a:cubicBezTo>
                  <a:pt x="0" y="109538"/>
                  <a:pt x="6846" y="128774"/>
                  <a:pt x="20538" y="143434"/>
                </a:cubicBezTo>
                <a:cubicBezTo>
                  <a:pt x="34231" y="158093"/>
                  <a:pt x="52462" y="165422"/>
                  <a:pt x="75233" y="165422"/>
                </a:cubicBezTo>
                <a:close/>
                <a:moveTo>
                  <a:pt x="210294" y="165422"/>
                </a:moveTo>
                <a:cubicBezTo>
                  <a:pt x="187597" y="165422"/>
                  <a:pt x="169404" y="157944"/>
                  <a:pt x="155712" y="142987"/>
                </a:cubicBezTo>
                <a:cubicBezTo>
                  <a:pt x="142094" y="128030"/>
                  <a:pt x="135284" y="108570"/>
                  <a:pt x="135284" y="84609"/>
                </a:cubicBezTo>
                <a:cubicBezTo>
                  <a:pt x="135284" y="58862"/>
                  <a:pt x="142242" y="38323"/>
                  <a:pt x="156158" y="22994"/>
                </a:cubicBezTo>
                <a:cubicBezTo>
                  <a:pt x="170073" y="7665"/>
                  <a:pt x="189012" y="0"/>
                  <a:pt x="212973" y="0"/>
                </a:cubicBezTo>
                <a:cubicBezTo>
                  <a:pt x="235074" y="0"/>
                  <a:pt x="252859" y="7441"/>
                  <a:pt x="266328" y="22324"/>
                </a:cubicBezTo>
                <a:cubicBezTo>
                  <a:pt x="279871" y="37207"/>
                  <a:pt x="286643" y="56666"/>
                  <a:pt x="286643" y="80702"/>
                </a:cubicBezTo>
                <a:cubicBezTo>
                  <a:pt x="286643" y="106821"/>
                  <a:pt x="279722" y="127472"/>
                  <a:pt x="265882" y="142652"/>
                </a:cubicBezTo>
                <a:cubicBezTo>
                  <a:pt x="252041" y="157832"/>
                  <a:pt x="233512" y="165422"/>
                  <a:pt x="210294" y="165422"/>
                </a:cubicBezTo>
                <a:close/>
                <a:moveTo>
                  <a:pt x="211634" y="16966"/>
                </a:moveTo>
                <a:cubicBezTo>
                  <a:pt x="194816" y="16966"/>
                  <a:pt x="181161" y="23031"/>
                  <a:pt x="170669" y="35161"/>
                </a:cubicBezTo>
                <a:cubicBezTo>
                  <a:pt x="160176" y="47290"/>
                  <a:pt x="154931" y="63215"/>
                  <a:pt x="154931" y="82934"/>
                </a:cubicBezTo>
                <a:cubicBezTo>
                  <a:pt x="154931" y="102654"/>
                  <a:pt x="160027" y="118542"/>
                  <a:pt x="170222" y="130597"/>
                </a:cubicBezTo>
                <a:cubicBezTo>
                  <a:pt x="180491" y="142577"/>
                  <a:pt x="193849" y="148568"/>
                  <a:pt x="210294" y="148568"/>
                </a:cubicBezTo>
                <a:cubicBezTo>
                  <a:pt x="227856" y="148568"/>
                  <a:pt x="241697" y="142838"/>
                  <a:pt x="251817" y="131378"/>
                </a:cubicBezTo>
                <a:cubicBezTo>
                  <a:pt x="261937" y="119918"/>
                  <a:pt x="266998" y="103882"/>
                  <a:pt x="266998" y="83269"/>
                </a:cubicBezTo>
                <a:cubicBezTo>
                  <a:pt x="266998" y="62136"/>
                  <a:pt x="262087" y="45802"/>
                  <a:pt x="252264" y="34268"/>
                </a:cubicBezTo>
                <a:cubicBezTo>
                  <a:pt x="242441" y="22733"/>
                  <a:pt x="228898" y="16966"/>
                  <a:pt x="211634" y="16966"/>
                </a:cubicBezTo>
                <a:close/>
                <a:moveTo>
                  <a:pt x="1003581" y="134169"/>
                </a:moveTo>
                <a:lnTo>
                  <a:pt x="1003581" y="156269"/>
                </a:lnTo>
                <a:cubicBezTo>
                  <a:pt x="1005667" y="157684"/>
                  <a:pt x="1008420" y="158986"/>
                  <a:pt x="1011849" y="160177"/>
                </a:cubicBezTo>
                <a:cubicBezTo>
                  <a:pt x="1015345" y="161293"/>
                  <a:pt x="1019031" y="162223"/>
                  <a:pt x="1022898" y="162966"/>
                </a:cubicBezTo>
                <a:cubicBezTo>
                  <a:pt x="1026765" y="163786"/>
                  <a:pt x="1030556" y="164381"/>
                  <a:pt x="1034281" y="164752"/>
                </a:cubicBezTo>
                <a:cubicBezTo>
                  <a:pt x="1038005" y="165199"/>
                  <a:pt x="1041129" y="165422"/>
                  <a:pt x="1043653" y="165422"/>
                </a:cubicBezTo>
                <a:cubicBezTo>
                  <a:pt x="1051245" y="165422"/>
                  <a:pt x="1058465" y="164641"/>
                  <a:pt x="1065313" y="163079"/>
                </a:cubicBezTo>
                <a:cubicBezTo>
                  <a:pt x="1072161" y="161590"/>
                  <a:pt x="1078181" y="159135"/>
                  <a:pt x="1083391" y="155711"/>
                </a:cubicBezTo>
                <a:cubicBezTo>
                  <a:pt x="1088678" y="152288"/>
                  <a:pt x="1092850" y="147861"/>
                  <a:pt x="1095898" y="142429"/>
                </a:cubicBezTo>
                <a:cubicBezTo>
                  <a:pt x="1099022" y="136922"/>
                  <a:pt x="1100584" y="130224"/>
                  <a:pt x="1100584" y="122337"/>
                </a:cubicBezTo>
                <a:cubicBezTo>
                  <a:pt x="1100584" y="116383"/>
                  <a:pt x="1099432" y="111100"/>
                  <a:pt x="1097126" y="106487"/>
                </a:cubicBezTo>
                <a:cubicBezTo>
                  <a:pt x="1094888" y="101873"/>
                  <a:pt x="1091840" y="97669"/>
                  <a:pt x="1087973" y="93873"/>
                </a:cubicBezTo>
                <a:cubicBezTo>
                  <a:pt x="1084106" y="90078"/>
                  <a:pt x="1079600" y="86618"/>
                  <a:pt x="1074467" y="83493"/>
                </a:cubicBezTo>
                <a:cubicBezTo>
                  <a:pt x="1069333" y="80367"/>
                  <a:pt x="1063894" y="77391"/>
                  <a:pt x="1058169" y="74563"/>
                </a:cubicBezTo>
                <a:cubicBezTo>
                  <a:pt x="1052588" y="71810"/>
                  <a:pt x="1047635" y="69280"/>
                  <a:pt x="1043320" y="66973"/>
                </a:cubicBezTo>
                <a:cubicBezTo>
                  <a:pt x="1039081" y="64666"/>
                  <a:pt x="1035471" y="62285"/>
                  <a:pt x="1032499" y="59829"/>
                </a:cubicBezTo>
                <a:cubicBezTo>
                  <a:pt x="1029518" y="57373"/>
                  <a:pt x="1027251" y="54657"/>
                  <a:pt x="1025689" y="51681"/>
                </a:cubicBezTo>
                <a:cubicBezTo>
                  <a:pt x="1024194" y="48704"/>
                  <a:pt x="1023451" y="45169"/>
                  <a:pt x="1023451" y="41077"/>
                </a:cubicBezTo>
                <a:cubicBezTo>
                  <a:pt x="1023451" y="36686"/>
                  <a:pt x="1024460" y="32965"/>
                  <a:pt x="1026470" y="29914"/>
                </a:cubicBezTo>
                <a:cubicBezTo>
                  <a:pt x="1028480" y="26864"/>
                  <a:pt x="1031080" y="24371"/>
                  <a:pt x="1034281" y="22436"/>
                </a:cubicBezTo>
                <a:cubicBezTo>
                  <a:pt x="1037481" y="20501"/>
                  <a:pt x="1041129" y="19124"/>
                  <a:pt x="1045225" y="18306"/>
                </a:cubicBezTo>
                <a:cubicBezTo>
                  <a:pt x="1049311" y="17413"/>
                  <a:pt x="1053407" y="16966"/>
                  <a:pt x="1057502" y="16966"/>
                </a:cubicBezTo>
                <a:cubicBezTo>
                  <a:pt x="1072304" y="16966"/>
                  <a:pt x="1084439" y="20241"/>
                  <a:pt x="1093888" y="26789"/>
                </a:cubicBezTo>
                <a:lnTo>
                  <a:pt x="1093888" y="5693"/>
                </a:lnTo>
                <a:cubicBezTo>
                  <a:pt x="1086668" y="1898"/>
                  <a:pt x="1075171" y="0"/>
                  <a:pt x="1059398" y="0"/>
                </a:cubicBezTo>
                <a:cubicBezTo>
                  <a:pt x="1052473" y="0"/>
                  <a:pt x="1045663" y="856"/>
                  <a:pt x="1038967" y="2567"/>
                </a:cubicBezTo>
                <a:cubicBezTo>
                  <a:pt x="1032347" y="4279"/>
                  <a:pt x="1026432" y="6883"/>
                  <a:pt x="1021222" y="10381"/>
                </a:cubicBezTo>
                <a:cubicBezTo>
                  <a:pt x="1016012" y="13878"/>
                  <a:pt x="1011811" y="18343"/>
                  <a:pt x="1008611" y="23775"/>
                </a:cubicBezTo>
                <a:cubicBezTo>
                  <a:pt x="1005410" y="29133"/>
                  <a:pt x="1003810" y="35458"/>
                  <a:pt x="1003810" y="42751"/>
                </a:cubicBezTo>
                <a:cubicBezTo>
                  <a:pt x="1003810" y="48704"/>
                  <a:pt x="1004810" y="53913"/>
                  <a:pt x="1006820" y="58378"/>
                </a:cubicBezTo>
                <a:cubicBezTo>
                  <a:pt x="1008906" y="62768"/>
                  <a:pt x="1011735" y="66712"/>
                  <a:pt x="1015307" y="70210"/>
                </a:cubicBezTo>
                <a:cubicBezTo>
                  <a:pt x="1018879" y="73707"/>
                  <a:pt x="1023079" y="76907"/>
                  <a:pt x="1027918" y="79809"/>
                </a:cubicBezTo>
                <a:cubicBezTo>
                  <a:pt x="1032756" y="82711"/>
                  <a:pt x="1037967" y="85576"/>
                  <a:pt x="1043548" y="88404"/>
                </a:cubicBezTo>
                <a:cubicBezTo>
                  <a:pt x="1048825" y="91083"/>
                  <a:pt x="1053740" y="93650"/>
                  <a:pt x="1058284" y="96106"/>
                </a:cubicBezTo>
                <a:cubicBezTo>
                  <a:pt x="1062894" y="98487"/>
                  <a:pt x="1066875" y="101017"/>
                  <a:pt x="1070218" y="103696"/>
                </a:cubicBezTo>
                <a:cubicBezTo>
                  <a:pt x="1073571" y="106300"/>
                  <a:pt x="1076181" y="109203"/>
                  <a:pt x="1078038" y="112402"/>
                </a:cubicBezTo>
                <a:cubicBezTo>
                  <a:pt x="1079972" y="115602"/>
                  <a:pt x="1080944" y="119360"/>
                  <a:pt x="1080944" y="123676"/>
                </a:cubicBezTo>
                <a:cubicBezTo>
                  <a:pt x="1080944" y="131713"/>
                  <a:pt x="1078076" y="137889"/>
                  <a:pt x="1072342" y="142206"/>
                </a:cubicBezTo>
                <a:cubicBezTo>
                  <a:pt x="1066685" y="146447"/>
                  <a:pt x="1058093" y="148568"/>
                  <a:pt x="1046558" y="148568"/>
                </a:cubicBezTo>
                <a:cubicBezTo>
                  <a:pt x="1043215" y="148568"/>
                  <a:pt x="1039567" y="148233"/>
                  <a:pt x="1035624" y="147563"/>
                </a:cubicBezTo>
                <a:cubicBezTo>
                  <a:pt x="1031680" y="146893"/>
                  <a:pt x="1027737" y="145963"/>
                  <a:pt x="1023793" y="144773"/>
                </a:cubicBezTo>
                <a:cubicBezTo>
                  <a:pt x="1019917" y="143508"/>
                  <a:pt x="1016202" y="141982"/>
                  <a:pt x="1012630" y="140196"/>
                </a:cubicBezTo>
                <a:cubicBezTo>
                  <a:pt x="1009125" y="138410"/>
                  <a:pt x="1006115" y="136401"/>
                  <a:pt x="1003581" y="134169"/>
                </a:cubicBezTo>
                <a:close/>
                <a:moveTo>
                  <a:pt x="944091" y="19645"/>
                </a:moveTo>
                <a:lnTo>
                  <a:pt x="990304" y="19645"/>
                </a:lnTo>
                <a:lnTo>
                  <a:pt x="990304" y="2679"/>
                </a:lnTo>
                <a:lnTo>
                  <a:pt x="879239" y="2679"/>
                </a:lnTo>
                <a:lnTo>
                  <a:pt x="879239" y="19645"/>
                </a:lnTo>
                <a:lnTo>
                  <a:pt x="925339" y="19645"/>
                </a:lnTo>
                <a:lnTo>
                  <a:pt x="925339" y="162744"/>
                </a:lnTo>
                <a:lnTo>
                  <a:pt x="944091" y="162744"/>
                </a:lnTo>
                <a:lnTo>
                  <a:pt x="944091" y="19645"/>
                </a:lnTo>
                <a:close/>
                <a:moveTo>
                  <a:pt x="853678" y="162744"/>
                </a:moveTo>
                <a:lnTo>
                  <a:pt x="830685" y="162744"/>
                </a:lnTo>
                <a:lnTo>
                  <a:pt x="748308" y="35161"/>
                </a:lnTo>
                <a:cubicBezTo>
                  <a:pt x="746224" y="31961"/>
                  <a:pt x="744513" y="28612"/>
                  <a:pt x="743174" y="25115"/>
                </a:cubicBezTo>
                <a:lnTo>
                  <a:pt x="742503" y="25115"/>
                </a:lnTo>
                <a:cubicBezTo>
                  <a:pt x="743099" y="28538"/>
                  <a:pt x="743397" y="35868"/>
                  <a:pt x="743397" y="47104"/>
                </a:cubicBezTo>
                <a:lnTo>
                  <a:pt x="743397" y="162744"/>
                </a:lnTo>
                <a:lnTo>
                  <a:pt x="724644" y="162744"/>
                </a:lnTo>
                <a:lnTo>
                  <a:pt x="724644" y="2679"/>
                </a:lnTo>
                <a:lnTo>
                  <a:pt x="748977" y="2679"/>
                </a:lnTo>
                <a:lnTo>
                  <a:pt x="829122" y="128253"/>
                </a:lnTo>
                <a:cubicBezTo>
                  <a:pt x="832471" y="133462"/>
                  <a:pt x="834628" y="137034"/>
                  <a:pt x="835596" y="138968"/>
                </a:cubicBezTo>
                <a:lnTo>
                  <a:pt x="836042" y="138968"/>
                </a:lnTo>
                <a:cubicBezTo>
                  <a:pt x="835298" y="134354"/>
                  <a:pt x="834926" y="126504"/>
                  <a:pt x="834926" y="115416"/>
                </a:cubicBezTo>
                <a:lnTo>
                  <a:pt x="834926" y="2679"/>
                </a:lnTo>
                <a:lnTo>
                  <a:pt x="853678" y="2679"/>
                </a:lnTo>
                <a:lnTo>
                  <a:pt x="853678" y="162744"/>
                </a:lnTo>
                <a:close/>
                <a:moveTo>
                  <a:pt x="609005" y="162744"/>
                </a:moveTo>
                <a:lnTo>
                  <a:pt x="693837" y="162744"/>
                </a:lnTo>
                <a:lnTo>
                  <a:pt x="693837" y="145778"/>
                </a:lnTo>
                <a:lnTo>
                  <a:pt x="627757" y="145778"/>
                </a:lnTo>
                <a:lnTo>
                  <a:pt x="627757" y="89743"/>
                </a:lnTo>
                <a:lnTo>
                  <a:pt x="685577" y="89743"/>
                </a:lnTo>
                <a:lnTo>
                  <a:pt x="685577" y="72889"/>
                </a:lnTo>
                <a:lnTo>
                  <a:pt x="627757" y="72889"/>
                </a:lnTo>
                <a:lnTo>
                  <a:pt x="627757" y="19645"/>
                </a:lnTo>
                <a:lnTo>
                  <a:pt x="690265" y="19645"/>
                </a:lnTo>
                <a:lnTo>
                  <a:pt x="690265" y="2679"/>
                </a:lnTo>
                <a:lnTo>
                  <a:pt x="609005" y="2679"/>
                </a:lnTo>
                <a:lnTo>
                  <a:pt x="609005" y="162744"/>
                </a:lnTo>
                <a:close/>
                <a:moveTo>
                  <a:pt x="583778" y="19645"/>
                </a:moveTo>
                <a:lnTo>
                  <a:pt x="537567" y="19645"/>
                </a:lnTo>
                <a:lnTo>
                  <a:pt x="537567" y="162744"/>
                </a:lnTo>
                <a:lnTo>
                  <a:pt x="518815" y="162744"/>
                </a:lnTo>
                <a:lnTo>
                  <a:pt x="518815" y="19645"/>
                </a:lnTo>
                <a:lnTo>
                  <a:pt x="472715" y="19645"/>
                </a:lnTo>
                <a:lnTo>
                  <a:pt x="472715" y="2679"/>
                </a:lnTo>
                <a:lnTo>
                  <a:pt x="583778" y="2679"/>
                </a:lnTo>
                <a:lnTo>
                  <a:pt x="583778" y="19645"/>
                </a:lnTo>
                <a:close/>
                <a:moveTo>
                  <a:pt x="424160" y="162744"/>
                </a:moveTo>
                <a:lnTo>
                  <a:pt x="447154" y="162744"/>
                </a:lnTo>
                <a:lnTo>
                  <a:pt x="447154" y="2679"/>
                </a:lnTo>
                <a:lnTo>
                  <a:pt x="428402" y="2679"/>
                </a:lnTo>
                <a:lnTo>
                  <a:pt x="428402" y="115416"/>
                </a:lnTo>
                <a:cubicBezTo>
                  <a:pt x="428402" y="126504"/>
                  <a:pt x="428774" y="134354"/>
                  <a:pt x="429518" y="138968"/>
                </a:cubicBezTo>
                <a:lnTo>
                  <a:pt x="429072" y="138968"/>
                </a:lnTo>
                <a:cubicBezTo>
                  <a:pt x="428104" y="137034"/>
                  <a:pt x="425946" y="133462"/>
                  <a:pt x="422597" y="128253"/>
                </a:cubicBezTo>
                <a:lnTo>
                  <a:pt x="342453" y="2679"/>
                </a:lnTo>
                <a:lnTo>
                  <a:pt x="318120" y="2679"/>
                </a:lnTo>
                <a:lnTo>
                  <a:pt x="318120" y="162744"/>
                </a:lnTo>
                <a:lnTo>
                  <a:pt x="336872" y="162744"/>
                </a:lnTo>
                <a:lnTo>
                  <a:pt x="336872" y="47104"/>
                </a:lnTo>
                <a:cubicBezTo>
                  <a:pt x="336872" y="35868"/>
                  <a:pt x="336575" y="28538"/>
                  <a:pt x="335980" y="25115"/>
                </a:cubicBezTo>
                <a:lnTo>
                  <a:pt x="336649" y="25115"/>
                </a:lnTo>
                <a:cubicBezTo>
                  <a:pt x="337989" y="28612"/>
                  <a:pt x="339700" y="31961"/>
                  <a:pt x="341783" y="35161"/>
                </a:cubicBezTo>
                <a:lnTo>
                  <a:pt x="424160" y="162744"/>
                </a:lnTo>
                <a:close/>
              </a:path>
            </a:pathLst>
          </a:custGeom>
          <a:solidFill>
            <a:schemeClr val="tx1"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8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7708572" y="2343200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43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Ellipse 36_#color-2083&amp;10108"/>
          <p:cNvSpPr/>
          <p:nvPr userDrawn="1">
            <p:custDataLst>
              <p:tags r:id="rId1"/>
            </p:custDataLst>
          </p:nvPr>
        </p:nvSpPr>
        <p:spPr>
          <a:xfrm>
            <a:off x="0" y="566928"/>
            <a:ext cx="5422392" cy="6291072"/>
          </a:xfrm>
          <a:custGeom>
            <a:rect l="l" t="t" r="r" b="b"/>
            <a:pathLst>
              <a:path w="5422392" h="6291072">
                <a:moveTo>
                  <a:pt x="4425696" y="6291072"/>
                </a:moveTo>
                <a:lnTo>
                  <a:pt x="0" y="6291072"/>
                </a:lnTo>
                <a:lnTo>
                  <a:pt x="0" y="393192"/>
                </a:lnTo>
                <a:cubicBezTo>
                  <a:pt x="502920" y="137160"/>
                  <a:pt x="1069848" y="0"/>
                  <a:pt x="1673352" y="0"/>
                </a:cubicBezTo>
                <a:cubicBezTo>
                  <a:pt x="3739896" y="0"/>
                  <a:pt x="5422392" y="1673352"/>
                  <a:pt x="5422392" y="3749040"/>
                </a:cubicBezTo>
                <a:cubicBezTo>
                  <a:pt x="5422392" y="4727448"/>
                  <a:pt x="5047488" y="5614416"/>
                  <a:pt x="4425696" y="6291072"/>
                </a:cubicBez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Ellipse 38_#color_#strokes-2083&amp;10111"/>
          <p:cNvSpPr/>
          <p:nvPr userDrawn="1">
            <p:custDataLst>
              <p:tags r:id="rId2"/>
            </p:custDataLst>
          </p:nvPr>
        </p:nvSpPr>
        <p:spPr>
          <a:xfrm>
            <a:off x="11314176" y="1463040"/>
            <a:ext cx="877824" cy="1399032"/>
          </a:xfrm>
          <a:custGeom>
            <a:rect l="l" t="t" r="r" b="b"/>
            <a:pathLst>
              <a:path w="877824" h="1399032">
                <a:moveTo>
                  <a:pt x="877824" y="18288"/>
                </a:moveTo>
                <a:lnTo>
                  <a:pt x="877824" y="1371600"/>
                </a:lnTo>
                <a:cubicBezTo>
                  <a:pt x="822960" y="1389888"/>
                  <a:pt x="758952" y="1399032"/>
                  <a:pt x="694944" y="1399032"/>
                </a:cubicBezTo>
                <a:cubicBezTo>
                  <a:pt x="310896" y="1399032"/>
                  <a:pt x="0" y="1088136"/>
                  <a:pt x="0" y="694944"/>
                </a:cubicBezTo>
                <a:cubicBezTo>
                  <a:pt x="0" y="310896"/>
                  <a:pt x="310896" y="0"/>
                  <a:pt x="694944" y="0"/>
                </a:cubicBezTo>
                <a:cubicBezTo>
                  <a:pt x="758952" y="0"/>
                  <a:pt x="822960" y="9144"/>
                  <a:pt x="877824" y="18288"/>
                </a:cubicBez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Ellipse 39_#color_#strokes-2082&amp;9935"/>
          <p:cNvSpPr/>
          <p:nvPr userDrawn="1">
            <p:custDataLst>
              <p:tags r:id="rId3"/>
            </p:custDataLst>
          </p:nvPr>
        </p:nvSpPr>
        <p:spPr>
          <a:xfrm>
            <a:off x="10131552" y="301752"/>
            <a:ext cx="530352" cy="530352"/>
          </a:xfrm>
          <a:prstGeom prst="ellipse">
            <a:avLst/>
          </a:prstGeom>
          <a:solidFill>
            <a:schemeClr val="tx2">
              <a:alpha val="43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6104418" y="1621409"/>
            <a:ext cx="5230368" cy="2789863"/>
          </a:xfrm>
        </p:spPr>
        <p:txBody>
          <a:bodyPr wrap="square" anchor="ctr" anchorCtr="0">
            <a:normAutofit/>
          </a:bodyPr>
          <a:lstStyle>
            <a:lvl1pPr algn="l">
              <a:defRPr sz="48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18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130518" y="665438"/>
            <a:ext cx="4402908" cy="4700971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15300" b="1">
                <a:solidFill>
                  <a:srgbClr val="FFFFFF"/>
                </a:solidFill>
                <a:latin typeface="+mj-lt"/>
                <a:ea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8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800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800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8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Ellipse 36-2083&amp;10120"/>
          <p:cNvSpPr/>
          <p:nvPr userDrawn="1">
            <p:custDataLst>
              <p:tags r:id="rId1"/>
            </p:custDataLst>
          </p:nvPr>
        </p:nvSpPr>
        <p:spPr>
          <a:xfrm>
            <a:off x="0" y="2679192"/>
            <a:ext cx="5056632" cy="4178808"/>
          </a:xfrm>
          <a:custGeom>
            <a:rect l="l" t="t" r="r" b="b"/>
            <a:pathLst>
              <a:path w="5056632" h="4178808">
                <a:moveTo>
                  <a:pt x="4837176" y="4178808"/>
                </a:moveTo>
                <a:lnTo>
                  <a:pt x="0" y="4178808"/>
                </a:lnTo>
                <a:lnTo>
                  <a:pt x="0" y="758952"/>
                </a:lnTo>
                <a:cubicBezTo>
                  <a:pt x="539496" y="283464"/>
                  <a:pt x="1243584" y="0"/>
                  <a:pt x="2011680" y="0"/>
                </a:cubicBezTo>
                <a:cubicBezTo>
                  <a:pt x="3694176" y="0"/>
                  <a:pt x="5056632" y="1362456"/>
                  <a:pt x="5056632" y="3044952"/>
                </a:cubicBezTo>
                <a:cubicBezTo>
                  <a:pt x="5056632" y="3447288"/>
                  <a:pt x="4974336" y="3831336"/>
                  <a:pt x="4837176" y="4178808"/>
                </a:cubicBezTo>
              </a:path>
            </a:pathLst>
          </a:custGeom>
          <a:solidFill>
            <a:schemeClr val="tx2">
              <a:alpha val="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8" name="Ellipse 38_#color_#strokes-2082&amp;9949"/>
          <p:cNvSpPr/>
          <p:nvPr userDrawn="1">
            <p:custDataLst>
              <p:tags r:id="rId2"/>
            </p:custDataLst>
          </p:nvPr>
        </p:nvSpPr>
        <p:spPr>
          <a:xfrm>
            <a:off x="9537192" y="1152144"/>
            <a:ext cx="1298448" cy="1298448"/>
          </a:xfrm>
          <a:prstGeom prst="ellipse">
            <a:avLst/>
          </a:prstGeom>
          <a:solidFill>
            <a:schemeClr val="tx2">
              <a:alpha val="43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0" name="Ellipse 37 (Stroke)_#color-2083&amp;10123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2368296" cy="3410712"/>
          </a:xfrm>
          <a:custGeom>
            <a:rect l="l" t="t" r="r" b="b"/>
            <a:pathLst>
              <a:path w="2368296" h="3410712">
                <a:moveTo>
                  <a:pt x="0" y="2834640"/>
                </a:moveTo>
                <a:cubicBezTo>
                  <a:pt x="54864" y="2834640"/>
                  <a:pt x="109728" y="2834640"/>
                  <a:pt x="164592" y="2834640"/>
                </a:cubicBezTo>
                <a:cubicBezTo>
                  <a:pt x="1069848" y="2834640"/>
                  <a:pt x="1801368" y="2112264"/>
                  <a:pt x="1801368" y="1207008"/>
                </a:cubicBezTo>
                <a:cubicBezTo>
                  <a:pt x="1801368" y="731520"/>
                  <a:pt x="1591056" y="301752"/>
                  <a:pt x="1261872" y="0"/>
                </a:cubicBezTo>
                <a:lnTo>
                  <a:pt x="2011680" y="0"/>
                </a:lnTo>
                <a:cubicBezTo>
                  <a:pt x="2240280" y="347472"/>
                  <a:pt x="2368296" y="758952"/>
                  <a:pt x="2368296" y="1207008"/>
                </a:cubicBezTo>
                <a:cubicBezTo>
                  <a:pt x="2368296" y="2423160"/>
                  <a:pt x="1380744" y="3410712"/>
                  <a:pt x="164592" y="3410712"/>
                </a:cubicBezTo>
                <a:cubicBezTo>
                  <a:pt x="109728" y="3410712"/>
                  <a:pt x="54864" y="3410712"/>
                  <a:pt x="0" y="3401568"/>
                </a:cubicBezTo>
                <a:lnTo>
                  <a:pt x="0" y="283464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2" name="Ellipse 40_#color_#strokes-2082&amp;9950"/>
          <p:cNvSpPr/>
          <p:nvPr userDrawn="1">
            <p:custDataLst>
              <p:tags r:id="rId4"/>
            </p:custDataLst>
          </p:nvPr>
        </p:nvSpPr>
        <p:spPr>
          <a:xfrm>
            <a:off x="10899648" y="3429000"/>
            <a:ext cx="530352" cy="530352"/>
          </a:xfrm>
          <a:prstGeom prst="ellipse">
            <a:avLst/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4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1841500" y="555752"/>
            <a:ext cx="10096500" cy="3249648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9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2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841500" y="4217290"/>
            <a:ext cx="10096500" cy="1931921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9.xml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Ellipse 37 (Stroke)_#color-2083&amp;10114"/>
          <p:cNvSpPr/>
          <p:nvPr userDrawn="1">
            <p:custDataLst>
              <p:tags r:id="rId12"/>
            </p:custDataLst>
          </p:nvPr>
        </p:nvSpPr>
        <p:spPr>
          <a:xfrm>
            <a:off x="10497312" y="0"/>
            <a:ext cx="1691640" cy="1591056"/>
          </a:xfrm>
          <a:custGeom>
            <a:rect l="l" t="t" r="r" b="b"/>
            <a:pathLst>
              <a:path w="1691639" h="1591056">
                <a:moveTo>
                  <a:pt x="402336" y="0"/>
                </a:moveTo>
                <a:cubicBezTo>
                  <a:pt x="374904" y="82296"/>
                  <a:pt x="365760" y="164592"/>
                  <a:pt x="365760" y="246888"/>
                </a:cubicBezTo>
                <a:cubicBezTo>
                  <a:pt x="365760" y="786384"/>
                  <a:pt x="804672" y="1225296"/>
                  <a:pt x="1344168" y="1225296"/>
                </a:cubicBezTo>
                <a:cubicBezTo>
                  <a:pt x="1472184" y="1225296"/>
                  <a:pt x="1591056" y="1207008"/>
                  <a:pt x="1691640" y="1161288"/>
                </a:cubicBezTo>
                <a:lnTo>
                  <a:pt x="1691640" y="1545336"/>
                </a:lnTo>
                <a:cubicBezTo>
                  <a:pt x="1581912" y="1581912"/>
                  <a:pt x="1463040" y="1591056"/>
                  <a:pt x="1344168" y="1591056"/>
                </a:cubicBezTo>
                <a:cubicBezTo>
                  <a:pt x="603504" y="1591056"/>
                  <a:pt x="0" y="987552"/>
                  <a:pt x="0" y="246888"/>
                </a:cubicBezTo>
                <a:cubicBezTo>
                  <a:pt x="0" y="164592"/>
                  <a:pt x="9144" y="82296"/>
                  <a:pt x="18288" y="0"/>
                </a:cubicBezTo>
                <a:lnTo>
                  <a:pt x="402336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Ellipse 36-2083&amp;10117"/>
          <p:cNvSpPr/>
          <p:nvPr userDrawn="1">
            <p:custDataLst>
              <p:tags r:id="rId13"/>
            </p:custDataLst>
          </p:nvPr>
        </p:nvSpPr>
        <p:spPr>
          <a:xfrm>
            <a:off x="905256" y="5687568"/>
            <a:ext cx="2715768" cy="1170432"/>
          </a:xfrm>
          <a:custGeom>
            <a:rect l="l" t="t" r="r" b="b"/>
            <a:pathLst>
              <a:path w="2715768" h="1170432">
                <a:moveTo>
                  <a:pt x="2715768" y="1170432"/>
                </a:moveTo>
                <a:lnTo>
                  <a:pt x="0" y="1170432"/>
                </a:lnTo>
                <a:cubicBezTo>
                  <a:pt x="100584" y="502920"/>
                  <a:pt x="667512" y="0"/>
                  <a:pt x="1353312" y="0"/>
                </a:cubicBezTo>
                <a:cubicBezTo>
                  <a:pt x="2048256" y="0"/>
                  <a:pt x="2615184" y="502920"/>
                  <a:pt x="2715768" y="1170432"/>
                </a:cubicBezTo>
              </a:path>
            </a:pathLst>
          </a:custGeom>
          <a:solidFill>
            <a:schemeClr val="tx2">
              <a:alpha val="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48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48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1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1686" r:id="rId2"/>
    <p:sldLayoutId id="2147511687" r:id="rId3"/>
    <p:sldLayoutId id="2147511688" r:id="rId4"/>
    <p:sldLayoutId id="2147511689" r:id="rId5"/>
    <p:sldLayoutId id="2147511690" r:id="rId6"/>
    <p:sldLayoutId id="2147511691" r:id="rId7"/>
    <p:sldLayoutId id="2147511692" r:id="rId8"/>
    <p:sldLayoutId id="2147511693" r:id="rId9"/>
    <p:sldLayoutId id="2147511694" r:id="rId10"/>
    <p:sldLayoutId id="214751169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tags" Target="../tags/tag90.xml" /><Relationship Id="rId13" Type="http://schemas.openxmlformats.org/officeDocument/2006/relationships/tags" Target="../tags/tag91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18" Type="http://schemas.openxmlformats.org/officeDocument/2006/relationships/tags" Target="../tags/tag149.xml" /><Relationship Id="rId19" Type="http://schemas.openxmlformats.org/officeDocument/2006/relationships/tags" Target="../tags/tag150.xml" /><Relationship Id="rId2" Type="http://schemas.openxmlformats.org/officeDocument/2006/relationships/tags" Target="../tags/tag133.xml" /><Relationship Id="rId20" Type="http://schemas.openxmlformats.org/officeDocument/2006/relationships/tags" Target="../tags/tag151.xml" /><Relationship Id="rId21" Type="http://schemas.openxmlformats.org/officeDocument/2006/relationships/tags" Target="../tags/tag152.xml" /><Relationship Id="rId22" Type="http://schemas.openxmlformats.org/officeDocument/2006/relationships/tags" Target="../tags/tag153.xml" /><Relationship Id="rId23" Type="http://schemas.openxmlformats.org/officeDocument/2006/relationships/tags" Target="../tags/tag154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1512205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870709" y="2114549"/>
            <a:ext cx="9467850" cy="2628901"/>
          </a:xfrm>
        </p:spPr>
        <p:txBody>
          <a:bodyPr wrap="square">
            <a:normAutofit/>
          </a:bodyPr>
          <a:lstStyle/>
          <a:p>
            <a:r>
              <a:rPr lang="zh-CN" altLang="en-US"/>
              <a:t>护士职业形象塑造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1870709" y="5042222"/>
            <a:ext cx="7492365" cy="1177603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7708572" y="2343200"/>
            <a:ext cx="2880000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626049" y="1020238"/>
            <a:ext cx="812351" cy="71262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01</a:t>
            </a:r>
            <a:endParaRPr lang="en-US" sz="40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2531627" y="1124552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17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1626049" y="4045045"/>
            <a:ext cx="812351" cy="71262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04</a:t>
            </a:r>
            <a:endParaRPr lang="en-US" sz="40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2531627" y="4149359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护士职业形象塑造的方法和途径</a:t>
            </a:r>
            <a:endParaRPr lang="zh-CN" altLang="en-US" sz="17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1626049" y="2028507"/>
            <a:ext cx="812351" cy="71262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02</a:t>
            </a:r>
            <a:endParaRPr lang="en-US" sz="40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2531627" y="213282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护士职业形象的重要性</a:t>
            </a:r>
            <a:endParaRPr lang="zh-CN" altLang="en-US" sz="17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626049" y="3036776"/>
            <a:ext cx="812351" cy="71262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03</a:t>
            </a:r>
            <a:endParaRPr lang="en-US" sz="40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2531627" y="3141090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护士职业形象的主要构成要素</a:t>
            </a:r>
            <a:endParaRPr lang="zh-CN" altLang="en-US" sz="17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1626049" y="5053314"/>
            <a:ext cx="812351" cy="71262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05</a:t>
            </a:r>
            <a:endParaRPr lang="en-US" sz="40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2531627" y="5157628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护士职业形象塑造的挑战与应对策略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10438" y="2034069"/>
            <a:ext cx="5230368" cy="2789863"/>
          </a:xfrm>
        </p:spPr>
        <p:txBody>
          <a:bodyPr wrap="square" anchor="ctr" anchorCtr="0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0518" y="881029"/>
            <a:ext cx="4402908" cy="4700971"/>
          </a:xfrm>
        </p:spPr>
        <p:txBody>
          <a:bodyPr wrap="square">
            <a:normAutofit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10438" y="2034069"/>
            <a:ext cx="5230368" cy="2789863"/>
          </a:xfrm>
        </p:spPr>
        <p:txBody>
          <a:bodyPr wrap="square" anchor="ctr" anchorCtr="0">
            <a:normAutofit/>
          </a:bodyPr>
          <a:lstStyle/>
          <a:p>
            <a:r>
              <a:rPr lang="zh-CN" altLang="en-US"/>
              <a:t>护士职业形象的重要性</a:t>
            </a:r>
            <a:endParaRPr lang="zh-CN" altLang="en-US"/>
          </a:p>
        </p:txBody>
      </p:sp>
      <p:sp>
        <p:nvSpPr>
          <p:cNvPr id="10489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0518" y="881029"/>
            <a:ext cx="4402908" cy="4700971"/>
          </a:xfrm>
        </p:spPr>
        <p:txBody>
          <a:bodyPr wrap="square">
            <a:normAutofit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提升医疗质量和患者满意度</a:t>
            </a:r>
            <a:endParaRPr lang="zh-CN" altLang="en-US"/>
          </a:p>
        </p:txBody>
      </p:sp>
      <p:sp>
        <p:nvSpPr>
          <p:cNvPr id="104902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47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63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护士职业形象是医疗质量的重要组成部分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42"/>
          <p:cNvSpPr/>
          <p:nvPr>
            <p:custDataLst>
              <p:tags r:id="rId4"/>
            </p:custDataLst>
          </p:nvPr>
        </p:nvSpPr>
        <p:spPr>
          <a:xfrm>
            <a:off x="1449357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11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20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护士的职业形象直接影响患者的满意度和信任度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3"/>
          <p:cNvSpPr/>
          <p:nvPr>
            <p:custDataLst>
              <p:tags r:id="rId7"/>
            </p:custDataLst>
          </p:nvPr>
        </p:nvSpPr>
        <p:spPr>
          <a:xfrm>
            <a:off x="39657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68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84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护士的职业形象可以提升医院的声誉和竞争力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44"/>
          <p:cNvSpPr/>
          <p:nvPr>
            <p:custDataLst>
              <p:tags r:id="rId10"/>
            </p:custDataLst>
          </p:nvPr>
        </p:nvSpPr>
        <p:spPr>
          <a:xfrm>
            <a:off x="64807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25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41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护士的职业形象可以促进医患关系的和谐发展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45"/>
          <p:cNvSpPr/>
          <p:nvPr>
            <p:custDataLst>
              <p:tags r:id="rId13"/>
            </p:custDataLst>
          </p:nvPr>
        </p:nvSpPr>
        <p:spPr>
          <a:xfrm>
            <a:off x="8997136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增强护士的职业认同感和自豪感</a:t>
            </a:r>
            <a:endParaRPr lang="zh-CN" altLang="en-US"/>
          </a:p>
        </p:txBody>
      </p:sp>
      <p:sp>
        <p:nvSpPr>
          <p:cNvPr id="1049090" name="五边形 30"/>
          <p:cNvSpPr/>
          <p:nvPr>
            <p:custDataLst>
              <p:tags r:id="rId2"/>
            </p:custDataLst>
          </p:nvPr>
        </p:nvSpPr>
        <p:spPr>
          <a:xfrm>
            <a:off x="694800" y="3203104"/>
            <a:ext cx="2862473" cy="116355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2" name="燕尾形 36"/>
          <p:cNvSpPr/>
          <p:nvPr>
            <p:custDataLst>
              <p:tags r:id="rId3"/>
            </p:custDataLst>
          </p:nvPr>
        </p:nvSpPr>
        <p:spPr>
          <a:xfrm>
            <a:off x="3266600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4" name="燕尾形 37"/>
          <p:cNvSpPr/>
          <p:nvPr>
            <p:custDataLst>
              <p:tags r:id="rId4"/>
            </p:custDataLst>
          </p:nvPr>
        </p:nvSpPr>
        <p:spPr>
          <a:xfrm>
            <a:off x="84102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6" name="燕尾形 38"/>
          <p:cNvSpPr/>
          <p:nvPr>
            <p:custDataLst>
              <p:tags r:id="rId5"/>
            </p:custDataLst>
          </p:nvPr>
        </p:nvSpPr>
        <p:spPr>
          <a:xfrm>
            <a:off x="58384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8" name="文本框 3"/>
          <p:cNvSpPr txBox="1"/>
          <p:nvPr>
            <p:custDataLst>
              <p:tags r:id="rId6"/>
            </p:custDataLst>
          </p:nvPr>
        </p:nvSpPr>
        <p:spPr>
          <a:xfrm>
            <a:off x="3206730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护士的职业认同感：对自身职业的认同和尊重，是护士工作的动力和源泉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0" name="文本框 6"/>
          <p:cNvSpPr txBox="1"/>
          <p:nvPr>
            <p:custDataLst>
              <p:tags r:id="rId7"/>
            </p:custDataLst>
          </p:nvPr>
        </p:nvSpPr>
        <p:spPr>
          <a:xfrm>
            <a:off x="694800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护士职业形象的重要性：直接影响患者对护士的信任度和满意度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2" name="文本框 7"/>
          <p:cNvSpPr txBox="1"/>
          <p:nvPr>
            <p:custDataLst>
              <p:tags r:id="rId8"/>
            </p:custDataLst>
          </p:nvPr>
        </p:nvSpPr>
        <p:spPr>
          <a:xfrm>
            <a:off x="5836665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护士的职业自豪感：对自身职业的骄傲和自豪，是护士工作的动力和源泉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4" name="文本框 8"/>
          <p:cNvSpPr txBox="1"/>
          <p:nvPr>
            <p:custDataLst>
              <p:tags r:id="rId9"/>
            </p:custDataLst>
          </p:nvPr>
        </p:nvSpPr>
        <p:spPr>
          <a:xfrm>
            <a:off x="8407598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护士的职业形象塑造：通过提升护士的职业素养、技能和服务质量，增强护士的职业认同感和自豪感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促进护士与患者及家属的沟通交流</a:t>
            </a:r>
            <a:endParaRPr lang="zh-CN" altLang="en-US"/>
          </a:p>
        </p:txBody>
      </p:sp>
      <p:sp>
        <p:nvSpPr>
          <p:cNvPr id="1049144" name="矩形 38"/>
          <p:cNvSpPr/>
          <p:nvPr>
            <p:custDataLst>
              <p:tags r:id="rId2"/>
            </p:custDataLst>
          </p:nvPr>
        </p:nvSpPr>
        <p:spPr>
          <a:xfrm rot="204112">
            <a:off x="14773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39"/>
          <p:cNvSpPr/>
          <p:nvPr>
            <p:custDataLst>
              <p:tags r:id="rId3"/>
            </p:custDataLst>
          </p:nvPr>
        </p:nvSpPr>
        <p:spPr>
          <a:xfrm>
            <a:off x="14820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TextBox 2"/>
          <p:cNvSpPr txBox="1"/>
          <p:nvPr>
            <p:custDataLst>
              <p:tags r:id="rId4"/>
            </p:custDataLst>
          </p:nvPr>
        </p:nvSpPr>
        <p:spPr>
          <a:xfrm>
            <a:off x="17193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护士的职业形象直接影响患者及家属的信任度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50" name="矩形 100"/>
          <p:cNvSpPr/>
          <p:nvPr>
            <p:custDataLst>
              <p:tags r:id="rId5"/>
            </p:custDataLst>
          </p:nvPr>
        </p:nvSpPr>
        <p:spPr>
          <a:xfrm rot="204112">
            <a:off x="66116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101"/>
          <p:cNvSpPr/>
          <p:nvPr>
            <p:custDataLst>
              <p:tags r:id="rId6"/>
            </p:custDataLst>
          </p:nvPr>
        </p:nvSpPr>
        <p:spPr>
          <a:xfrm>
            <a:off x="66170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TextBox 2"/>
          <p:cNvSpPr txBox="1"/>
          <p:nvPr>
            <p:custDataLst>
              <p:tags r:id="rId7"/>
            </p:custDataLst>
          </p:nvPr>
        </p:nvSpPr>
        <p:spPr>
          <a:xfrm>
            <a:off x="68549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良好的职业形象有助于建立良好的医患关系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56" name="矩形 122"/>
          <p:cNvSpPr/>
          <p:nvPr>
            <p:custDataLst>
              <p:tags r:id="rId8"/>
            </p:custDataLst>
          </p:nvPr>
        </p:nvSpPr>
        <p:spPr>
          <a:xfrm rot="204112">
            <a:off x="14773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123"/>
          <p:cNvSpPr/>
          <p:nvPr>
            <p:custDataLst>
              <p:tags r:id="rId9"/>
            </p:custDataLst>
          </p:nvPr>
        </p:nvSpPr>
        <p:spPr>
          <a:xfrm>
            <a:off x="14820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TextBox 2"/>
          <p:cNvSpPr txBox="1"/>
          <p:nvPr>
            <p:custDataLst>
              <p:tags r:id="rId10"/>
            </p:custDataLst>
          </p:nvPr>
        </p:nvSpPr>
        <p:spPr>
          <a:xfrm>
            <a:off x="17186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363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护士的职业形象包括仪表、语言、行为等方面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62" name="矩形 89"/>
          <p:cNvSpPr/>
          <p:nvPr>
            <p:custDataLst>
              <p:tags r:id="rId11"/>
            </p:custDataLst>
          </p:nvPr>
        </p:nvSpPr>
        <p:spPr>
          <a:xfrm rot="204112">
            <a:off x="66116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90"/>
          <p:cNvSpPr/>
          <p:nvPr>
            <p:custDataLst>
              <p:tags r:id="rId12"/>
            </p:custDataLst>
          </p:nvPr>
        </p:nvSpPr>
        <p:spPr>
          <a:xfrm>
            <a:off x="66170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TextBox 2"/>
          <p:cNvSpPr txBox="1"/>
          <p:nvPr>
            <p:custDataLst>
              <p:tags r:id="rId13"/>
            </p:custDataLst>
          </p:nvPr>
        </p:nvSpPr>
        <p:spPr>
          <a:xfrm>
            <a:off x="68536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护士的职业形象对患者的康复和心理状态有重要影响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10438" y="2034069"/>
            <a:ext cx="5230368" cy="2789863"/>
          </a:xfrm>
        </p:spPr>
        <p:txBody>
          <a:bodyPr wrap="square" anchor="ctr" anchorCtr="0">
            <a:normAutofit/>
          </a:bodyPr>
          <a:lstStyle/>
          <a:p>
            <a:r>
              <a:rPr lang="zh-CN" altLang="en-US"/>
              <a:t>护士职业形象的主要构成要素</a:t>
            </a:r>
            <a:endParaRPr lang="zh-CN" altLang="en-US"/>
          </a:p>
        </p:txBody>
      </p:sp>
      <p:sp>
        <p:nvSpPr>
          <p:cNvPr id="10492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0518" y="881029"/>
            <a:ext cx="4402908" cy="4700971"/>
          </a:xfrm>
        </p:spPr>
        <p:txBody>
          <a:bodyPr wrap="square">
            <a:normAutofit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仪容仪表</a:t>
            </a:r>
            <a:endParaRPr lang="zh-CN" altLang="en-US"/>
          </a:p>
        </p:txBody>
      </p:sp>
      <p:sp>
        <p:nvSpPr>
          <p:cNvPr id="1049292" name="正文"/>
          <p:cNvSpPr txBox="1"/>
          <p:nvPr>
            <p:custDataLst>
              <p:tags r:id="rId2"/>
            </p:custDataLst>
          </p:nvPr>
        </p:nvSpPr>
        <p:spPr>
          <a:xfrm flipH="1">
            <a:off x="8514002" y="1895634"/>
            <a:ext cx="2980797" cy="148025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500" spc="15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发型：简洁、干净、不夸张</a:t>
            </a:r>
            <a:endParaRPr lang="zh-CN" altLang="en-US" sz="1500" spc="150" smtClean="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294" name="箭头: V 形 22"/>
          <p:cNvSpPr/>
          <p:nvPr>
            <p:custDataLst>
              <p:tags r:id="rId3"/>
            </p:custDataLst>
          </p:nvPr>
        </p:nvSpPr>
        <p:spPr>
          <a:xfrm flipH="1">
            <a:off x="8514002" y="1611507"/>
            <a:ext cx="188361" cy="188361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8000">
                <a:schemeClr val="accent1"/>
              </a:gs>
              <a:gs pos="99301">
                <a:schemeClr val="accent1">
                  <a:lumMod val="75000"/>
                </a:schemeClr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9296" name="正文"/>
          <p:cNvSpPr txBox="1"/>
          <p:nvPr>
            <p:custDataLst>
              <p:tags r:id="rId4"/>
            </p:custDataLst>
          </p:nvPr>
        </p:nvSpPr>
        <p:spPr>
          <a:xfrm flipH="1">
            <a:off x="8514002" y="4384283"/>
            <a:ext cx="2980797" cy="15455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500" spc="15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配饰：简洁、低调、不抢眼</a:t>
            </a:r>
            <a:endParaRPr lang="zh-CN" altLang="en-US" sz="1500" spc="150" smtClean="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298" name="正文"/>
          <p:cNvSpPr txBox="1"/>
          <p:nvPr>
            <p:custDataLst>
              <p:tags r:id="rId5"/>
            </p:custDataLst>
          </p:nvPr>
        </p:nvSpPr>
        <p:spPr>
          <a:xfrm>
            <a:off x="694800" y="1895634"/>
            <a:ext cx="2980797" cy="148025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500" spc="15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护士服：整洁、干净、合身</a:t>
            </a:r>
            <a:endParaRPr lang="zh-CN" altLang="en-US" sz="1500" spc="150" smtClean="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300" name="箭头: V 形 6"/>
          <p:cNvSpPr/>
          <p:nvPr>
            <p:custDataLst>
              <p:tags r:id="rId6"/>
            </p:custDataLst>
          </p:nvPr>
        </p:nvSpPr>
        <p:spPr>
          <a:xfrm>
            <a:off x="3489139" y="1611507"/>
            <a:ext cx="188361" cy="188361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8000">
                <a:schemeClr val="accent1"/>
              </a:gs>
              <a:gs pos="99301">
                <a:schemeClr val="accent1">
                  <a:lumMod val="75000"/>
                </a:schemeClr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9302" name="正文"/>
          <p:cNvSpPr txBox="1"/>
          <p:nvPr>
            <p:custDataLst>
              <p:tags r:id="rId7"/>
            </p:custDataLst>
          </p:nvPr>
        </p:nvSpPr>
        <p:spPr>
          <a:xfrm>
            <a:off x="697337" y="4384283"/>
            <a:ext cx="2980797" cy="15462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500" spc="15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妆容：淡雅、自然、不浓妆艳抹</a:t>
            </a:r>
            <a:endParaRPr lang="zh-CN" altLang="en-US" sz="1500" spc="150" smtClean="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304" name="箭头: V 形 17"/>
          <p:cNvSpPr/>
          <p:nvPr>
            <p:custDataLst>
              <p:tags r:id="rId8"/>
            </p:custDataLst>
          </p:nvPr>
        </p:nvSpPr>
        <p:spPr>
          <a:xfrm>
            <a:off x="3489139" y="4106498"/>
            <a:ext cx="188361" cy="188361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8000">
                <a:schemeClr val="accent1"/>
              </a:gs>
              <a:gs pos="99301">
                <a:schemeClr val="accent1">
                  <a:lumMod val="75000"/>
                </a:schemeClr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9306" name="箭头: V 形 25"/>
          <p:cNvSpPr/>
          <p:nvPr>
            <p:custDataLst>
              <p:tags r:id="rId9"/>
            </p:custDataLst>
          </p:nvPr>
        </p:nvSpPr>
        <p:spPr>
          <a:xfrm flipH="1">
            <a:off x="8514002" y="4106498"/>
            <a:ext cx="188361" cy="188361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8000">
                <a:schemeClr val="accent1"/>
              </a:gs>
              <a:gs pos="99301">
                <a:schemeClr val="accent1">
                  <a:lumMod val="75000"/>
                </a:schemeClr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9308" name="椭圆 3"/>
          <p:cNvSpPr/>
          <p:nvPr>
            <p:custDataLst>
              <p:tags r:id="rId10"/>
            </p:custDataLst>
          </p:nvPr>
        </p:nvSpPr>
        <p:spPr>
          <a:xfrm>
            <a:off x="4695411" y="3741826"/>
            <a:ext cx="2843366" cy="502066"/>
          </a:xfrm>
          <a:prstGeom prst="ellipse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33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endParaRPr lang="zh-CN" altLang="en-US" sz="16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310" name="椭圆 8"/>
          <p:cNvSpPr/>
          <p:nvPr>
            <p:custDataLst>
              <p:tags r:id="rId11"/>
            </p:custDataLst>
          </p:nvPr>
        </p:nvSpPr>
        <p:spPr>
          <a:xfrm>
            <a:off x="4365620" y="3954287"/>
            <a:ext cx="3501895" cy="502066"/>
          </a:xfrm>
          <a:prstGeom prst="ellipse">
            <a:avLst/>
          </a:prstGeom>
          <a:gradFill>
            <a:gsLst>
              <a:gs pos="10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endParaRPr lang="zh-CN" altLang="en-US" sz="16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312" name="椭圆 9"/>
          <p:cNvSpPr/>
          <p:nvPr>
            <p:custDataLst>
              <p:tags r:id="rId12"/>
            </p:custDataLst>
          </p:nvPr>
        </p:nvSpPr>
        <p:spPr>
          <a:xfrm>
            <a:off x="4233704" y="1832213"/>
            <a:ext cx="3709886" cy="3709886"/>
          </a:xfrm>
          <a:prstGeom prst="ellipse">
            <a:avLst/>
          </a:pr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50000">
                  <a:schemeClr val="accent1">
                    <a:alpha val="4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</a:endParaRPr>
          </a:p>
        </p:txBody>
      </p:sp>
      <p:sp>
        <p:nvSpPr>
          <p:cNvPr id="1049314" name="平行四边形 11"/>
          <p:cNvSpPr/>
          <p:nvPr>
            <p:custDataLst>
              <p:tags r:id="rId13"/>
            </p:custDataLst>
          </p:nvPr>
        </p:nvSpPr>
        <p:spPr>
          <a:xfrm rot="5400000">
            <a:off x="6640539" y="3262996"/>
            <a:ext cx="866520" cy="186625"/>
          </a:xfrm>
          <a:prstGeom prst="parallelogram">
            <a:avLst>
              <a:gd name="adj" fmla="val 25000"/>
            </a:avLst>
          </a:prstGeom>
          <a:gradFill flip="none" rotWithShape="0">
            <a:gsLst>
              <a:gs pos="0">
                <a:schemeClr val="accent1">
                  <a:alpha val="25000"/>
                </a:schemeClr>
              </a:gs>
              <a:gs pos="100000">
                <a:schemeClr val="accent1">
                  <a:lumMod val="60000"/>
                  <a:lumOff val="4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</a:endParaRPr>
          </a:p>
        </p:txBody>
      </p:sp>
      <p:sp>
        <p:nvSpPr>
          <p:cNvPr id="1049316" name="平行四边形 12"/>
          <p:cNvSpPr/>
          <p:nvPr>
            <p:custDataLst>
              <p:tags r:id="rId14"/>
            </p:custDataLst>
          </p:nvPr>
        </p:nvSpPr>
        <p:spPr>
          <a:xfrm rot="16200000" flipH="1">
            <a:off x="4798153" y="3262996"/>
            <a:ext cx="866520" cy="186625"/>
          </a:xfrm>
          <a:prstGeom prst="parallelogram">
            <a:avLst>
              <a:gd name="adj" fmla="val 25000"/>
            </a:avLst>
          </a:prstGeom>
          <a:gradFill flip="none" rotWithShape="0">
            <a:gsLst>
              <a:gs pos="0">
                <a:schemeClr val="accent1">
                  <a:alpha val="25000"/>
                </a:schemeClr>
              </a:gs>
              <a:gs pos="100000">
                <a:schemeClr val="accent1">
                  <a:lumMod val="60000"/>
                  <a:lumOff val="4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</a:endParaRPr>
          </a:p>
        </p:txBody>
      </p:sp>
      <p:sp>
        <p:nvSpPr>
          <p:cNvPr id="1049318" name="平行四边形 13"/>
          <p:cNvSpPr/>
          <p:nvPr>
            <p:custDataLst>
              <p:tags r:id="rId15"/>
            </p:custDataLst>
          </p:nvPr>
        </p:nvSpPr>
        <p:spPr>
          <a:xfrm rot="16200000" flipH="1">
            <a:off x="4466460" y="3526828"/>
            <a:ext cx="787973" cy="69120"/>
          </a:xfrm>
          <a:prstGeom prst="parallelogram">
            <a:avLst>
              <a:gd name="adj" fmla="val 25000"/>
            </a:avLst>
          </a:prstGeom>
          <a:gradFill flip="none" rotWithShape="0">
            <a:gsLst>
              <a:gs pos="0">
                <a:schemeClr val="accent1">
                  <a:alpha val="25000"/>
                </a:schemeClr>
              </a:gs>
              <a:gs pos="100000">
                <a:schemeClr val="accent1">
                  <a:lumMod val="60000"/>
                  <a:lumOff val="4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</a:endParaRPr>
          </a:p>
        </p:txBody>
      </p:sp>
      <p:sp>
        <p:nvSpPr>
          <p:cNvPr id="1049320" name="平行四边形 14"/>
          <p:cNvSpPr/>
          <p:nvPr>
            <p:custDataLst>
              <p:tags r:id="rId16"/>
            </p:custDataLst>
          </p:nvPr>
        </p:nvSpPr>
        <p:spPr>
          <a:xfrm rot="5400000">
            <a:off x="6922764" y="3613081"/>
            <a:ext cx="787973" cy="69120"/>
          </a:xfrm>
          <a:prstGeom prst="parallelogram">
            <a:avLst>
              <a:gd name="adj" fmla="val 25000"/>
            </a:avLst>
          </a:prstGeom>
          <a:gradFill flip="none" rotWithShape="0">
            <a:gsLst>
              <a:gs pos="0">
                <a:schemeClr val="accent1">
                  <a:alpha val="25000"/>
                </a:schemeClr>
              </a:gs>
              <a:gs pos="100000">
                <a:schemeClr val="accent1">
                  <a:lumMod val="60000"/>
                  <a:lumOff val="4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</a:endParaRPr>
          </a:p>
        </p:txBody>
      </p:sp>
      <p:sp>
        <p:nvSpPr>
          <p:cNvPr id="1049322" name="平行四边形 15"/>
          <p:cNvSpPr/>
          <p:nvPr>
            <p:custDataLst>
              <p:tags r:id="rId17"/>
            </p:custDataLst>
          </p:nvPr>
        </p:nvSpPr>
        <p:spPr>
          <a:xfrm rot="5400000">
            <a:off x="6054527" y="3040387"/>
            <a:ext cx="1136090" cy="186625"/>
          </a:xfrm>
          <a:prstGeom prst="parallelogram">
            <a:avLst>
              <a:gd name="adj" fmla="val 39950"/>
            </a:avLst>
          </a:prstGeom>
          <a:gradFill flip="none" rotWithShape="0">
            <a:gsLst>
              <a:gs pos="0">
                <a:schemeClr val="accent1">
                  <a:alpha val="15000"/>
                </a:schemeClr>
              </a:gs>
              <a:gs pos="100000">
                <a:schemeClr val="accent1">
                  <a:lumMod val="60000"/>
                  <a:lumOff val="4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</a:endParaRPr>
          </a:p>
        </p:txBody>
      </p:sp>
      <p:sp>
        <p:nvSpPr>
          <p:cNvPr id="1049324" name="平行四边形 18"/>
          <p:cNvSpPr/>
          <p:nvPr>
            <p:custDataLst>
              <p:tags r:id="rId18"/>
            </p:custDataLst>
          </p:nvPr>
        </p:nvSpPr>
        <p:spPr>
          <a:xfrm rot="16200000" flipH="1">
            <a:off x="4935777" y="3170401"/>
            <a:ext cx="1542016" cy="253232"/>
          </a:xfrm>
          <a:prstGeom prst="parallelogram">
            <a:avLst>
              <a:gd name="adj" fmla="val 39950"/>
            </a:avLst>
          </a:prstGeom>
          <a:gradFill flip="none" rotWithShape="0">
            <a:gsLst>
              <a:gs pos="0">
                <a:schemeClr val="accent1">
                  <a:alpha val="15000"/>
                </a:schemeClr>
              </a:gs>
              <a:gs pos="100000">
                <a:schemeClr val="accent1">
                  <a:lumMod val="60000"/>
                  <a:lumOff val="4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</a:endParaRPr>
          </a:p>
        </p:txBody>
      </p:sp>
      <p:sp>
        <p:nvSpPr>
          <p:cNvPr id="1049326" name="平行四边形 20"/>
          <p:cNvSpPr/>
          <p:nvPr>
            <p:custDataLst>
              <p:tags r:id="rId19"/>
            </p:custDataLst>
          </p:nvPr>
        </p:nvSpPr>
        <p:spPr>
          <a:xfrm rot="5400000" flipH="1" flipV="1">
            <a:off x="5415876" y="3007408"/>
            <a:ext cx="1519394" cy="253232"/>
          </a:xfrm>
          <a:prstGeom prst="parallelogram">
            <a:avLst>
              <a:gd name="adj" fmla="val 39950"/>
            </a:avLst>
          </a:prstGeom>
          <a:gradFill flip="none" rotWithShape="0">
            <a:gsLst>
              <a:gs pos="0">
                <a:schemeClr val="accent1">
                  <a:alpha val="10000"/>
                </a:schemeClr>
              </a:gs>
              <a:gs pos="100000">
                <a:schemeClr val="accent1">
                  <a:lumMod val="60000"/>
                  <a:lumOff val="4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</a:endParaRPr>
          </a:p>
        </p:txBody>
      </p:sp>
      <p:sp>
        <p:nvSpPr>
          <p:cNvPr id="1049328" name="椭圆 21"/>
          <p:cNvSpPr/>
          <p:nvPr>
            <p:custDataLst>
              <p:tags r:id="rId20"/>
            </p:custDataLst>
          </p:nvPr>
        </p:nvSpPr>
        <p:spPr>
          <a:xfrm>
            <a:off x="5852214" y="3436770"/>
            <a:ext cx="528458" cy="528458"/>
          </a:xfrm>
          <a:prstGeom prst="ellipse">
            <a:avLst/>
          </a:prstGeom>
          <a:gradFill flip="none" rotWithShape="0">
            <a:gsLst>
              <a:gs pos="0">
                <a:schemeClr val="accent1">
                  <a:lumMod val="75000"/>
                </a:schemeClr>
              </a:gs>
              <a:gs pos="57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622300" dist="419100" dir="5400000" algn="t" rotWithShape="0">
              <a:schemeClr val="accent1">
                <a:alpha val="27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  <a:latin typeface="+mj-ea"/>
              <a:ea typeface="+mj-ea"/>
            </a:endParaRPr>
          </a:p>
        </p:txBody>
      </p:sp>
      <p:sp>
        <p:nvSpPr>
          <p:cNvPr id="1049330" name="图形 17"/>
          <p:cNvSpPr/>
          <p:nvPr>
            <p:custDataLst>
              <p:tags r:id="rId21"/>
            </p:custDataLst>
          </p:nvPr>
        </p:nvSpPr>
        <p:spPr>
          <a:xfrm>
            <a:off x="6017743" y="3614350"/>
            <a:ext cx="197308" cy="172173"/>
          </a:xfrm>
          <a:custGeom>
            <a:gdLst>
              <a:gd name="connsiteX0" fmla="*/ 1230809 w 1542453"/>
              <a:gd name="connsiteY0" fmla="*/ 717540 h 1211658"/>
              <a:gd name="connsiteX1" fmla="*/ 1201229 w 1542453"/>
              <a:gd name="connsiteY1" fmla="*/ 644242 h 1211658"/>
              <a:gd name="connsiteX2" fmla="*/ 620241 w 1542453"/>
              <a:gd name="connsiteY2" fmla="*/ 73114 h 1211658"/>
              <a:gd name="connsiteX3" fmla="*/ 537456 w 1542453"/>
              <a:gd name="connsiteY3" fmla="*/ 21210 h 1211658"/>
              <a:gd name="connsiteX4" fmla="*/ 442764 w 1542453"/>
              <a:gd name="connsiteY4" fmla="*/ 2 h 1211658"/>
              <a:gd name="connsiteX5" fmla="*/ 104552 w 1542453"/>
              <a:gd name="connsiteY5" fmla="*/ 2 h 1211658"/>
              <a:gd name="connsiteX6" fmla="*/ 31254 w 1542453"/>
              <a:gd name="connsiteY6" fmla="*/ 30884 h 1211658"/>
              <a:gd name="connsiteX7" fmla="*/ 0 w 1542453"/>
              <a:gd name="connsiteY7" fmla="*/ 102880 h 1211658"/>
              <a:gd name="connsiteX8" fmla="*/ 0 w 1542453"/>
              <a:gd name="connsiteY8" fmla="*/ 434580 h 1211658"/>
              <a:gd name="connsiteX9" fmla="*/ 21580 w 1542453"/>
              <a:gd name="connsiteY9" fmla="*/ 527970 h 1211658"/>
              <a:gd name="connsiteX10" fmla="*/ 74414 w 1542453"/>
              <a:gd name="connsiteY10" fmla="*/ 609454 h 1211658"/>
              <a:gd name="connsiteX11" fmla="*/ 655402 w 1542453"/>
              <a:gd name="connsiteY11" fmla="*/ 1181884 h 1211658"/>
              <a:gd name="connsiteX12" fmla="*/ 728700 w 1542453"/>
              <a:gd name="connsiteY12" fmla="*/ 1210905 h 1211658"/>
              <a:gd name="connsiteX13" fmla="*/ 802928 w 1542453"/>
              <a:gd name="connsiteY13" fmla="*/ 1181884 h 1211658"/>
              <a:gd name="connsiteX14" fmla="*/ 1201229 w 1542453"/>
              <a:gd name="connsiteY14" fmla="*/ 789536 h 1211658"/>
              <a:gd name="connsiteX15" fmla="*/ 1230809 w 1542453"/>
              <a:gd name="connsiteY15" fmla="*/ 717540 h 1211658"/>
              <a:gd name="connsiteX16" fmla="*/ 333375 w 1542453"/>
              <a:gd name="connsiteY16" fmla="*/ 328912 h 1211658"/>
              <a:gd name="connsiteX17" fmla="*/ 260077 w 1542453"/>
              <a:gd name="connsiteY17" fmla="*/ 358678 h 1211658"/>
              <a:gd name="connsiteX18" fmla="*/ 186965 w 1542453"/>
              <a:gd name="connsiteY18" fmla="*/ 328912 h 1211658"/>
              <a:gd name="connsiteX19" fmla="*/ 156828 w 1542453"/>
              <a:gd name="connsiteY19" fmla="*/ 256917 h 1211658"/>
              <a:gd name="connsiteX20" fmla="*/ 186965 w 1542453"/>
              <a:gd name="connsiteY20" fmla="*/ 184735 h 1211658"/>
              <a:gd name="connsiteX21" fmla="*/ 260077 w 1542453"/>
              <a:gd name="connsiteY21" fmla="*/ 155156 h 1211658"/>
              <a:gd name="connsiteX22" fmla="*/ 333375 w 1542453"/>
              <a:gd name="connsiteY22" fmla="*/ 184735 h 1211658"/>
              <a:gd name="connsiteX23" fmla="*/ 362769 w 1542453"/>
              <a:gd name="connsiteY23" fmla="*/ 256917 h 1211658"/>
              <a:gd name="connsiteX24" fmla="*/ 333375 w 1542453"/>
              <a:gd name="connsiteY24" fmla="*/ 328912 h 1211658"/>
              <a:gd name="connsiteX25" fmla="*/ 1512838 w 1542453"/>
              <a:gd name="connsiteY25" fmla="*/ 643684 h 1211658"/>
              <a:gd name="connsiteX26" fmla="*/ 931850 w 1542453"/>
              <a:gd name="connsiteY26" fmla="*/ 73114 h 1211658"/>
              <a:gd name="connsiteX27" fmla="*/ 849064 w 1542453"/>
              <a:gd name="connsiteY27" fmla="*/ 21210 h 1211658"/>
              <a:gd name="connsiteX28" fmla="*/ 754373 w 1542453"/>
              <a:gd name="connsiteY28" fmla="*/ 2 h 1211658"/>
              <a:gd name="connsiteX29" fmla="*/ 571500 w 1542453"/>
              <a:gd name="connsiteY29" fmla="*/ 2 h 1211658"/>
              <a:gd name="connsiteX30" fmla="*/ 666378 w 1542453"/>
              <a:gd name="connsiteY30" fmla="*/ 21210 h 1211658"/>
              <a:gd name="connsiteX31" fmla="*/ 749164 w 1542453"/>
              <a:gd name="connsiteY31" fmla="*/ 73114 h 1211658"/>
              <a:gd name="connsiteX32" fmla="*/ 1330151 w 1542453"/>
              <a:gd name="connsiteY32" fmla="*/ 643684 h 1211658"/>
              <a:gd name="connsiteX33" fmla="*/ 1360289 w 1542453"/>
              <a:gd name="connsiteY33" fmla="*/ 716982 h 1211658"/>
              <a:gd name="connsiteX34" fmla="*/ 1330151 w 1542453"/>
              <a:gd name="connsiteY34" fmla="*/ 788977 h 1211658"/>
              <a:gd name="connsiteX35" fmla="*/ 949337 w 1542453"/>
              <a:gd name="connsiteY35" fmla="*/ 1165327 h 1211658"/>
              <a:gd name="connsiteX36" fmla="*/ 992498 w 1542453"/>
              <a:gd name="connsiteY36" fmla="*/ 1201045 h 1211658"/>
              <a:gd name="connsiteX37" fmla="*/ 1040123 w 1542453"/>
              <a:gd name="connsiteY37" fmla="*/ 1211649 h 1211658"/>
              <a:gd name="connsiteX38" fmla="*/ 1114537 w 1542453"/>
              <a:gd name="connsiteY38" fmla="*/ 1182070 h 1211658"/>
              <a:gd name="connsiteX39" fmla="*/ 1512838 w 1542453"/>
              <a:gd name="connsiteY39" fmla="*/ 788605 h 1211658"/>
              <a:gd name="connsiteX40" fmla="*/ 1542418 w 1542453"/>
              <a:gd name="connsiteY40" fmla="*/ 716424 h 1211658"/>
              <a:gd name="connsiteX41" fmla="*/ 1512838 w 1542453"/>
              <a:gd name="connsiteY41" fmla="*/ 643684 h 12116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1542453" h="1211658">
                <a:moveTo>
                  <a:pt x="1230809" y="717540"/>
                </a:moveTo>
                <a:cubicBezTo>
                  <a:pt x="1230995" y="690193"/>
                  <a:pt x="1220391" y="663776"/>
                  <a:pt x="1201229" y="644242"/>
                </a:cubicBezTo>
                <a:lnTo>
                  <a:pt x="620241" y="73114"/>
                </a:lnTo>
                <a:cubicBezTo>
                  <a:pt x="599777" y="53022"/>
                  <a:pt x="571500" y="35721"/>
                  <a:pt x="537456" y="21210"/>
                </a:cubicBezTo>
                <a:cubicBezTo>
                  <a:pt x="507504" y="8002"/>
                  <a:pt x="475320" y="746"/>
                  <a:pt x="442764" y="2"/>
                </a:cubicBezTo>
                <a:lnTo>
                  <a:pt x="104552" y="2"/>
                </a:lnTo>
                <a:cubicBezTo>
                  <a:pt x="77019" y="-184"/>
                  <a:pt x="50416" y="10978"/>
                  <a:pt x="31254" y="30884"/>
                </a:cubicBezTo>
                <a:cubicBezTo>
                  <a:pt x="11348" y="49488"/>
                  <a:pt x="0" y="75533"/>
                  <a:pt x="0" y="102880"/>
                </a:cubicBezTo>
                <a:lnTo>
                  <a:pt x="0" y="434580"/>
                </a:lnTo>
                <a:cubicBezTo>
                  <a:pt x="0" y="462486"/>
                  <a:pt x="6883" y="494484"/>
                  <a:pt x="21580" y="527970"/>
                </a:cubicBezTo>
                <a:cubicBezTo>
                  <a:pt x="36277" y="562573"/>
                  <a:pt x="52834" y="589362"/>
                  <a:pt x="74414" y="609454"/>
                </a:cubicBezTo>
                <a:lnTo>
                  <a:pt x="655402" y="1181884"/>
                </a:lnTo>
                <a:cubicBezTo>
                  <a:pt x="674750" y="1201231"/>
                  <a:pt x="701353" y="1211835"/>
                  <a:pt x="728700" y="1210905"/>
                </a:cubicBezTo>
                <a:cubicBezTo>
                  <a:pt x="756233" y="1211277"/>
                  <a:pt x="782836" y="1200859"/>
                  <a:pt x="802928" y="1181884"/>
                </a:cubicBezTo>
                <a:lnTo>
                  <a:pt x="1201229" y="789536"/>
                </a:lnTo>
                <a:cubicBezTo>
                  <a:pt x="1220205" y="770188"/>
                  <a:pt x="1230809" y="744329"/>
                  <a:pt x="1230809" y="717540"/>
                </a:cubicBezTo>
                <a:close/>
                <a:moveTo>
                  <a:pt x="333375" y="328912"/>
                </a:moveTo>
                <a:cubicBezTo>
                  <a:pt x="314027" y="348446"/>
                  <a:pt x="287610" y="359236"/>
                  <a:pt x="260077" y="358678"/>
                </a:cubicBezTo>
                <a:cubicBezTo>
                  <a:pt x="232730" y="359236"/>
                  <a:pt x="206127" y="348446"/>
                  <a:pt x="186965" y="328912"/>
                </a:cubicBezTo>
                <a:cubicBezTo>
                  <a:pt x="167246" y="310123"/>
                  <a:pt x="156456" y="284078"/>
                  <a:pt x="156828" y="256917"/>
                </a:cubicBezTo>
                <a:cubicBezTo>
                  <a:pt x="156828" y="229012"/>
                  <a:pt x="166501" y="205013"/>
                  <a:pt x="186965" y="184735"/>
                </a:cubicBezTo>
                <a:cubicBezTo>
                  <a:pt x="206313" y="165388"/>
                  <a:pt x="232730" y="154598"/>
                  <a:pt x="260077" y="155156"/>
                </a:cubicBezTo>
                <a:cubicBezTo>
                  <a:pt x="288541" y="155156"/>
                  <a:pt x="312911" y="164643"/>
                  <a:pt x="333375" y="184735"/>
                </a:cubicBezTo>
                <a:cubicBezTo>
                  <a:pt x="353839" y="204827"/>
                  <a:pt x="362769" y="228826"/>
                  <a:pt x="362769" y="256917"/>
                </a:cubicBezTo>
                <a:cubicBezTo>
                  <a:pt x="364257" y="284078"/>
                  <a:pt x="353467" y="310681"/>
                  <a:pt x="333375" y="328912"/>
                </a:cubicBezTo>
                <a:close/>
                <a:moveTo>
                  <a:pt x="1512838" y="643684"/>
                </a:moveTo>
                <a:lnTo>
                  <a:pt x="931850" y="73114"/>
                </a:lnTo>
                <a:cubicBezTo>
                  <a:pt x="911386" y="53022"/>
                  <a:pt x="883109" y="35721"/>
                  <a:pt x="849064" y="21210"/>
                </a:cubicBezTo>
                <a:cubicBezTo>
                  <a:pt x="819113" y="8002"/>
                  <a:pt x="786929" y="746"/>
                  <a:pt x="754373" y="2"/>
                </a:cubicBezTo>
                <a:lnTo>
                  <a:pt x="571500" y="2"/>
                </a:lnTo>
                <a:cubicBezTo>
                  <a:pt x="599963" y="2"/>
                  <a:pt x="632334" y="6700"/>
                  <a:pt x="666378" y="21210"/>
                </a:cubicBezTo>
                <a:cubicBezTo>
                  <a:pt x="701539" y="35721"/>
                  <a:pt x="728886" y="51906"/>
                  <a:pt x="749164" y="73114"/>
                </a:cubicBezTo>
                <a:lnTo>
                  <a:pt x="1330151" y="643684"/>
                </a:lnTo>
                <a:cubicBezTo>
                  <a:pt x="1349685" y="663032"/>
                  <a:pt x="1360475" y="689449"/>
                  <a:pt x="1360289" y="716982"/>
                </a:cubicBezTo>
                <a:cubicBezTo>
                  <a:pt x="1360847" y="744143"/>
                  <a:pt x="1349871" y="770188"/>
                  <a:pt x="1330151" y="788977"/>
                </a:cubicBezTo>
                <a:lnTo>
                  <a:pt x="949337" y="1165327"/>
                </a:lnTo>
                <a:cubicBezTo>
                  <a:pt x="965895" y="1181512"/>
                  <a:pt x="980591" y="1193232"/>
                  <a:pt x="992498" y="1201045"/>
                </a:cubicBezTo>
                <a:cubicBezTo>
                  <a:pt x="1004404" y="1208673"/>
                  <a:pt x="1020775" y="1211649"/>
                  <a:pt x="1040123" y="1211649"/>
                </a:cubicBezTo>
                <a:cubicBezTo>
                  <a:pt x="1067842" y="1212021"/>
                  <a:pt x="1094631" y="1201417"/>
                  <a:pt x="1114537" y="1182070"/>
                </a:cubicBezTo>
                <a:lnTo>
                  <a:pt x="1512838" y="788605"/>
                </a:lnTo>
                <a:cubicBezTo>
                  <a:pt x="1532372" y="769816"/>
                  <a:pt x="1543162" y="743585"/>
                  <a:pt x="1542418" y="716424"/>
                </a:cubicBezTo>
                <a:cubicBezTo>
                  <a:pt x="1542604" y="689263"/>
                  <a:pt x="1532000" y="663032"/>
                  <a:pt x="1512838" y="643684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j-ea"/>
              <a:ea typeface="+mj-ea"/>
            </a:endParaRPr>
          </a:p>
        </p:txBody>
      </p:sp>
      <p:sp>
        <p:nvSpPr>
          <p:cNvPr id="1049332" name="Oval 5+"/>
          <p:cNvSpPr/>
          <p:nvPr>
            <p:custDataLst>
              <p:tags r:id="rId22"/>
            </p:custDataLst>
          </p:nvPr>
        </p:nvSpPr>
        <p:spPr>
          <a:xfrm>
            <a:off x="5790695" y="3375252"/>
            <a:ext cx="651618" cy="651618"/>
          </a:xfrm>
          <a:prstGeom prst="ellipse">
            <a:avLst/>
          </a:prstGeom>
          <a:noFill/>
          <a:ln w="15875" cap="flat">
            <a:solidFill>
              <a:schemeClr val="accent1"/>
            </a:solidFill>
            <a:prstDash val="sysDot"/>
            <a:miter/>
          </a:ln>
          <a:effectLst>
            <a:outerShdw blurRad="622300" dist="419100" dir="5400000" algn="t" rotWithShape="0">
              <a:schemeClr val="accent1">
                <a:alpha val="27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rgbClr val="000000"/>
              </a:solidFill>
              <a:latin typeface="+mj-ea"/>
              <a:ea typeface="+mj-ea"/>
            </a:endParaRPr>
          </a:p>
        </p:txBody>
      </p:sp>
      <p:sp>
        <p:nvSpPr>
          <p:cNvPr id="1049334" name="Oval 41+"/>
          <p:cNvSpPr/>
          <p:nvPr>
            <p:custDataLst>
              <p:tags r:id="rId23"/>
            </p:custDataLst>
          </p:nvPr>
        </p:nvSpPr>
        <p:spPr>
          <a:xfrm>
            <a:off x="4129059" y="1727568"/>
            <a:ext cx="3919132" cy="3919132"/>
          </a:xfrm>
          <a:prstGeom prst="ellipse">
            <a:avLst/>
          </a:prstGeom>
          <a:noFill/>
          <a:ln w="22225">
            <a:gradFill>
              <a:gsLst>
                <a:gs pos="0">
                  <a:schemeClr val="accent1">
                    <a:alpha val="0"/>
                  </a:schemeClr>
                </a:gs>
                <a:gs pos="50000">
                  <a:schemeClr val="accent1">
                    <a:alpha val="4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ot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言谈举止</a:t>
            </a:r>
            <a:endParaRPr lang="zh-CN" altLang="en-US"/>
          </a:p>
        </p:txBody>
      </p:sp>
      <p:sp>
        <p:nvSpPr>
          <p:cNvPr id="104937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47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63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语言表达：清晰、准确、礼貌、专业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42"/>
          <p:cNvSpPr/>
          <p:nvPr>
            <p:custDataLst>
              <p:tags r:id="rId4"/>
            </p:custDataLst>
          </p:nvPr>
        </p:nvSpPr>
        <p:spPr>
          <a:xfrm>
            <a:off x="1449357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11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20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非语言表达：面部表情、手势、姿态等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43"/>
          <p:cNvSpPr/>
          <p:nvPr>
            <p:custDataLst>
              <p:tags r:id="rId7"/>
            </p:custDataLst>
          </p:nvPr>
        </p:nvSpPr>
        <p:spPr>
          <a:xfrm>
            <a:off x="39657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68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84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沟通技巧：倾听、提问、回应、解释等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44"/>
          <p:cNvSpPr/>
          <p:nvPr>
            <p:custDataLst>
              <p:tags r:id="rId10"/>
            </p:custDataLst>
          </p:nvPr>
        </p:nvSpPr>
        <p:spPr>
          <a:xfrm>
            <a:off x="64807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25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41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礼仪规范：着装、仪容、举止等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45"/>
          <p:cNvSpPr/>
          <p:nvPr>
            <p:custDataLst>
              <p:tags r:id="rId13"/>
            </p:custDataLst>
          </p:nvPr>
        </p:nvSpPr>
        <p:spPr>
          <a:xfrm>
            <a:off x="8997136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专业知识与技能</a:t>
            </a:r>
            <a:endParaRPr lang="zh-CN" altLang="en-US"/>
          </a:p>
        </p:txBody>
      </p:sp>
      <p:sp>
        <p:nvSpPr>
          <p:cNvPr id="1049436" name="矩形 38"/>
          <p:cNvSpPr/>
          <p:nvPr>
            <p:custDataLst>
              <p:tags r:id="rId2"/>
            </p:custDataLst>
          </p:nvPr>
        </p:nvSpPr>
        <p:spPr>
          <a:xfrm rot="204112">
            <a:off x="14773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矩形 39"/>
          <p:cNvSpPr/>
          <p:nvPr>
            <p:custDataLst>
              <p:tags r:id="rId3"/>
            </p:custDataLst>
          </p:nvPr>
        </p:nvSpPr>
        <p:spPr>
          <a:xfrm>
            <a:off x="14820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TextBox 2"/>
          <p:cNvSpPr txBox="1"/>
          <p:nvPr>
            <p:custDataLst>
              <p:tags r:id="rId4"/>
            </p:custDataLst>
          </p:nvPr>
        </p:nvSpPr>
        <p:spPr>
          <a:xfrm>
            <a:off x="17193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医学基础知识：掌握基本的医学知识和技能，如解剖学、生理学、病理学等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42" name="矩形 100"/>
          <p:cNvSpPr/>
          <p:nvPr>
            <p:custDataLst>
              <p:tags r:id="rId5"/>
            </p:custDataLst>
          </p:nvPr>
        </p:nvSpPr>
        <p:spPr>
          <a:xfrm rot="204112">
            <a:off x="66116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矩形 101"/>
          <p:cNvSpPr/>
          <p:nvPr>
            <p:custDataLst>
              <p:tags r:id="rId6"/>
            </p:custDataLst>
          </p:nvPr>
        </p:nvSpPr>
        <p:spPr>
          <a:xfrm>
            <a:off x="66170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TextBox 2"/>
          <p:cNvSpPr txBox="1"/>
          <p:nvPr>
            <p:custDataLst>
              <p:tags r:id="rId7"/>
            </p:custDataLst>
          </p:nvPr>
        </p:nvSpPr>
        <p:spPr>
          <a:xfrm>
            <a:off x="68549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护理专业知识：了解护理理论和技术，如护理评估、护理诊断、护理计划等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48" name="矩形 122"/>
          <p:cNvSpPr/>
          <p:nvPr>
            <p:custDataLst>
              <p:tags r:id="rId8"/>
            </p:custDataLst>
          </p:nvPr>
        </p:nvSpPr>
        <p:spPr>
          <a:xfrm rot="204112">
            <a:off x="14773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矩形 123"/>
          <p:cNvSpPr/>
          <p:nvPr>
            <p:custDataLst>
              <p:tags r:id="rId9"/>
            </p:custDataLst>
          </p:nvPr>
        </p:nvSpPr>
        <p:spPr>
          <a:xfrm>
            <a:off x="14820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TextBox 2"/>
          <p:cNvSpPr txBox="1"/>
          <p:nvPr>
            <p:custDataLst>
              <p:tags r:id="rId10"/>
            </p:custDataLst>
          </p:nvPr>
        </p:nvSpPr>
        <p:spPr>
          <a:xfrm>
            <a:off x="17186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临床技能：具备实际操作能力，如注射、输液、伤口处理等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54" name="矩形 89"/>
          <p:cNvSpPr/>
          <p:nvPr>
            <p:custDataLst>
              <p:tags r:id="rId11"/>
            </p:custDataLst>
          </p:nvPr>
        </p:nvSpPr>
        <p:spPr>
          <a:xfrm rot="204112">
            <a:off x="66116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矩形 90"/>
          <p:cNvSpPr/>
          <p:nvPr>
            <p:custDataLst>
              <p:tags r:id="rId12"/>
            </p:custDataLst>
          </p:nvPr>
        </p:nvSpPr>
        <p:spPr>
          <a:xfrm>
            <a:off x="66170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TextBox 2"/>
          <p:cNvSpPr txBox="1"/>
          <p:nvPr>
            <p:custDataLst>
              <p:tags r:id="rId13"/>
            </p:custDataLst>
          </p:nvPr>
        </p:nvSpPr>
        <p:spPr>
          <a:xfrm>
            <a:off x="68536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沟通技巧：具备良好的沟通能力和人际交往技巧，能够与患者、家属和同事进行有效沟通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https://d.book118.com/907015122053006030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_INDEX" val="-1"/>
  <p:tag name="KSO_WM_UNIT_PRESET_TEXT_LEN" val="0"/>
  <p:tag name="KSO_WM_UNIT_TYPE" val="b"/>
  <p:tag name="KSO_WM_UNIT_VALUE" val="6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87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9.xml><?xml version="1.0" encoding="utf-8"?>
<p:tagLst xmlns:p="http://schemas.openxmlformats.org/presentationml/2006/main">
  <p:tag name="KSO_WM_BEAUTIFY_FLAG" val="#wm#"/>
  <p:tag name="KSO_WM_SLIDE_ID" val="custom2023318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87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87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1"/>
  <p:tag name="KSO_WM_UNIT_DIAGRAM_ISNUMVISUAL" val="0"/>
  <p:tag name="KSO_WM_UNIT_DIAGRAM_ISREFERUNIT" val="0"/>
  <p:tag name="KSO_WM_UNIT_HIGHLIGHT" val="0"/>
  <p:tag name="KSO_WM_UNIT_ID" val="custom2023318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4.xml><?xml version="1.0" encoding="utf-8"?>
<p:tagLst xmlns:p="http://schemas.openxmlformats.org/presentationml/2006/main">
  <p:tag name="KSO_WM_BEAUTIFY_FLAG" val="#wm#"/>
  <p:tag name="KSO_WM_SLIDE_ID" val="custom202331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7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1"/>
  <p:tag name="KSO_WM_UNIT_DIAGRAM_ISNUMVISUAL" val="0"/>
  <p:tag name="KSO_WM_UNIT_DIAGRAM_ISREFERUNIT" val="0"/>
  <p:tag name="KSO_WM_UNIT_HIGHLIGHT" val="0"/>
  <p:tag name="KSO_WM_UNIT_ID" val="custom2023318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31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7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1"/>
  <p:tag name="KSO_WM_UNIT_DIAGRAM_ISNUMVISUAL" val="0"/>
  <p:tag name="KSO_WM_UNIT_DIAGRAM_ISREFERUNIT" val="0"/>
  <p:tag name="KSO_WM_UNIT_HIGHLIGHT" val="0"/>
  <p:tag name="KSO_WM_UNIT_ID" val="custom2023318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SLIDE_ID" val="custom202331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7"/>
  <p:tag name="KSO_WM_TEMPLATE_MASTER_TYPE" val="0"/>
  <p:tag name="KSO_WM_TEMPLATE_SUBCATEGORY" val="29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HIGHLIGHT" val="0"/>
  <p:tag name="KSO_WM_UNIT_ID" val="diagram20231439_3*l_h_f*1_2_1"/>
  <p:tag name="KSO_WM_UNIT_INDEX" val="1_2_1"/>
  <p:tag name="KSO_WM_UNIT_LAYERLEVEL" val="1_1_1"/>
  <p:tag name="KSO_WM_UNIT_NOCLEAR" val="0"/>
  <p:tag name="KSO_WM_UNIT_PRESET_TEXT" val="单击此处添加智能图形项正文，文字是您思想的提炼，请言简意赅的阐述您的观点。"/>
  <p:tag name="KSO_WM_UNIT_SUBTYPE" val="a"/>
  <p:tag name="KSO_WM_UNIT_TEXT_FILL_FORE_SCHEMECOLOR_INDEX" val="1"/>
  <p:tag name="KSO_WM_UNIT_TEXT_FILL_TYPE" val="1"/>
  <p:tag name="KSO_WM_UNIT_TYPE" val="l_h_f"/>
  <p:tag name="KSO_WM_UNIT_VALUE" val="8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930099844932556,&quot;transparency&quot;:0},{&quot;brightness&quot;:0.4000000059604645,&quot;colorType&quot;:1,&quot;foreColorIndex&quot;:5,&quot;pos&quot;:0,&quot;transparency&quot;:0},{&quot;brightness&quot;:0,&quot;colorType&quot;:1,&quot;foreColorIndex&quot;:5,&quot;pos&quot;:0.68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39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HIGHLIGHT" val="0"/>
  <p:tag name="KSO_WM_UNIT_ID" val="diagram20231439_3*l_h_f*1_4_1"/>
  <p:tag name="KSO_WM_UNIT_INDEX" val="1_4_1"/>
  <p:tag name="KSO_WM_UNIT_LAYERLEVEL" val="1_1_1"/>
  <p:tag name="KSO_WM_UNIT_NOCLEAR" val="0"/>
  <p:tag name="KSO_WM_UNIT_PRESET_TEXT" val="单击此处添加智能图形项正文，文字是您思想的提炼，请言简意赅的阐述您的观点。"/>
  <p:tag name="KSO_WM_UNIT_SUBTYPE" val="a"/>
  <p:tag name="KSO_WM_UNIT_TEXT_FILL_FORE_SCHEMECOLOR_INDEX" val="1"/>
  <p:tag name="KSO_WM_UNIT_TEXT_FILL_TYPE" val="1"/>
  <p:tag name="KSO_WM_UNIT_TYPE" val="l_h_f"/>
  <p:tag name="KSO_WM_UNIT_VALUE" val="8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HIGHLIGHT" val="0"/>
  <p:tag name="KSO_WM_UNIT_ID" val="diagram20231439_3*l_h_f*1_1_1"/>
  <p:tag name="KSO_WM_UNIT_INDEX" val="1_1_1"/>
  <p:tag name="KSO_WM_UNIT_LAYERLEVEL" val="1_1_1"/>
  <p:tag name="KSO_WM_UNIT_NOCLEAR" val="0"/>
  <p:tag name="KSO_WM_UNIT_PRESET_TEXT" val="单击此处添加智能图形项正文，文字是您思想的提炼，请言简意赅的阐述您的观点。"/>
  <p:tag name="KSO_WM_UNIT_SUBTYPE" val="a"/>
  <p:tag name="KSO_WM_UNIT_TEXT_FILL_FORE_SCHEMECOLOR_INDEX" val="1"/>
  <p:tag name="KSO_WM_UNIT_TEXT_FILL_TYPE" val="1"/>
  <p:tag name="KSO_WM_UNIT_TYPE" val="l_h_f"/>
  <p:tag name="KSO_WM_UNIT_VALUE" val="42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930099844932556,&quot;transparency&quot;:0},{&quot;brightness&quot;:0.4000000059604645,&quot;colorType&quot;:1,&quot;foreColorIndex&quot;:5,&quot;pos&quot;:0,&quot;transparency&quot;:0},{&quot;brightness&quot;:0,&quot;colorType&quot;:1,&quot;foreColorIndex&quot;:5,&quot;pos&quot;:0.68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39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HIGHLIGHT" val="0"/>
  <p:tag name="KSO_WM_UNIT_ID" val="diagram20231439_3*l_h_f*1_3_1"/>
  <p:tag name="KSO_WM_UNIT_INDEX" val="1_3_1"/>
  <p:tag name="KSO_WM_UNIT_LAYERLEVEL" val="1_1_1"/>
  <p:tag name="KSO_WM_UNIT_NOCLEAR" val="0"/>
  <p:tag name="KSO_WM_UNIT_PRESET_TEXT" val="单击此处添加智能图形项正文，文字是您思想的提炼，请言简意赅的阐述您的观点。"/>
  <p:tag name="KSO_WM_UNIT_SUBTYPE" val="a"/>
  <p:tag name="KSO_WM_UNIT_TEXT_FILL_FORE_SCHEMECOLOR_INDEX" val="1"/>
  <p:tag name="KSO_WM_UNIT_TEXT_FILL_TYPE" val="1"/>
  <p:tag name="KSO_WM_UNIT_TYPE" val="l_h_f"/>
  <p:tag name="KSO_WM_UNIT_VALUE" val="42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930099844932556,&quot;transparency&quot;:0},{&quot;brightness&quot;:0.4000000059604645,&quot;colorType&quot;:1,&quot;foreColorIndex&quot;:5,&quot;pos&quot;:0,&quot;transparency&quot;:0},{&quot;brightness&quot;:0,&quot;colorType&quot;:1,&quot;foreColorIndex&quot;:5,&quot;pos&quot;:0.68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39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930099844932556,&quot;transparency&quot;:0},{&quot;brightness&quot;:0.4000000059604645,&quot;colorType&quot;:1,&quot;foreColorIndex&quot;:5,&quot;pos&quot;:0,&quot;transparency&quot;:0},{&quot;brightness&quot;:0,&quot;colorType&quot;:1,&quot;foreColorIndex&quot;:5,&quot;pos&quot;:0.68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39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.6700000166893005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39_3*l_i*1_1"/>
  <p:tag name="KSO_WM_UNIT_INDEX" val="1_1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39_3*l_i*1_2"/>
  <p:tag name="KSO_WM_UNIT_INDEX" val="1_2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,&quot;transparency&quot;:0.6000000238418579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HIGHLIGHT" val="0"/>
  <p:tag name="KSO_WM_UNIT_ID" val="diagram20231439_3*l_i*1_3"/>
  <p:tag name="KSO_WM_UNIT_INDEX" val="1_3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1,&quot;transparency&quot;:1},{&quot;brightness&quot;:0,&quot;colorType&quot;:1,&quot;foreColorIndex&quot;:5,&quot;pos&quot;:0,&quot;transparency&quot;:0.75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39_3*l_i*1_4"/>
  <p:tag name="KSO_WM_UNIT_INDEX" val="1_4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1,&quot;transparency&quot;:1},{&quot;brightness&quot;:0,&quot;colorType&quot;:1,&quot;foreColorIndex&quot;:5,&quot;pos&quot;:0,&quot;transparency&quot;:0.75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39_3*l_i*1_5"/>
  <p:tag name="KSO_WM_UNIT_INDEX" val="1_5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1,&quot;transparency&quot;:1},{&quot;brightness&quot;:0,&quot;colorType&quot;:1,&quot;foreColorIndex&quot;:5,&quot;pos&quot;:0,&quot;transparency&quot;:0.75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39_3*l_i*1_6"/>
  <p:tag name="KSO_WM_UNIT_INDEX" val="1_6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1,&quot;transparency&quot;:1},{&quot;brightness&quot;:0,&quot;colorType&quot;:1,&quot;foreColorIndex&quot;:5,&quot;pos&quot;:0,&quot;transparency&quot;:0.75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39_3*l_i*1_7"/>
  <p:tag name="KSO_WM_UNIT_INDEX" val="1_7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1,&quot;transparency&quot;:1},{&quot;brightness&quot;:0,&quot;colorType&quot;:1,&quot;foreColorIndex&quot;:5,&quot;pos&quot;:0,&quot;transparency&quot;:0.8500000238418579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39_3*l_i*1_8"/>
  <p:tag name="KSO_WM_UNIT_INDEX" val="1_8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1,&quot;transparency&quot;:1},{&quot;brightness&quot;:0,&quot;colorType&quot;:1,&quot;foreColorIndex&quot;:5,&quot;pos&quot;:0,&quot;transparency&quot;:0.8500000238418579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39_3*l_i*1_9"/>
  <p:tag name="KSO_WM_UNIT_INDEX" val="1_9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1,&quot;transparency&quot;:1},{&quot;brightness&quot;:0,&quot;colorType&quot;:1,&quot;foreColorIndex&quot;:5,&quot;pos&quot;:0,&quot;transparency&quot;:0.899999976158142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39_3*l_i*1_10"/>
  <p:tag name="KSO_WM_UNIT_INDEX" val="1_10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,&quot;transparency&quot;:0},{&quot;brightness&quot;:0.4000000059604645,&quot;colorType&quot;:1,&quot;foreColorIndex&quot;:5,&quot;pos&quot;:1,&quot;transparency&quot;:0},{&quot;brightness&quot;:0,&quot;colorType&quot;:1,&quot;foreColorIndex&quot;:5,&quot;pos&quot;:0.5699999928474426,&quot;transparency&quot;:0}],&quot;type&quot;:3},&quot;glow&quot;:{&quot;colorType&quot;:0},&quot;line&quot;:{&quot;type&quot;:0},&quot;shadow&quot;:{&quot;brightness&quot;:0,&quot;colorType&quot;:1,&quot;foreColorIndex&quot;:5,&quot;transparency&quot;:0.7300000190734863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439_3*l_i*1_11"/>
  <p:tag name="KSO_WM_UNIT_INDEX" val="1_11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HIGHLIGHT" val="0"/>
  <p:tag name="KSO_WM_UNIT_ID" val="diagram20231439_3*l_x*1_1"/>
  <p:tag name="KSO_WM_UNIT_INDEX" val="1_1"/>
  <p:tag name="KSO_WM_UNIT_LAYERLEVEL" val="1_1"/>
  <p:tag name="KSO_WM_UNIT_TYPE" val="l_x"/>
  <p:tag name="KSO_WM_UNIT_VALUE" val="61*7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brightness&quot;:0,&quot;colorType&quot;:1,&quot;foreColorIndex&quot;:5,&quot;transparency&quot;:0.7300000190734863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HIGHLIGHT" val="0"/>
  <p:tag name="KSO_WM_UNIT_ID" val="diagram20231439_3*l_i*1_12"/>
  <p:tag name="KSO_WM_UNIT_INDEX" val="1_12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,&quot;transparency&quot;:0.6000000238418579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0.5,&quot;width&quot;:875.5999755859375}"/>
  <p:tag name="KSO_WM_TAG_VERSION" val="3.0"/>
  <p:tag name="KSO_WM_TEMPLATE_CATEGORY" val="diagram"/>
  <p:tag name="KSO_WM_TEMPLATE_INDEX" val="20231439"/>
  <p:tag name="KSO_WM_UNIT_COMPATIBLE" val="0"/>
  <p:tag name="KSO_WM_UNIT_DIAGRAM_ISNUMVISUAL" val="0"/>
  <p:tag name="KSO_WM_UNIT_DIAGRAM_ISREFERUNIT" val="0"/>
  <p:tag name="KSO_WM_UNIT_HIGHLIGHT" val="0"/>
  <p:tag name="KSO_WM_UNIT_ID" val="diagram20231439_3*l_i*1_13"/>
  <p:tag name="KSO_WM_UNIT_INDEX" val="1_13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9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FFC000"/>
      </a:accent1>
      <a:accent2>
        <a:srgbClr val="FF7A00"/>
      </a:accent2>
      <a:accent3>
        <a:srgbClr val="FF9900"/>
      </a:accent3>
      <a:accent4>
        <a:srgbClr val="75BD42"/>
      </a:accent4>
      <a:accent5>
        <a:srgbClr val="30C0B4"/>
      </a:accent5>
      <a:accent6>
        <a:srgbClr val="E54C5E"/>
      </a:accent6>
      <a:hlink>
        <a:srgbClr val="658BD5"/>
      </a:hlink>
      <a:folHlink>
        <a:srgbClr val="A16AA5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护士职业形象塑造</vt:lpstr>
      <vt:lpstr>目录</vt:lpstr>
      <vt:lpstr>添加章节标题</vt:lpstr>
      <vt:lpstr>护士职业形象的重要性</vt:lpstr>
      <vt:lpstr>PowerPoint Presentation</vt:lpstr>
      <vt:lpstr>提升医疗质量和患者满意度</vt:lpstr>
      <vt:lpstr>增强护士的职业认同感和自豪感</vt:lpstr>
      <vt:lpstr>促进护士与患者及家属的沟通交流</vt:lpstr>
      <vt:lpstr>护士职业形象的主要构成要素</vt:lpstr>
      <vt:lpstr>PowerPoint Presentation</vt:lpstr>
      <vt:lpstr>仪容仪表</vt:lpstr>
      <vt:lpstr>言谈举止</vt:lpstr>
      <vt:lpstr>专业知识与技能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2024-09-01T22:27:12.241</cp:lastPrinted>
  <dcterms:created xsi:type="dcterms:W3CDTF">2024-09-01T14:27:12Z</dcterms:created>
  <dcterms:modified xsi:type="dcterms:W3CDTF">2024-09-01T14:27:14Z</dcterms:modified>
</cp:coreProperties>
</file>