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C101CFE-F743-409D-96F8-F0A060AA0F0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770BF91-19AB-4C42-8BEF-7C32844E54D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EDDAAB5-3242-462A-A916-8CE9AF80372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DD91AF6-C91A-4682-A126-2E8264F0DB4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CE7964C-B447-4600-AED7-442F9CE7145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5B7F05D-E6A8-4C4B-9871-64F4433CDB7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B3AE067-5DBB-4FD9-BECD-07A48C97319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07AE57E-96D2-4A59-8E16-1F4874D875B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D491758-4AF7-4AD1-9C2B-C09E8ADCDFC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414F247-1FF1-4DE4-B97C-C3A13EC1C01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0EEE1E2-74D0-4823-AEB4-168E6CA0885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07024145031006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4" name="TextBox 4"/>
          <p:cNvSpPr txBox="1"/>
          <p:nvPr/>
        </p:nvSpPr>
        <p:spPr>
          <a:xfrm>
            <a:off x="2555329" y="2833333"/>
            <a:ext cx="7082543" cy="7772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050" b="1">
                <a:solidFill>
                  <a:schemeClr val="accent1">
                    <a:alpha val="100000"/>
                  </a:schemeClr>
                </a:solidFill>
                <a:latin typeface="Microsoft Yahei"/>
                <a:ea typeface="Microsoft Yahei"/>
                <a:cs typeface="Microsoft Yahei"/>
              </a:rPr>
              <a:t>京东物流配送存在的问题及</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464298" y="2626609"/>
            <a:ext cx="2243613" cy="2243613"/>
          </a:xfrm>
          <a:prstGeom prst="ellipse">
            <a:avLst/>
          </a:prstGeom>
          <a:solidFill>
            <a:schemeClr val="accent1">
              <a:lumMod val="20000"/>
              <a:lumOff val="80000"/>
              <a:alpha val="4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46965" y="1811983"/>
            <a:ext cx="1478280" cy="38728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8400" b="1">
                <a:solidFill>
                  <a:schemeClr val="accent1">
                    <a:alpha val="100000"/>
                  </a:schemeClr>
                </a:solidFill>
                <a:latin typeface="Microsoft Yahei"/>
                <a:ea typeface="Microsoft Yahei"/>
                <a:cs typeface="Microsoft Yahei"/>
              </a:rPr>
              <a:t>目</a:t>
            </a:r>
          </a:p>
          <a:p>
            <a:pPr algn="ctr">
              <a:lnSpc>
                <a:spcPct val="140000"/>
              </a:lnSpc>
              <a:spcBef>
                <a:spcPts val="375"/>
              </a:spcBef>
            </a:pPr>
            <a:r>
              <a:rPr lang="en-US" sz="8400" b="1">
                <a:solidFill>
                  <a:schemeClr val="accent1">
                    <a:alpha val="100000"/>
                  </a:schemeClr>
                </a:solidFill>
                <a:latin typeface="Microsoft Yahei"/>
                <a:ea typeface="Microsoft Yahei"/>
                <a:cs typeface="Microsoft Yahei"/>
              </a:rPr>
              <a:t>录</a:t>
            </a:r>
          </a:p>
        </p:txBody>
      </p:sp>
      <p:sp>
        <p:nvSpPr>
          <p:cNvPr id="5" name="TextBox 5"/>
          <p:cNvSpPr txBox="1"/>
          <p:nvPr/>
        </p:nvSpPr>
        <p:spPr>
          <a:xfrm>
            <a:off x="1582772" y="3569345"/>
            <a:ext cx="2049780" cy="60579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a:solidFill>
                  <a:schemeClr val="accent1">
                    <a:lumMod val="40000"/>
                    <a:lumOff val="60000"/>
                    <a:alpha val="100000"/>
                  </a:schemeClr>
                </a:solidFill>
                <a:latin typeface="Microsoft Yahei"/>
                <a:ea typeface="Microsoft Yahei"/>
                <a:cs typeface="Microsoft Yahei"/>
              </a:rPr>
              <a:t>CONTENCT</a:t>
            </a:r>
          </a:p>
        </p:txBody>
      </p:sp>
      <p:sp>
        <p:nvSpPr>
          <p:cNvPr id="6" name="AutoShape 6"/>
          <p:cNvSpPr/>
          <p:nvPr/>
        </p:nvSpPr>
        <p:spPr>
          <a:xfrm>
            <a:off x="5638202" y="1238250"/>
            <a:ext cx="5117446" cy="5118431"/>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defRPr/>
            </a:pPr>
            <a:r>
              <a:rPr lang="en-US" sz="2400" b="1">
                <a:solidFill>
                  <a:schemeClr val="accent1">
                    <a:alpha val="100000"/>
                  </a:schemeClr>
                </a:solidFill>
                <a:latin typeface="Microsoft Yahei"/>
                <a:ea typeface="Microsoft Yahei"/>
                <a:cs typeface="Microsoft Yahei"/>
              </a:rPr>
              <a:t>京东物流配送现状概述</a:t>
            </a:r>
            <a:endParaRPr lang="en-US" sz="1100"/>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京东物流配送存在主要问题</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问题产生原因分析</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针对问题提出改进措施</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改进方案实施计划与时间表</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4950" b="1">
                <a:solidFill>
                  <a:schemeClr val="accent3">
                    <a:alpha val="100000"/>
                  </a:schemeClr>
                </a:solidFill>
                <a:latin typeface="Microsoft Yahei"/>
                <a:ea typeface="Microsoft Yahei"/>
                <a:cs typeface="Microsoft Yahei"/>
              </a:rPr>
              <a:t>01</a:t>
            </a:r>
          </a:p>
        </p:txBody>
      </p:sp>
      <p:sp>
        <p:nvSpPr>
          <p:cNvPr id="5" name="TextBox 5"/>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京东物流配送现状概述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5321" r="5321"/>
          <a:stretch>
            <a:fillRect/>
          </a:stretch>
        </p:blipFill>
        <p:spPr>
          <a:xfrm>
            <a:off x="4793038" y="1852985"/>
            <a:ext cx="6129450" cy="4573004"/>
          </a:xfrm>
          <a:prstGeom prst="rect">
            <a:avLst/>
          </a:prstGeom>
        </p:spPr>
      </p:pic>
      <p:sp>
        <p:nvSpPr>
          <p:cNvPr id="3" name="TextBox 3"/>
          <p:cNvSpPr txBox="1"/>
          <p:nvPr/>
        </p:nvSpPr>
        <p:spPr>
          <a:xfrm>
            <a:off x="539110" y="1852985"/>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配送网络广泛</a:t>
            </a:r>
          </a:p>
        </p:txBody>
      </p:sp>
      <p:sp>
        <p:nvSpPr>
          <p:cNvPr id="4" name="TextBox 4"/>
          <p:cNvSpPr txBox="1"/>
          <p:nvPr/>
        </p:nvSpPr>
        <p:spPr>
          <a:xfrm>
            <a:off x="539110" y="3443352"/>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偏远地区覆盖不足</a:t>
            </a:r>
          </a:p>
        </p:txBody>
      </p:sp>
      <p:sp>
        <p:nvSpPr>
          <p:cNvPr id="5" name="TextBox 5"/>
          <p:cNvSpPr txBox="1"/>
          <p:nvPr/>
        </p:nvSpPr>
        <p:spPr>
          <a:xfrm>
            <a:off x="539110" y="5135911"/>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国际配送能力有限</a:t>
            </a:r>
          </a:p>
        </p:txBody>
      </p:sp>
      <p:sp>
        <p:nvSpPr>
          <p:cNvPr id="6" name="TextBox 6"/>
          <p:cNvSpPr txBox="1"/>
          <p:nvPr/>
        </p:nvSpPr>
        <p:spPr>
          <a:xfrm>
            <a:off x="539110" y="2187220"/>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京东物流在全国范围内建立了较为完善的配送网络，覆盖了大部分城市和乡村地区。</a:t>
            </a:r>
          </a:p>
        </p:txBody>
      </p:sp>
      <p:sp>
        <p:nvSpPr>
          <p:cNvPr id="7" name="TextBox 7"/>
          <p:cNvSpPr txBox="1"/>
          <p:nvPr/>
        </p:nvSpPr>
        <p:spPr>
          <a:xfrm>
            <a:off x="539110" y="3804338"/>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尽管京东物流的配送网络已经相对完善，但在一些偏远地区，尤其是西部和北部地区的覆盖仍然不足。</a:t>
            </a:r>
          </a:p>
        </p:txBody>
      </p:sp>
      <p:sp>
        <p:nvSpPr>
          <p:cNvPr id="8" name="TextBox 8"/>
          <p:cNvSpPr txBox="1"/>
          <p:nvPr/>
        </p:nvSpPr>
        <p:spPr>
          <a:xfrm>
            <a:off x="539110" y="5477922"/>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京东物流在国际配送方面的能力相对较弱，目前主要覆盖东南亚、欧美等部分地区，对于其他地区的配送服务相对较少。</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配送网络覆盖范围</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417731" y="2063687"/>
            <a:ext cx="1240346" cy="962406"/>
            <a:chOff x="2417731" y="2063687"/>
            <a:chExt cx="1240346" cy="962406"/>
          </a:xfrm>
        </p:grpSpPr>
        <p:sp>
          <p:nvSpPr>
            <p:cNvPr id="3" name="Freeform 3"/>
            <p:cNvSpPr/>
            <p:nvPr/>
          </p:nvSpPr>
          <p:spPr>
            <a:xfrm>
              <a:off x="2995231"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417731"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TextBox 5"/>
          <p:cNvSpPr txBox="1"/>
          <p:nvPr/>
        </p:nvSpPr>
        <p:spPr>
          <a:xfrm>
            <a:off x="2591991" y="2965418"/>
            <a:ext cx="9067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1800" b="1">
                <a:solidFill>
                  <a:schemeClr val="accent1">
                    <a:alpha val="100000"/>
                  </a:schemeClr>
                </a:solidFill>
                <a:latin typeface="Microsoft Yahei"/>
                <a:ea typeface="Microsoft Yahei"/>
                <a:cs typeface="Microsoft Yahei"/>
              </a:rPr>
              <a:t>80%</a:t>
            </a:r>
          </a:p>
        </p:txBody>
      </p:sp>
      <p:grpSp>
        <p:nvGrpSpPr>
          <p:cNvPr id="6" name="Group 6"/>
          <p:cNvGrpSpPr/>
          <p:nvPr/>
        </p:nvGrpSpPr>
        <p:grpSpPr>
          <a:xfrm>
            <a:off x="8595360" y="2063687"/>
            <a:ext cx="1240346" cy="962406"/>
            <a:chOff x="8595360" y="2063687"/>
            <a:chExt cx="1240346" cy="962406"/>
          </a:xfrm>
        </p:grpSpPr>
        <p:sp>
          <p:nvSpPr>
            <p:cNvPr id="7" name="Freeform 7"/>
            <p:cNvSpPr/>
            <p:nvPr/>
          </p:nvSpPr>
          <p:spPr>
            <a:xfrm>
              <a:off x="9172766"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8595360"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9" name="TextBox 9"/>
          <p:cNvSpPr txBox="1"/>
          <p:nvPr/>
        </p:nvSpPr>
        <p:spPr>
          <a:xfrm>
            <a:off x="8769620" y="2965418"/>
            <a:ext cx="9067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1800" b="1">
                <a:solidFill>
                  <a:schemeClr val="accent3">
                    <a:alpha val="100000"/>
                  </a:schemeClr>
                </a:solidFill>
                <a:latin typeface="Microsoft Yahei"/>
                <a:ea typeface="Microsoft Yahei"/>
                <a:cs typeface="Microsoft Yahei"/>
              </a:rPr>
              <a:t>80%</a:t>
            </a:r>
          </a:p>
        </p:txBody>
      </p:sp>
      <p:grpSp>
        <p:nvGrpSpPr>
          <p:cNvPr id="10" name="Group 10"/>
          <p:cNvGrpSpPr/>
          <p:nvPr/>
        </p:nvGrpSpPr>
        <p:grpSpPr>
          <a:xfrm>
            <a:off x="5258181" y="1559433"/>
            <a:ext cx="1600105" cy="1242060"/>
            <a:chOff x="5258181" y="1559433"/>
            <a:chExt cx="1600105" cy="1242060"/>
          </a:xfrm>
        </p:grpSpPr>
        <p:sp>
          <p:nvSpPr>
            <p:cNvPr id="11" name="Freeform 11"/>
            <p:cNvSpPr/>
            <p:nvPr/>
          </p:nvSpPr>
          <p:spPr>
            <a:xfrm rot="3243678">
              <a:off x="6003131" y="2277046"/>
              <a:ext cx="515112" cy="199454"/>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5258181" y="1559433"/>
              <a:ext cx="1600105" cy="1242060"/>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5481304" y="2723007"/>
            <a:ext cx="11734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1800" b="1">
                <a:solidFill>
                  <a:schemeClr val="accent2">
                    <a:alpha val="100000"/>
                  </a:schemeClr>
                </a:solidFill>
                <a:latin typeface="Microsoft Yahei"/>
                <a:ea typeface="Microsoft Yahei"/>
                <a:cs typeface="Microsoft Yahei"/>
              </a:rPr>
              <a:t>100%</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配送时效与准确性</a:t>
              </a:r>
            </a:p>
          </p:txBody>
        </p:sp>
      </p:grpSp>
      <p:sp>
        <p:nvSpPr>
          <p:cNvPr id="36" name="AutoShape 36"/>
          <p:cNvSpPr/>
          <p:nvPr/>
        </p:nvSpPr>
        <p:spPr>
          <a:xfrm>
            <a:off x="1482995" y="3429572"/>
            <a:ext cx="2944273" cy="1699450"/>
          </a:xfrm>
          <a:prstGeom prst="roundRect">
            <a:avLst>
              <a:gd name="adj" fmla="val 19953"/>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95860" y="3248978"/>
            <a:ext cx="2944273" cy="1880045"/>
          </a:xfrm>
          <a:prstGeom prst="roundRect">
            <a:avLst>
              <a:gd name="adj" fmla="val 19953"/>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710249" y="3429572"/>
            <a:ext cx="2942844" cy="1699450"/>
          </a:xfrm>
          <a:prstGeom prst="roundRect">
            <a:avLst>
              <a:gd name="adj" fmla="val 19953"/>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645039" y="3909822"/>
            <a:ext cx="2619375" cy="1219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京东物流在配送时效性方面表现较好，大部分订单能够在承诺的时间内送达。</a:t>
            </a:r>
          </a:p>
        </p:txBody>
      </p:sp>
      <p:sp>
        <p:nvSpPr>
          <p:cNvPr id="40" name="TextBox 40"/>
          <p:cNvSpPr txBox="1"/>
          <p:nvPr/>
        </p:nvSpPr>
        <p:spPr>
          <a:xfrm>
            <a:off x="4757904" y="3802476"/>
            <a:ext cx="2619375" cy="1219200"/>
          </a:xfrm>
          <a:prstGeom prst="rect">
            <a:avLst/>
          </a:prstGeom>
        </p:spPr>
        <p:txBody>
          <a:bodyPr vert="horz" wrap="square" lIns="95250" tIns="95250" rIns="47625" bIns="952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在配送准确性方面，京东物流有时会出现错配、漏配等问题，给客户带来不便。</a:t>
            </a:r>
          </a:p>
        </p:txBody>
      </p:sp>
      <p:sp>
        <p:nvSpPr>
          <p:cNvPr id="41" name="TextBox 41"/>
          <p:cNvSpPr txBox="1"/>
          <p:nvPr/>
        </p:nvSpPr>
        <p:spPr>
          <a:xfrm>
            <a:off x="7828464" y="3909822"/>
            <a:ext cx="2662490" cy="121920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对于配送过程中出现的异常情况，如交通堵塞、天气原因等，京东物流有时处理不够及时，导致配送延误。</a:t>
            </a:r>
          </a:p>
        </p:txBody>
      </p:sp>
      <p:sp>
        <p:nvSpPr>
          <p:cNvPr id="42" name="TextBox 42"/>
          <p:cNvSpPr txBox="1"/>
          <p:nvPr/>
        </p:nvSpPr>
        <p:spPr>
          <a:xfrm>
            <a:off x="164503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时效性较高</a:t>
            </a:r>
          </a:p>
        </p:txBody>
      </p:sp>
      <p:sp>
        <p:nvSpPr>
          <p:cNvPr id="43" name="TextBox 43"/>
          <p:cNvSpPr txBox="1"/>
          <p:nvPr/>
        </p:nvSpPr>
        <p:spPr>
          <a:xfrm>
            <a:off x="4757600" y="3350143"/>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准确性有待提高</a:t>
            </a:r>
          </a:p>
        </p:txBody>
      </p:sp>
      <p:sp>
        <p:nvSpPr>
          <p:cNvPr id="44" name="TextBox 44"/>
          <p:cNvSpPr txBox="1"/>
          <p:nvPr/>
        </p:nvSpPr>
        <p:spPr>
          <a:xfrm>
            <a:off x="787157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异常处理不及时</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6376988" y="1678781"/>
            <a:ext cx="1617059" cy="1618488"/>
            <a:chOff x="6376988" y="1678781"/>
            <a:chExt cx="1617059" cy="1618488"/>
          </a:xfrm>
        </p:grpSpPr>
        <p:sp>
          <p:nvSpPr>
            <p:cNvPr id="3" name="Freeform 3"/>
            <p:cNvSpPr/>
            <p:nvPr/>
          </p:nvSpPr>
          <p:spPr>
            <a:xfrm>
              <a:off x="6376988"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7102030" y="2315623"/>
              <a:ext cx="519970" cy="337947"/>
            </a:xfrm>
            <a:custGeom>
              <a:rect l="l" t="t" r="r" b="b"/>
              <a:pathLst>
                <a:path w="21600" h="21600">
                  <a:moveTo>
                    <a:pt x="12281" y="13211"/>
                  </a:moveTo>
                  <a:cubicBezTo>
                    <a:pt x="11747" y="14381"/>
                    <a:pt x="9458" y="18011"/>
                    <a:pt x="9360" y="18165"/>
                  </a:cubicBezTo>
                  <a:cubicBezTo>
                    <a:pt x="9249" y="18377"/>
                    <a:pt x="8939" y="18735"/>
                    <a:pt x="8644" y="18441"/>
                  </a:cubicBezTo>
                  <a:cubicBezTo>
                    <a:pt x="8559" y="18357"/>
                    <a:pt x="8459" y="18187"/>
                    <a:pt x="8459" y="17853"/>
                  </a:cubicBezTo>
                  <a:cubicBezTo>
                    <a:pt x="8459" y="17530"/>
                    <a:pt x="8554" y="17204"/>
                    <a:pt x="8565" y="17168"/>
                  </a:cubicBezTo>
                  <a:lnTo>
                    <a:pt x="9680" y="13369"/>
                  </a:lnTo>
                  <a:cubicBezTo>
                    <a:pt x="9471" y="13239"/>
                    <a:pt x="9111" y="13015"/>
                    <a:pt x="8832" y="12829"/>
                  </a:cubicBezTo>
                  <a:lnTo>
                    <a:pt x="8758" y="12781"/>
                  </a:lnTo>
                  <a:cubicBezTo>
                    <a:pt x="8476" y="12597"/>
                    <a:pt x="8124" y="12367"/>
                    <a:pt x="8124" y="11770"/>
                  </a:cubicBezTo>
                  <a:cubicBezTo>
                    <a:pt x="8124" y="11484"/>
                    <a:pt x="8211" y="11152"/>
                    <a:pt x="8393" y="10758"/>
                  </a:cubicBezTo>
                  <a:cubicBezTo>
                    <a:pt x="8927" y="9588"/>
                    <a:pt x="11216" y="5958"/>
                    <a:pt x="11314" y="5804"/>
                  </a:cubicBezTo>
                  <a:cubicBezTo>
                    <a:pt x="11426" y="5592"/>
                    <a:pt x="11735" y="5234"/>
                    <a:pt x="12030" y="5528"/>
                  </a:cubicBezTo>
                  <a:cubicBezTo>
                    <a:pt x="12115" y="5612"/>
                    <a:pt x="12215" y="5782"/>
                    <a:pt x="12215" y="6116"/>
                  </a:cubicBezTo>
                  <a:cubicBezTo>
                    <a:pt x="12215" y="6438"/>
                    <a:pt x="12120" y="6765"/>
                    <a:pt x="12110" y="6801"/>
                  </a:cubicBezTo>
                  <a:lnTo>
                    <a:pt x="10992" y="10600"/>
                  </a:lnTo>
                  <a:cubicBezTo>
                    <a:pt x="11203" y="10730"/>
                    <a:pt x="11563" y="10954"/>
                    <a:pt x="11842" y="11140"/>
                  </a:cubicBezTo>
                  <a:lnTo>
                    <a:pt x="11916" y="11188"/>
                  </a:lnTo>
                  <a:cubicBezTo>
                    <a:pt x="12198" y="11372"/>
                    <a:pt x="12550" y="11602"/>
                    <a:pt x="12550" y="12201"/>
                  </a:cubicBezTo>
                  <a:cubicBezTo>
                    <a:pt x="12550" y="12485"/>
                    <a:pt x="12462" y="12817"/>
                    <a:pt x="12281" y="13211"/>
                  </a:cubicBezTo>
                  <a:close/>
                  <a:moveTo>
                    <a:pt x="16430" y="6048"/>
                  </a:moveTo>
                  <a:cubicBezTo>
                    <a:pt x="16132" y="6048"/>
                    <a:pt x="15840" y="6088"/>
                    <a:pt x="15557" y="6162"/>
                  </a:cubicBezTo>
                  <a:cubicBezTo>
                    <a:pt x="14848" y="2597"/>
                    <a:pt x="12653" y="0"/>
                    <a:pt x="10054" y="0"/>
                  </a:cubicBezTo>
                  <a:cubicBezTo>
                    <a:pt x="6881" y="0"/>
                    <a:pt x="4310" y="3869"/>
                    <a:pt x="4310" y="8641"/>
                  </a:cubicBezTo>
                  <a:cubicBezTo>
                    <a:pt x="4310" y="9067"/>
                    <a:pt x="4330" y="9486"/>
                    <a:pt x="4369" y="9896"/>
                  </a:cubicBezTo>
                  <a:cubicBezTo>
                    <a:pt x="4217" y="9868"/>
                    <a:pt x="4064" y="9850"/>
                    <a:pt x="3906" y="9850"/>
                  </a:cubicBezTo>
                  <a:cubicBezTo>
                    <a:pt x="1749" y="9850"/>
                    <a:pt x="0" y="12481"/>
                    <a:pt x="0" y="15726"/>
                  </a:cubicBezTo>
                  <a:cubicBezTo>
                    <a:pt x="0" y="18969"/>
                    <a:pt x="1749" y="21600"/>
                    <a:pt x="3906" y="21600"/>
                  </a:cubicBezTo>
                  <a:lnTo>
                    <a:pt x="16430" y="21600"/>
                  </a:lnTo>
                  <a:cubicBezTo>
                    <a:pt x="19285" y="21600"/>
                    <a:pt x="21600" y="18119"/>
                    <a:pt x="21600" y="13823"/>
                  </a:cubicBezTo>
                  <a:cubicBezTo>
                    <a:pt x="21600" y="9530"/>
                    <a:pt x="19285" y="6048"/>
                    <a:pt x="16430" y="6048"/>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3672114" y="2961703"/>
            <a:ext cx="1188615" cy="782652"/>
            <a:chOff x="3672114" y="2961703"/>
            <a:chExt cx="1188615" cy="782652"/>
          </a:xfrm>
        </p:grpSpPr>
        <p:cxnSp>
          <p:nvCxnSpPr>
            <p:cNvPr id="6" name="Connector 6"/>
            <p:cNvCxnSpPr/>
            <p:nvPr/>
          </p:nvCxnSpPr>
          <p:spPr>
            <a:xfrm flipH="1">
              <a:off x="4412712" y="2961703"/>
              <a:ext cx="448017" cy="773517"/>
            </a:xfrm>
            <a:prstGeom prst="line">
              <a:avLst/>
            </a:prstGeom>
            <a:ln w="12700">
              <a:solidFill>
                <a:schemeClr val="lt1">
                  <a:lumMod val="65000"/>
                </a:schemeClr>
              </a:solidFill>
              <a:prstDash val="solid"/>
              <a:headEnd type="none"/>
              <a:tailEnd type="none"/>
            </a:ln>
          </p:spPr>
          <p:style>
            <a:lnRef idx="0">
              <a:schemeClr val="lt1"/>
            </a:lnRef>
            <a:fillRef idx="1">
              <a:schemeClr val="lt1"/>
            </a:fillRef>
            <a:effectRef idx="0">
              <a:schemeClr val="lt1"/>
            </a:effectRef>
            <a:fontRef idx="minor">
              <a:schemeClr val="lt1"/>
            </a:fontRef>
          </p:style>
        </p:cxnSp>
        <p:cxnSp>
          <p:nvCxnSpPr>
            <p:cNvPr id="7" name="Connector 7"/>
            <p:cNvCxnSpPr/>
            <p:nvPr/>
          </p:nvCxnSpPr>
          <p:spPr>
            <a:xfrm flipH="1">
              <a:off x="3672114" y="3744355"/>
              <a:ext cx="740598" cy="0"/>
            </a:xfrm>
            <a:prstGeom prst="line">
              <a:avLst/>
            </a:prstGeom>
            <a:ln w="12700">
              <a:solidFill>
                <a:schemeClr val="lt1">
                  <a:lumMod val="65000"/>
                </a:schemeClr>
              </a:solidFill>
              <a:prstDash val="solid"/>
              <a:headEnd type="none"/>
              <a:tailEnd type="oval"/>
            </a:ln>
          </p:spPr>
          <p:style>
            <a:lnRef idx="0">
              <a:schemeClr val="lt1"/>
            </a:lnRef>
            <a:fillRef idx="1">
              <a:schemeClr val="lt1"/>
            </a:fillRef>
            <a:effectRef idx="0">
              <a:schemeClr val="lt1"/>
            </a:effectRef>
            <a:fontRef idx="minor">
              <a:schemeClr val="lt1"/>
            </a:fontRef>
          </p:style>
        </p:cxnSp>
      </p:grpSp>
      <p:grpSp>
        <p:nvGrpSpPr>
          <p:cNvPr id="8" name="Group 8"/>
          <p:cNvGrpSpPr/>
          <p:nvPr/>
        </p:nvGrpSpPr>
        <p:grpSpPr>
          <a:xfrm>
            <a:off x="3672114" y="2961703"/>
            <a:ext cx="1188615" cy="782652"/>
            <a:chOff x="3672114" y="2961703"/>
            <a:chExt cx="1188615" cy="782652"/>
          </a:xfrm>
        </p:grpSpPr>
        <p:cxnSp>
          <p:nvCxnSpPr>
            <p:cNvPr id="9" name="Connector 9"/>
            <p:cNvCxnSpPr/>
            <p:nvPr/>
          </p:nvCxnSpPr>
          <p:spPr>
            <a:xfrm flipH="1">
              <a:off x="4411797" y="2961703"/>
              <a:ext cx="448932" cy="773621"/>
            </a:xfrm>
            <a:prstGeom prst="line">
              <a:avLst/>
            </a:prstGeom>
            <a:ln w="12700">
              <a:solidFill>
                <a:schemeClr val="lt1">
                  <a:lumMod val="65000"/>
                </a:schemeClr>
              </a:solidFill>
              <a:prstDash val="solid"/>
              <a:headEnd type="none"/>
              <a:tailEnd type="none"/>
            </a:ln>
          </p:spPr>
          <p:style>
            <a:lnRef idx="0">
              <a:schemeClr val="lt1"/>
            </a:lnRef>
            <a:fillRef idx="1">
              <a:schemeClr val="lt1"/>
            </a:fillRef>
            <a:effectRef idx="0">
              <a:schemeClr val="lt1"/>
            </a:effectRef>
            <a:fontRef idx="minor">
              <a:schemeClr val="lt1"/>
            </a:fontRef>
          </p:style>
        </p:cxnSp>
        <p:cxnSp>
          <p:nvCxnSpPr>
            <p:cNvPr id="10" name="Connector 10"/>
            <p:cNvCxnSpPr/>
            <p:nvPr/>
          </p:nvCxnSpPr>
          <p:spPr>
            <a:xfrm flipH="1">
              <a:off x="3672114" y="3744355"/>
              <a:ext cx="739683" cy="0"/>
            </a:xfrm>
            <a:prstGeom prst="line">
              <a:avLst/>
            </a:prstGeom>
            <a:ln w="12700">
              <a:solidFill>
                <a:schemeClr val="lt1">
                  <a:lumMod val="65000"/>
                </a:schemeClr>
              </a:solidFill>
              <a:prstDash val="solid"/>
              <a:headEnd type="none"/>
              <a:tailEnd type="oval"/>
            </a:ln>
          </p:spPr>
          <p:style>
            <a:lnRef idx="0">
              <a:schemeClr val="lt1"/>
            </a:lnRef>
            <a:fillRef idx="1">
              <a:schemeClr val="lt1"/>
            </a:fillRef>
            <a:effectRef idx="0">
              <a:schemeClr val="lt1"/>
            </a:effectRef>
            <a:fontRef idx="minor">
              <a:schemeClr val="lt1"/>
            </a:fontRef>
          </p:style>
        </p:cxnSp>
      </p:grpSp>
      <p:grpSp>
        <p:nvGrpSpPr>
          <p:cNvPr id="11" name="Group 11"/>
          <p:cNvGrpSpPr/>
          <p:nvPr/>
        </p:nvGrpSpPr>
        <p:grpSpPr>
          <a:xfrm>
            <a:off x="3672114" y="2961703"/>
            <a:ext cx="1188615" cy="782652"/>
            <a:chOff x="3672114" y="2961703"/>
            <a:chExt cx="1188615" cy="782652"/>
          </a:xfrm>
        </p:grpSpPr>
        <p:cxnSp>
          <p:nvCxnSpPr>
            <p:cNvPr id="12" name="Connector 12"/>
            <p:cNvCxnSpPr/>
            <p:nvPr/>
          </p:nvCxnSpPr>
          <p:spPr>
            <a:xfrm flipH="1">
              <a:off x="4411561" y="2961703"/>
              <a:ext cx="449168" cy="773517"/>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13" name="Connector 13"/>
            <p:cNvCxnSpPr/>
            <p:nvPr/>
          </p:nvCxnSpPr>
          <p:spPr>
            <a:xfrm flipH="1">
              <a:off x="3672114" y="3744355"/>
              <a:ext cx="739447"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grpSp>
        <p:nvGrpSpPr>
          <p:cNvPr id="14" name="Group 14"/>
          <p:cNvGrpSpPr/>
          <p:nvPr/>
        </p:nvGrpSpPr>
        <p:grpSpPr>
          <a:xfrm>
            <a:off x="5631466" y="4068128"/>
            <a:ext cx="957358" cy="688848"/>
            <a:chOff x="5631466" y="4068128"/>
            <a:chExt cx="957358" cy="688848"/>
          </a:xfrm>
        </p:grpSpPr>
        <p:sp>
          <p:nvSpPr>
            <p:cNvPr id="15" name="AutoShape 15"/>
            <p:cNvSpPr/>
            <p:nvPr/>
          </p:nvSpPr>
          <p:spPr>
            <a:xfrm>
              <a:off x="5631466" y="4068699"/>
              <a:ext cx="957358" cy="68789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110192" y="4068128"/>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5631466" y="4819555"/>
            <a:ext cx="957358" cy="688848"/>
            <a:chOff x="5631466" y="4819555"/>
            <a:chExt cx="957358" cy="688848"/>
          </a:xfrm>
        </p:grpSpPr>
        <p:sp>
          <p:nvSpPr>
            <p:cNvPr id="18" name="AutoShape 18"/>
            <p:cNvSpPr/>
            <p:nvPr/>
          </p:nvSpPr>
          <p:spPr>
            <a:xfrm>
              <a:off x="5631466" y="4819840"/>
              <a:ext cx="957358" cy="687896"/>
            </a:xfrm>
            <a:prstGeom prst="rect">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110192" y="4819555"/>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 name="Group 20"/>
          <p:cNvGrpSpPr/>
          <p:nvPr/>
        </p:nvGrpSpPr>
        <p:grpSpPr>
          <a:xfrm>
            <a:off x="5631466" y="5567458"/>
            <a:ext cx="957358" cy="480727"/>
            <a:chOff x="5631466" y="5567458"/>
            <a:chExt cx="957358" cy="480727"/>
          </a:xfrm>
        </p:grpSpPr>
        <p:sp>
          <p:nvSpPr>
            <p:cNvPr id="21" name="Freeform 21"/>
            <p:cNvSpPr/>
            <p:nvPr/>
          </p:nvSpPr>
          <p:spPr>
            <a:xfrm>
              <a:off x="5631466" y="5567458"/>
              <a:ext cx="957358" cy="480727"/>
            </a:xfrm>
            <a:custGeom>
              <a:rect l="l" t="t" r="r" b="b"/>
              <a:pathLst>
                <a:path w="520" h="261">
                  <a:moveTo>
                    <a:pt x="260" y="261"/>
                  </a:moveTo>
                  <a:lnTo>
                    <a:pt x="0" y="0"/>
                  </a:lnTo>
                  <a:lnTo>
                    <a:pt x="520" y="0"/>
                  </a:lnTo>
                  <a:lnTo>
                    <a:pt x="260" y="261"/>
                  </a:lnTo>
                  <a:close/>
                </a:path>
              </a:pathLst>
            </a:custGeom>
            <a:solidFill>
              <a:srgbClr val="ECAE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5970270" y="5904452"/>
              <a:ext cx="279844" cy="143637"/>
            </a:xfrm>
            <a:custGeom>
              <a:rect l="l" t="t" r="r" b="b"/>
              <a:pathLst>
                <a:path w="152" h="78">
                  <a:moveTo>
                    <a:pt x="76" y="78"/>
                  </a:moveTo>
                  <a:lnTo>
                    <a:pt x="152" y="0"/>
                  </a:lnTo>
                  <a:lnTo>
                    <a:pt x="0" y="0"/>
                  </a:lnTo>
                  <a:lnTo>
                    <a:pt x="76" y="78"/>
                  </a:lnTo>
                  <a:close/>
                </a:path>
              </a:pathLst>
            </a:custGeom>
            <a:solidFill>
              <a:srgbClr val="3333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6110192" y="5567458"/>
              <a:ext cx="478631" cy="480727"/>
            </a:xfrm>
            <a:custGeom>
              <a:rect l="l" t="t" r="r" b="b"/>
              <a:pathLst>
                <a:path w="260" h="261">
                  <a:moveTo>
                    <a:pt x="0" y="261"/>
                  </a:moveTo>
                  <a:lnTo>
                    <a:pt x="260" y="0"/>
                  </a:lnTo>
                  <a:lnTo>
                    <a:pt x="0" y="0"/>
                  </a:lnTo>
                  <a:lnTo>
                    <a:pt x="0" y="261"/>
                  </a:lnTo>
                  <a:close/>
                </a:path>
              </a:pathLst>
            </a:cu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 name="Group 24"/>
          <p:cNvGrpSpPr/>
          <p:nvPr/>
        </p:nvGrpSpPr>
        <p:grpSpPr>
          <a:xfrm>
            <a:off x="5631466" y="3308604"/>
            <a:ext cx="957358" cy="689419"/>
            <a:chOff x="5631466" y="3308604"/>
            <a:chExt cx="957358" cy="689419"/>
          </a:xfrm>
        </p:grpSpPr>
        <p:sp>
          <p:nvSpPr>
            <p:cNvPr id="25" name="AutoShape 25"/>
            <p:cNvSpPr/>
            <p:nvPr/>
          </p:nvSpPr>
          <p:spPr>
            <a:xfrm>
              <a:off x="5631466" y="3308604"/>
              <a:ext cx="957358" cy="68941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110192" y="3308604"/>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 name="Group 27"/>
          <p:cNvGrpSpPr/>
          <p:nvPr/>
        </p:nvGrpSpPr>
        <p:grpSpPr>
          <a:xfrm>
            <a:off x="4186047" y="1678781"/>
            <a:ext cx="1617059" cy="1618488"/>
            <a:chOff x="4186047" y="1678781"/>
            <a:chExt cx="1617059" cy="1618488"/>
          </a:xfrm>
        </p:grpSpPr>
        <p:sp>
          <p:nvSpPr>
            <p:cNvPr id="28" name="Freeform 28"/>
            <p:cNvSpPr/>
            <p:nvPr/>
          </p:nvSpPr>
          <p:spPr>
            <a:xfrm>
              <a:off x="4186047"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4582096" y="2292477"/>
              <a:ext cx="535496" cy="428339"/>
            </a:xfrm>
            <a:custGeom>
              <a:rect l="l" t="t" r="r" b="b"/>
              <a:pathLst>
                <a:path w="21600" h="21600">
                  <a:moveTo>
                    <a:pt x="18143" y="10800"/>
                  </a:moveTo>
                  <a:cubicBezTo>
                    <a:pt x="17065" y="10800"/>
                    <a:pt x="16800" y="11898"/>
                    <a:pt x="16709" y="12419"/>
                  </a:cubicBezTo>
                  <a:cubicBezTo>
                    <a:pt x="16115" y="15817"/>
                    <a:pt x="13696" y="18359"/>
                    <a:pt x="10800" y="18359"/>
                  </a:cubicBezTo>
                  <a:cubicBezTo>
                    <a:pt x="9130" y="18359"/>
                    <a:pt x="7618" y="17514"/>
                    <a:pt x="6524" y="16146"/>
                  </a:cubicBezTo>
                  <a:cubicBezTo>
                    <a:pt x="6018" y="15513"/>
                    <a:pt x="5198" y="15513"/>
                    <a:pt x="4691" y="16146"/>
                  </a:cubicBezTo>
                  <a:cubicBezTo>
                    <a:pt x="4185" y="16779"/>
                    <a:pt x="4185" y="17804"/>
                    <a:pt x="4691" y="18437"/>
                  </a:cubicBezTo>
                  <a:cubicBezTo>
                    <a:pt x="6255" y="20391"/>
                    <a:pt x="8415" y="21600"/>
                    <a:pt x="10800" y="21600"/>
                  </a:cubicBezTo>
                  <a:cubicBezTo>
                    <a:pt x="14669" y="21600"/>
                    <a:pt x="17943" y="18421"/>
                    <a:pt x="19043" y="14039"/>
                  </a:cubicBezTo>
                  <a:lnTo>
                    <a:pt x="21600" y="14039"/>
                  </a:lnTo>
                  <a:lnTo>
                    <a:pt x="21600" y="10800"/>
                  </a:lnTo>
                  <a:cubicBezTo>
                    <a:pt x="21600" y="10800"/>
                    <a:pt x="18143" y="10800"/>
                    <a:pt x="18143" y="10800"/>
                  </a:cubicBezTo>
                  <a:close/>
                  <a:moveTo>
                    <a:pt x="4891" y="9180"/>
                  </a:moveTo>
                  <a:cubicBezTo>
                    <a:pt x="5484" y="5783"/>
                    <a:pt x="7904" y="3240"/>
                    <a:pt x="10800" y="3240"/>
                  </a:cubicBezTo>
                  <a:cubicBezTo>
                    <a:pt x="12470" y="3240"/>
                    <a:pt x="13982" y="4086"/>
                    <a:pt x="15076" y="5454"/>
                  </a:cubicBezTo>
                  <a:cubicBezTo>
                    <a:pt x="15582" y="6086"/>
                    <a:pt x="16404" y="6086"/>
                    <a:pt x="16909" y="5454"/>
                  </a:cubicBezTo>
                  <a:cubicBezTo>
                    <a:pt x="17415" y="4821"/>
                    <a:pt x="17415" y="3796"/>
                    <a:pt x="16909" y="3163"/>
                  </a:cubicBezTo>
                  <a:cubicBezTo>
                    <a:pt x="15346" y="1209"/>
                    <a:pt x="13186" y="0"/>
                    <a:pt x="10800" y="0"/>
                  </a:cubicBezTo>
                  <a:cubicBezTo>
                    <a:pt x="6931" y="0"/>
                    <a:pt x="3658" y="3178"/>
                    <a:pt x="2557" y="7560"/>
                  </a:cubicBezTo>
                  <a:lnTo>
                    <a:pt x="0" y="7560"/>
                  </a:lnTo>
                  <a:lnTo>
                    <a:pt x="0" y="10800"/>
                  </a:lnTo>
                  <a:lnTo>
                    <a:pt x="3457" y="10800"/>
                  </a:lnTo>
                  <a:cubicBezTo>
                    <a:pt x="4535" y="10800"/>
                    <a:pt x="4800" y="9702"/>
                    <a:pt x="4891" y="9180"/>
                  </a:cubicBezTo>
                  <a:close/>
                  <a:moveTo>
                    <a:pt x="7343" y="10800"/>
                  </a:moveTo>
                  <a:cubicBezTo>
                    <a:pt x="7343" y="13185"/>
                    <a:pt x="8891" y="15120"/>
                    <a:pt x="10800" y="15120"/>
                  </a:cubicBezTo>
                  <a:cubicBezTo>
                    <a:pt x="12709" y="15120"/>
                    <a:pt x="14255" y="13185"/>
                    <a:pt x="14255" y="10800"/>
                  </a:cubicBezTo>
                  <a:cubicBezTo>
                    <a:pt x="14255" y="8415"/>
                    <a:pt x="12709" y="6480"/>
                    <a:pt x="10800" y="6480"/>
                  </a:cubicBezTo>
                  <a:cubicBezTo>
                    <a:pt x="8891" y="6480"/>
                    <a:pt x="7343" y="8415"/>
                    <a:pt x="7343" y="1080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 name="Group 30"/>
          <p:cNvGrpSpPr/>
          <p:nvPr/>
        </p:nvGrpSpPr>
        <p:grpSpPr>
          <a:xfrm>
            <a:off x="5278469" y="1678781"/>
            <a:ext cx="1617059" cy="1618488"/>
            <a:chOff x="5278469" y="1678781"/>
            <a:chExt cx="1617059" cy="1618488"/>
          </a:xfrm>
        </p:grpSpPr>
        <p:sp>
          <p:nvSpPr>
            <p:cNvPr id="31" name="Freeform 31"/>
            <p:cNvSpPr/>
            <p:nvPr/>
          </p:nvSpPr>
          <p:spPr>
            <a:xfrm>
              <a:off x="5278469"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5861590" y="2325624"/>
              <a:ext cx="490728" cy="405384"/>
            </a:xfrm>
            <a:custGeom>
              <a:rect l="l" t="t" r="r" b="b"/>
              <a:pathLst>
                <a:path w="107" h="88">
                  <a:moveTo>
                    <a:pt x="83" y="63"/>
                  </a:moveTo>
                  <a:cubicBezTo>
                    <a:pt x="97" y="47"/>
                    <a:pt x="97" y="23"/>
                    <a:pt x="83" y="7"/>
                  </a:cubicBezTo>
                  <a:cubicBezTo>
                    <a:pt x="82" y="6"/>
                    <a:pt x="82" y="4"/>
                    <a:pt x="83" y="3"/>
                  </a:cubicBezTo>
                  <a:cubicBezTo>
                    <a:pt x="85" y="0"/>
                    <a:pt x="85" y="0"/>
                    <a:pt x="85" y="0"/>
                  </a:cubicBezTo>
                  <a:cubicBezTo>
                    <a:pt x="86" y="0"/>
                    <a:pt x="86" y="0"/>
                    <a:pt x="87" y="0"/>
                  </a:cubicBezTo>
                  <a:cubicBezTo>
                    <a:pt x="88" y="0"/>
                    <a:pt x="89" y="0"/>
                    <a:pt x="89" y="0"/>
                  </a:cubicBezTo>
                  <a:cubicBezTo>
                    <a:pt x="107" y="20"/>
                    <a:pt x="107" y="50"/>
                    <a:pt x="89" y="69"/>
                  </a:cubicBezTo>
                  <a:cubicBezTo>
                    <a:pt x="89" y="70"/>
                    <a:pt x="88" y="70"/>
                    <a:pt x="87" y="70"/>
                  </a:cubicBezTo>
                  <a:cubicBezTo>
                    <a:pt x="86" y="70"/>
                    <a:pt x="86" y="70"/>
                    <a:pt x="85" y="69"/>
                  </a:cubicBezTo>
                  <a:cubicBezTo>
                    <a:pt x="83" y="67"/>
                    <a:pt x="83" y="67"/>
                    <a:pt x="83" y="67"/>
                  </a:cubicBezTo>
                  <a:cubicBezTo>
                    <a:pt x="82" y="65"/>
                    <a:pt x="82" y="64"/>
                    <a:pt x="83" y="63"/>
                  </a:cubicBezTo>
                  <a:close/>
                  <a:moveTo>
                    <a:pt x="24" y="63"/>
                  </a:moveTo>
                  <a:cubicBezTo>
                    <a:pt x="10" y="47"/>
                    <a:pt x="10" y="23"/>
                    <a:pt x="24" y="7"/>
                  </a:cubicBezTo>
                  <a:cubicBezTo>
                    <a:pt x="25" y="6"/>
                    <a:pt x="25" y="4"/>
                    <a:pt x="24" y="3"/>
                  </a:cubicBezTo>
                  <a:cubicBezTo>
                    <a:pt x="22" y="0"/>
                    <a:pt x="22" y="0"/>
                    <a:pt x="22" y="0"/>
                  </a:cubicBezTo>
                  <a:cubicBezTo>
                    <a:pt x="21" y="0"/>
                    <a:pt x="21" y="0"/>
                    <a:pt x="20" y="0"/>
                  </a:cubicBezTo>
                  <a:cubicBezTo>
                    <a:pt x="19" y="0"/>
                    <a:pt x="18" y="0"/>
                    <a:pt x="18" y="0"/>
                  </a:cubicBezTo>
                  <a:cubicBezTo>
                    <a:pt x="0" y="20"/>
                    <a:pt x="0" y="50"/>
                    <a:pt x="18" y="69"/>
                  </a:cubicBezTo>
                  <a:cubicBezTo>
                    <a:pt x="18" y="70"/>
                    <a:pt x="19" y="70"/>
                    <a:pt x="20" y="70"/>
                  </a:cubicBezTo>
                  <a:cubicBezTo>
                    <a:pt x="21" y="70"/>
                    <a:pt x="21" y="70"/>
                    <a:pt x="22" y="69"/>
                  </a:cubicBezTo>
                  <a:cubicBezTo>
                    <a:pt x="24" y="67"/>
                    <a:pt x="24" y="67"/>
                    <a:pt x="24" y="67"/>
                  </a:cubicBezTo>
                  <a:cubicBezTo>
                    <a:pt x="25" y="65"/>
                    <a:pt x="25" y="64"/>
                    <a:pt x="24" y="63"/>
                  </a:cubicBezTo>
                  <a:close/>
                  <a:moveTo>
                    <a:pt x="36" y="51"/>
                  </a:moveTo>
                  <a:cubicBezTo>
                    <a:pt x="37" y="53"/>
                    <a:pt x="37" y="54"/>
                    <a:pt x="36" y="55"/>
                  </a:cubicBezTo>
                  <a:cubicBezTo>
                    <a:pt x="33" y="58"/>
                    <a:pt x="33" y="58"/>
                    <a:pt x="33" y="58"/>
                  </a:cubicBezTo>
                  <a:cubicBezTo>
                    <a:pt x="33" y="58"/>
                    <a:pt x="32" y="59"/>
                    <a:pt x="31" y="59"/>
                  </a:cubicBezTo>
                  <a:cubicBezTo>
                    <a:pt x="30" y="58"/>
                    <a:pt x="30" y="58"/>
                    <a:pt x="29" y="58"/>
                  </a:cubicBezTo>
                  <a:cubicBezTo>
                    <a:pt x="18" y="44"/>
                    <a:pt x="18" y="25"/>
                    <a:pt x="29" y="12"/>
                  </a:cubicBezTo>
                  <a:cubicBezTo>
                    <a:pt x="30" y="11"/>
                    <a:pt x="30" y="11"/>
                    <a:pt x="31" y="11"/>
                  </a:cubicBezTo>
                  <a:cubicBezTo>
                    <a:pt x="32" y="11"/>
                    <a:pt x="33" y="11"/>
                    <a:pt x="33" y="12"/>
                  </a:cubicBezTo>
                  <a:cubicBezTo>
                    <a:pt x="36" y="14"/>
                    <a:pt x="36" y="14"/>
                    <a:pt x="36" y="14"/>
                  </a:cubicBezTo>
                  <a:cubicBezTo>
                    <a:pt x="37" y="15"/>
                    <a:pt x="37" y="17"/>
                    <a:pt x="36" y="18"/>
                  </a:cubicBezTo>
                  <a:cubicBezTo>
                    <a:pt x="28" y="28"/>
                    <a:pt x="28" y="42"/>
                    <a:pt x="36" y="51"/>
                  </a:cubicBezTo>
                  <a:close/>
                  <a:moveTo>
                    <a:pt x="61" y="80"/>
                  </a:moveTo>
                  <a:cubicBezTo>
                    <a:pt x="61" y="84"/>
                    <a:pt x="58" y="88"/>
                    <a:pt x="54" y="88"/>
                  </a:cubicBezTo>
                  <a:cubicBezTo>
                    <a:pt x="49" y="88"/>
                    <a:pt x="46" y="84"/>
                    <a:pt x="46" y="80"/>
                  </a:cubicBezTo>
                  <a:cubicBezTo>
                    <a:pt x="46" y="60"/>
                    <a:pt x="46" y="44"/>
                    <a:pt x="46" y="24"/>
                  </a:cubicBezTo>
                  <a:cubicBezTo>
                    <a:pt x="46" y="19"/>
                    <a:pt x="49" y="16"/>
                    <a:pt x="54" y="16"/>
                  </a:cubicBezTo>
                  <a:cubicBezTo>
                    <a:pt x="58" y="16"/>
                    <a:pt x="61" y="19"/>
                    <a:pt x="61" y="24"/>
                  </a:cubicBezTo>
                  <a:cubicBezTo>
                    <a:pt x="61" y="44"/>
                    <a:pt x="61" y="60"/>
                    <a:pt x="61" y="80"/>
                  </a:cubicBezTo>
                  <a:close/>
                  <a:moveTo>
                    <a:pt x="71" y="51"/>
                  </a:moveTo>
                  <a:cubicBezTo>
                    <a:pt x="70" y="53"/>
                    <a:pt x="70" y="54"/>
                    <a:pt x="71" y="55"/>
                  </a:cubicBezTo>
                  <a:cubicBezTo>
                    <a:pt x="74" y="58"/>
                    <a:pt x="74" y="58"/>
                    <a:pt x="74" y="58"/>
                  </a:cubicBezTo>
                  <a:cubicBezTo>
                    <a:pt x="74" y="58"/>
                    <a:pt x="75" y="59"/>
                    <a:pt x="76" y="59"/>
                  </a:cubicBezTo>
                  <a:cubicBezTo>
                    <a:pt x="77" y="58"/>
                    <a:pt x="77" y="58"/>
                    <a:pt x="78" y="58"/>
                  </a:cubicBezTo>
                  <a:cubicBezTo>
                    <a:pt x="89" y="44"/>
                    <a:pt x="89" y="25"/>
                    <a:pt x="78" y="12"/>
                  </a:cubicBezTo>
                  <a:cubicBezTo>
                    <a:pt x="77" y="11"/>
                    <a:pt x="77" y="11"/>
                    <a:pt x="76" y="11"/>
                  </a:cubicBezTo>
                  <a:cubicBezTo>
                    <a:pt x="75" y="11"/>
                    <a:pt x="74" y="11"/>
                    <a:pt x="74" y="12"/>
                  </a:cubicBezTo>
                  <a:cubicBezTo>
                    <a:pt x="71" y="14"/>
                    <a:pt x="71" y="14"/>
                    <a:pt x="71" y="14"/>
                  </a:cubicBezTo>
                  <a:cubicBezTo>
                    <a:pt x="70" y="15"/>
                    <a:pt x="70" y="17"/>
                    <a:pt x="71" y="18"/>
                  </a:cubicBezTo>
                  <a:cubicBezTo>
                    <a:pt x="79" y="28"/>
                    <a:pt x="79" y="42"/>
                    <a:pt x="71" y="5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 name="Group 33"/>
          <p:cNvGrpSpPr/>
          <p:nvPr/>
        </p:nvGrpSpPr>
        <p:grpSpPr>
          <a:xfrm>
            <a:off x="6501829" y="3141178"/>
            <a:ext cx="1550007" cy="856845"/>
            <a:chOff x="6501829" y="3141178"/>
            <a:chExt cx="1550007" cy="856845"/>
          </a:xfrm>
        </p:grpSpPr>
        <p:cxnSp>
          <p:nvCxnSpPr>
            <p:cNvPr id="34" name="Connector 34"/>
            <p:cNvCxnSpPr/>
            <p:nvPr/>
          </p:nvCxnSpPr>
          <p:spPr>
            <a:xfrm>
              <a:off x="6501829" y="3141178"/>
              <a:ext cx="772981" cy="856845"/>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35" name="Connector 35"/>
            <p:cNvCxnSpPr/>
            <p:nvPr/>
          </p:nvCxnSpPr>
          <p:spPr>
            <a:xfrm>
              <a:off x="7235821" y="3990692"/>
              <a:ext cx="816015"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grpSp>
        <p:nvGrpSpPr>
          <p:cNvPr id="36" name="Group 36"/>
          <p:cNvGrpSpPr/>
          <p:nvPr/>
        </p:nvGrpSpPr>
        <p:grpSpPr>
          <a:xfrm>
            <a:off x="7817411" y="2488025"/>
            <a:ext cx="1038363" cy="440204"/>
            <a:chOff x="7817411" y="2488025"/>
            <a:chExt cx="1038363" cy="440204"/>
          </a:xfrm>
        </p:grpSpPr>
        <p:cxnSp>
          <p:nvCxnSpPr>
            <p:cNvPr id="37" name="Connector 37"/>
            <p:cNvCxnSpPr/>
            <p:nvPr/>
          </p:nvCxnSpPr>
          <p:spPr>
            <a:xfrm>
              <a:off x="7817411" y="2488025"/>
              <a:ext cx="467443" cy="440204"/>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38" name="Connector 38"/>
            <p:cNvCxnSpPr/>
            <p:nvPr/>
          </p:nvCxnSpPr>
          <p:spPr>
            <a:xfrm>
              <a:off x="8261968" y="2920898"/>
              <a:ext cx="593806"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sp>
        <p:nvSpPr>
          <p:cNvPr id="39" name="TextBox 39"/>
          <p:cNvSpPr txBox="1"/>
          <p:nvPr/>
        </p:nvSpPr>
        <p:spPr>
          <a:xfrm>
            <a:off x="1062867" y="2798540"/>
            <a:ext cx="2447925" cy="4762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客户满意度总体较高</a:t>
            </a:r>
          </a:p>
        </p:txBody>
      </p:sp>
      <p:sp>
        <p:nvSpPr>
          <p:cNvPr id="40" name="TextBox 40"/>
          <p:cNvSpPr txBox="1"/>
          <p:nvPr/>
        </p:nvSpPr>
        <p:spPr>
          <a:xfrm>
            <a:off x="9053162" y="1296588"/>
            <a:ext cx="2447925" cy="5048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575" b="1">
                <a:solidFill>
                  <a:schemeClr val="accent1">
                    <a:alpha val="100000"/>
                  </a:schemeClr>
                </a:solidFill>
                <a:latin typeface="Microsoft Yahei"/>
                <a:ea typeface="Microsoft Yahei"/>
                <a:cs typeface="Microsoft Yahei"/>
              </a:rPr>
              <a:t>存在投诉与问题</a:t>
            </a:r>
          </a:p>
        </p:txBody>
      </p:sp>
      <p:sp>
        <p:nvSpPr>
          <p:cNvPr id="41" name="TextBox 41"/>
          <p:cNvSpPr txBox="1"/>
          <p:nvPr/>
        </p:nvSpPr>
        <p:spPr>
          <a:xfrm>
            <a:off x="8163435" y="3945922"/>
            <a:ext cx="2447925" cy="47625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持续改进与优化</a:t>
            </a:r>
          </a:p>
        </p:txBody>
      </p:sp>
      <p:grpSp>
        <p:nvGrpSpPr>
          <p:cNvPr id="42" name="Group 42"/>
          <p:cNvGrpSpPr/>
          <p:nvPr/>
        </p:nvGrpSpPr>
        <p:grpSpPr>
          <a:xfrm>
            <a:off x="454963" y="93878"/>
            <a:ext cx="10641129" cy="914400"/>
            <a:chOff x="454963" y="93878"/>
            <a:chExt cx="10641129" cy="914400"/>
          </a:xfrm>
        </p:grpSpPr>
        <p:sp>
          <p:nvSpPr>
            <p:cNvPr id="43" name="AutoShape 4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TextBox 6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客户满意度调查结果</a:t>
              </a:r>
            </a:p>
          </p:txBody>
        </p:sp>
      </p:grpSp>
      <p:sp>
        <p:nvSpPr>
          <p:cNvPr id="64" name="TextBox 64"/>
          <p:cNvSpPr txBox="1"/>
          <p:nvPr/>
        </p:nvSpPr>
        <p:spPr>
          <a:xfrm>
            <a:off x="9053162" y="1610913"/>
            <a:ext cx="2447925" cy="191691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尽管总体满意度较高，但仍然有一部分客户对京东物流配送服务提出投诉和问题，主要涉及配送时效、准确性、服务态度等方面。</a:t>
            </a:r>
          </a:p>
        </p:txBody>
      </p:sp>
      <p:sp>
        <p:nvSpPr>
          <p:cNvPr id="65" name="TextBox 65"/>
          <p:cNvSpPr txBox="1"/>
          <p:nvPr/>
        </p:nvSpPr>
        <p:spPr>
          <a:xfrm>
            <a:off x="8163435" y="4312904"/>
            <a:ext cx="2447925"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针对客户反馈的问题和投诉，京东物流正在持续改进和优化配送服务，提高客户满意度。</a:t>
            </a:r>
          </a:p>
        </p:txBody>
      </p:sp>
      <p:sp>
        <p:nvSpPr>
          <p:cNvPr id="66" name="TextBox 66"/>
          <p:cNvSpPr txBox="1"/>
          <p:nvPr/>
        </p:nvSpPr>
        <p:spPr>
          <a:xfrm>
            <a:off x="1062867" y="3124390"/>
            <a:ext cx="2447925"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根据京东发布的客户满意度调查结果，大部分客户对京东物流配送服务表示满意。</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4950" b="1">
                <a:solidFill>
                  <a:schemeClr val="accent3">
                    <a:alpha val="100000"/>
                  </a:schemeClr>
                </a:solidFill>
                <a:latin typeface="Microsoft Yahei"/>
                <a:ea typeface="Microsoft Yahei"/>
                <a:cs typeface="Microsoft Yahei"/>
              </a:rPr>
              <a:t>02</a:t>
            </a:r>
          </a:p>
        </p:txBody>
      </p:sp>
      <p:sp>
        <p:nvSpPr>
          <p:cNvPr id="5" name="TextBox 5"/>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京东物流配送存在主要问题</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2698" b="2698"/>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3223" b="3223"/>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配送延误现象频发</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配送时间不准确</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客户反映，京东物流在配送过程中经常出现时间延误的情况，导致客户无法及时收到商品。</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物流信息更新不及时</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在配送过程中，物流信息的更新不及时，客户无法准确了解商品的配送状态和预计送达时间。</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异常天气影响</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在恶劣天气条件下，京东物流的配送效率会受到较大影响，导致配送延误现象更加严重。</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67" r="16667"/>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在配送过程中，由于物流人员的疏忽或运输途中的颠簸，商品的外包装容易出现破损，导致商品损坏。</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包装破损</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有客户反映，在收到京东物流配送的商品时，发现部分商品丢失或被盗，给客户带来经济损失和不便。</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商品丢失</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当客户遇到货物损坏或丢失问题时，需要向京东物流申请赔偿，但赔偿流程繁琐且耗时较长，给客户带来额外的困扰。</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赔偿流程繁琐</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货物损坏与丢失问题</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投诉处理不及时</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当客户对京东物流服务提出投诉时，相关部门的处理不及时或不彻底，导致问题无法得到及时解决，进一步加剧了客户的不满情绪。</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服务态度冷淡</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部分京东物流人员在配送过程中表现出冷淡的服务态度，缺乏与客户的沟通和交流，导致客户体验不佳。</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缺乏有效监督机制</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目前京东物流缺乏有效的监督机制来对服务人员的服务态度和行为进行规范和约束，这也是导致服务态度问题频发的原因之一。</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6667" r="16667"/>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6667" r="16667"/>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20583" r="20583"/>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服务态度不佳投诉多</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4950" b="1">
                <a:solidFill>
                  <a:schemeClr val="accent3">
                    <a:alpha val="100000"/>
                  </a:schemeClr>
                </a:solidFill>
                <a:latin typeface="Microsoft Yahei"/>
                <a:ea typeface="Microsoft Yahei"/>
                <a:cs typeface="Microsoft Yahei"/>
              </a:rPr>
              <a:t>03</a:t>
            </a:r>
          </a:p>
        </p:txBody>
      </p:sp>
      <p:sp>
        <p:nvSpPr>
          <p:cNvPr id="5" name="TextBox 5"/>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问题产生原因分析</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部分京东物流仓库设施陈旧，自动化程度低，导致货物存储和分拣效率低下。</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仓储设施落后</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750" r="1675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库存管理不善</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67" r="166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信息系统不完善</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2500" r="1250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由于缺乏有效的库存管理机制，经常出现库存积压或缺货现象，影响配送时效。</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仓储管理信息系统存在漏洞，数据处理能力不足，无法准确掌握货物实时状态。</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仓储管理不足导致延误</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交通事故频发</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京东物流在运输过程中，由于驾驶员疲劳驾驶、超速行驶等原因，导致交通事故频发，严重影响配送安全。</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货物破损严重</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在运输过程中，由于缺乏有效的防震、防摔措施，货物破损现象严重，给客户带来不便。</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信息安全风险</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在物流配送过程中，客户信息泄露、订单数据被篡改等信息安全问题时有发生，威胁客户隐私和交易安全。</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运输过程中安全保障缺失</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服务意识不强</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部分员工缺乏服务意识和职业素养，对待客户态度冷漠，甚至存在粗暴行为，严重影响客户体验。</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人才流失严重</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由于工作压力大、薪酬待遇不合理等原因，京东物流人才流失现象严重，不利于企业的长远发展。</a:t>
            </a:r>
          </a:p>
        </p:txBody>
      </p:sp>
      <p:cxnSp>
        <p:nvCxnSpPr>
          <p:cNvPr id="15" name="Connector 15"/>
          <p:cNvCxnSpPr/>
          <p:nvPr/>
        </p:nvCxnSpPr>
        <p:spPr>
          <a:xfrm>
            <a:off x="7345623" y="5627624"/>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培训机制不健全</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京东物流在员工培训方面投入不足，缺乏系统的培训计划和课程体系，导致员工技能水平参差不齐。</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人员培训与素质提升不足</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4950" b="1">
                <a:solidFill>
                  <a:schemeClr val="accent3">
                    <a:alpha val="100000"/>
                  </a:schemeClr>
                </a:solidFill>
                <a:latin typeface="Microsoft Yahei"/>
                <a:ea typeface="Microsoft Yahei"/>
                <a:cs typeface="Microsoft Yahei"/>
              </a:rPr>
              <a:t>04</a:t>
            </a:r>
          </a:p>
        </p:txBody>
      </p:sp>
      <p:sp>
        <p:nvSpPr>
          <p:cNvPr id="5" name="TextBox 5"/>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针对问题提出改进措施</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https://d.book118.com/907024145031006044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5F6"/>
      </a:lt1>
      <a:dk2>
        <a:srgbClr val="410024"/>
      </a:dk2>
      <a:lt2>
        <a:srgbClr val="FFFFFF"/>
      </a:lt2>
      <a:accent1>
        <a:srgbClr val="CD5095"/>
      </a:accent1>
      <a:accent2>
        <a:srgbClr val="EF62B0"/>
      </a:accent2>
      <a:accent3>
        <a:srgbClr val="B7468F"/>
      </a:accent3>
      <a:accent4>
        <a:srgbClr val="9E84D2"/>
      </a:accent4>
      <a:accent5>
        <a:srgbClr val="B59BEB"/>
      </a:accent5>
      <a:accent6>
        <a:srgbClr val="97D5E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92</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2024-09-18T10:05:15.941</cp:lastPrinted>
  <dcterms:created xsi:type="dcterms:W3CDTF">2024-09-18T02:05:15Z</dcterms:created>
  <dcterms:modified xsi:type="dcterms:W3CDTF">2024-09-18T02:05:18Z</dcterms:modified>
</cp:coreProperties>
</file>