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208F9B1-92A5-4B62-91DE-E76091F9400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3AA7263-F62C-49DB-BB91-4E39C5CD4F5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EE48FA4-DE93-4E3E-8E1B-AA281B525B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6553913-C8A3-4E57-A53A-C095B6A823D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2A41634-C841-4B76-BCED-AF5EE41324D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932A395-7DF4-40A0-A648-B3714314EE0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724C565-0CC8-474E-879A-0649513E1B5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ED6D521-8AD7-4E5D-A886-7E39EB0DE72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28BC1E2-BCCD-4FAE-9D0E-D7B174ABDC0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A318D46-7A79-4C56-85F3-BB9205770C0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32EDD70-04E6-4BE2-9CC8-26C68DCE184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png" /><Relationship Id="rId3" Type="http://schemas.openxmlformats.org/officeDocument/2006/relationships/image" Target="../media/image11.jpeg" /><Relationship Id="rId4"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0703012006100602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p:spPr>
        <p:txBody>
          <a:bodyPr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solidFill>
                <a:latin typeface="Microsoft Yahei"/>
                <a:ea typeface="Microsoft Yahei"/>
                <a:cs typeface="Microsoft Yahei"/>
              </a:rPr>
              <a:t>2024年医疗保健中的团队合作与领导力培训</a:t>
            </a:r>
            <a:endParaRPr lang="en-US" sz="1100"/>
          </a:p>
        </p:txBody>
      </p:sp>
      <p:sp>
        <p:nvSpPr>
          <p:cNvPr id="5" name="AutoShape 5"/>
          <p:cNvSpPr/>
          <p:nvPr/>
        </p:nvSpPr>
        <p:spPr>
          <a:xfrm>
            <a:off x="5838648" y="4167778"/>
            <a:ext cx="2333375" cy="341448"/>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solidFill>
                <a:latin typeface="Microsoft Yahei"/>
                <a:ea typeface="Microsoft Yahei"/>
                <a:cs typeface="Microsoft Yahei"/>
              </a:rPr>
              <a:t>汇报人：</a:t>
            </a:r>
            <a:endParaRPr lang="en-US" sz="1100"/>
          </a:p>
        </p:txBody>
      </p:sp>
      <p:sp>
        <p:nvSpPr>
          <p:cNvPr id="6" name="AutoShape 6"/>
          <p:cNvSpPr/>
          <p:nvPr/>
        </p:nvSpPr>
        <p:spPr>
          <a:xfrm>
            <a:off x="8587678" y="4167778"/>
            <a:ext cx="2820047" cy="341448"/>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solidFill>
                <a:latin typeface="Microsoft Yahei"/>
                <a:ea typeface="Microsoft Yahei"/>
                <a:cs typeface="Microsoft Yahei"/>
              </a:rPr>
              <a:t>2023-12-26</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5" name="TextBox 5"/>
            <p:cNvSpPr txBox="1"/>
            <p:nvPr/>
          </p:nvSpPr>
          <p:spPr>
            <a:xfrm>
              <a:off x="1416406" y="2921955"/>
              <a:ext cx="2531669" cy="859536"/>
            </a:xfrm>
            <a:prstGeom prst="rect">
              <a:avLst/>
            </a:prstGeom>
          </p:spPr>
          <p:txBody>
            <a:bodyPr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p:spPr>
        <p:txBody>
          <a:bodyPr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solidFill>
                <a:latin typeface="Microsoft Yahei"/>
                <a:ea typeface="Microsoft Yahei"/>
                <a:cs typeface="Microsoft Yahei"/>
              </a:rPr>
              <a:t>团队合作在医疗保健中的重要性</a:t>
            </a:r>
            <a:endParaRPr lang="en-US" sz="1100"/>
          </a:p>
          <a:p>
            <a:pPr marL="203200" lvl="0" indent="-203200">
              <a:lnSpc>
                <a:spcPct val="150000"/>
              </a:lnSpc>
              <a:spcBef>
                <a:spcPts val="450"/>
              </a:spcBef>
              <a:buFont typeface="Arial"/>
              <a:buChar char="•"/>
            </a:pPr>
            <a:r>
              <a:rPr lang="en-US" sz="2400" b="1">
                <a:solidFill>
                  <a:srgbClr val="2C3F55"/>
                </a:solidFill>
                <a:latin typeface="Microsoft Yahei"/>
                <a:ea typeface="Microsoft Yahei"/>
                <a:cs typeface="Microsoft Yahei"/>
              </a:rPr>
              <a:t>领导力培训在医疗保健中的价值</a:t>
            </a:r>
          </a:p>
          <a:p>
            <a:pPr marL="203200" lvl="0" indent="-203200">
              <a:lnSpc>
                <a:spcPct val="150000"/>
              </a:lnSpc>
              <a:spcBef>
                <a:spcPts val="450"/>
              </a:spcBef>
              <a:buFont typeface="Arial"/>
              <a:buChar char="•"/>
            </a:pPr>
            <a:r>
              <a:rPr lang="en-US" sz="2400" b="1">
                <a:solidFill>
                  <a:srgbClr val="2C3F55"/>
                </a:solidFill>
                <a:latin typeface="Microsoft Yahei"/>
                <a:ea typeface="Microsoft Yahei"/>
                <a:cs typeface="Microsoft Yahei"/>
              </a:rPr>
              <a:t>团队合作与领导力培训的实践方法</a:t>
            </a:r>
          </a:p>
          <a:p>
            <a:pPr marL="203200" lvl="0" indent="-203200">
              <a:lnSpc>
                <a:spcPct val="150000"/>
              </a:lnSpc>
              <a:spcBef>
                <a:spcPts val="450"/>
              </a:spcBef>
              <a:buFont typeface="Arial"/>
              <a:buChar char="•"/>
            </a:pPr>
            <a:r>
              <a:rPr lang="en-US" sz="2400" b="1">
                <a:solidFill>
                  <a:srgbClr val="2C3F55"/>
                </a:solidFill>
                <a:latin typeface="Microsoft Yahei"/>
                <a:ea typeface="Microsoft Yahei"/>
                <a:cs typeface="Microsoft Yahei"/>
              </a:rPr>
              <a:t>成功案例分享与经验借鉴</a:t>
            </a:r>
          </a:p>
          <a:p>
            <a:pPr marL="203200" lvl="0" indent="-203200">
              <a:lnSpc>
                <a:spcPct val="150000"/>
              </a:lnSpc>
              <a:spcBef>
                <a:spcPts val="450"/>
              </a:spcBef>
              <a:buFont typeface="Arial"/>
              <a:buChar char="•"/>
            </a:pPr>
            <a:r>
              <a:rPr lang="en-US" sz="2400" b="1">
                <a:solidFill>
                  <a:srgbClr val="2C3F55"/>
                </a:solidFill>
                <a:latin typeface="Microsoft Yahei"/>
                <a:ea typeface="Microsoft Yahei"/>
                <a:cs typeface="Microsoft Yahei"/>
              </a:rPr>
              <a:t>未来展望与挑战应对</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solidFill>
                <a:latin typeface="Microsoft Yahei"/>
                <a:ea typeface="Microsoft Yahei"/>
                <a:cs typeface="Microsoft Yahei"/>
              </a:rPr>
              <a:t>团队合作在医疗保健中的重要性</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1931" b="21931"/>
          <a:stretch>
            <a:fillRect/>
          </a:stretch>
        </p:blipFill>
        <p:spPr>
          <a:xfrm>
            <a:off x="1040081" y="1665908"/>
            <a:ext cx="5058967" cy="2163308"/>
          </a:xfrm>
          <a:prstGeom prst="rect">
            <a:avLst/>
          </a:prstGeom>
        </p:spPr>
      </p:pic>
      <p:pic>
        <p:nvPicPr>
          <p:cNvPr id="3" name="Picture 3"/>
          <p:cNvPicPr>
            <a:picLocks noChangeAspect="1"/>
          </p:cNvPicPr>
          <p:nvPr/>
        </p:nvPicPr>
        <p:blipFill>
          <a:blip r:embed="rId3"/>
          <a:srcRect t="25741" b="25741"/>
          <a:stretch>
            <a:fillRect/>
          </a:stretch>
        </p:blipFill>
        <p:spPr>
          <a:xfrm>
            <a:off x="6099049" y="3829217"/>
            <a:ext cx="5058967" cy="2163307"/>
          </a:xfrm>
          <a:prstGeom prst="rect">
            <a:avLst/>
          </a:prstGeom>
        </p:spPr>
      </p:pic>
      <p:grpSp>
        <p:nvGrpSpPr>
          <p:cNvPr id="4" name="Group 4"/>
          <p:cNvGrpSpPr/>
          <p:nvPr/>
        </p:nvGrpSpPr>
        <p:grpSpPr>
          <a:xfrm>
            <a:off x="6099048" y="1666037"/>
            <a:ext cx="5058949" cy="2163348"/>
            <a:chOff x="6099048" y="1666037"/>
            <a:chExt cx="5058949" cy="2163348"/>
          </a:xfrm>
        </p:grpSpPr>
        <p:sp>
          <p:nvSpPr>
            <p:cNvPr id="5" name="AutoShape 5"/>
            <p:cNvSpPr/>
            <p:nvPr/>
          </p:nvSpPr>
          <p:spPr>
            <a:xfrm>
              <a:off x="6099048" y="1666037"/>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40100" y="3829263"/>
            <a:ext cx="5058949" cy="2163348"/>
            <a:chOff x="1040100" y="3829263"/>
            <a:chExt cx="5058949" cy="2163348"/>
          </a:xfrm>
        </p:grpSpPr>
        <p:sp>
          <p:nvSpPr>
            <p:cNvPr id="7" name="AutoShape 7"/>
            <p:cNvSpPr/>
            <p:nvPr/>
          </p:nvSpPr>
          <p:spPr>
            <a:xfrm>
              <a:off x="1040100" y="3829263"/>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1199338" y="3902273"/>
            <a:ext cx="4740456" cy="40727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solidFill>
                <a:latin typeface="Microsoft Yahei"/>
                <a:ea typeface="Microsoft Yahei"/>
                <a:cs typeface="Microsoft Yahei"/>
              </a:rPr>
              <a:t>综合诊疗服务</a:t>
            </a:r>
            <a:endParaRPr lang="en-US" sz="1100"/>
          </a:p>
        </p:txBody>
      </p:sp>
      <p:sp>
        <p:nvSpPr>
          <p:cNvPr id="9" name="AutoShape 9"/>
          <p:cNvSpPr/>
          <p:nvPr/>
        </p:nvSpPr>
        <p:spPr>
          <a:xfrm>
            <a:off x="1199338" y="4309545"/>
            <a:ext cx="4740456" cy="1610282"/>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solidFill>
                <a:latin typeface="Microsoft Yahei"/>
                <a:ea typeface="Microsoft Yahei"/>
                <a:cs typeface="Microsoft Yahei"/>
              </a:rPr>
              <a:t>多学科的团队协作可以为患者提供全面、综合的诊疗服务，确保治疗方案的科学性和合理性，进而提高患者满意度。</a:t>
            </a:r>
            <a:endParaRPr lang="en-US" sz="1100"/>
          </a:p>
        </p:txBody>
      </p:sp>
      <p:sp>
        <p:nvSpPr>
          <p:cNvPr id="10" name="AutoShape 10"/>
          <p:cNvSpPr/>
          <p:nvPr/>
        </p:nvSpPr>
        <p:spPr>
          <a:xfrm>
            <a:off x="6258305" y="1738966"/>
            <a:ext cx="4740456" cy="40727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solidFill>
                <a:latin typeface="Microsoft Yahei"/>
                <a:ea typeface="Microsoft Yahei"/>
                <a:cs typeface="Microsoft Yahei"/>
              </a:rPr>
              <a:t>强化沟通与合作</a:t>
            </a:r>
            <a:endParaRPr lang="en-US" sz="1100"/>
          </a:p>
        </p:txBody>
      </p:sp>
      <p:sp>
        <p:nvSpPr>
          <p:cNvPr id="11" name="AutoShape 11"/>
          <p:cNvSpPr/>
          <p:nvPr/>
        </p:nvSpPr>
        <p:spPr>
          <a:xfrm>
            <a:off x="6258305" y="2146237"/>
            <a:ext cx="4740456" cy="1610282"/>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2"/>
                </a:solidFill>
                <a:latin typeface="Microsoft Yahei"/>
                <a:ea typeface="Microsoft Yahei"/>
                <a:cs typeface="Microsoft Yahei"/>
              </a:rPr>
              <a:t>通过团队合作，医护人员可以更有效地沟通与交流，从而确保患者信息的准确传递，减少医疗差错，提高患者安全。</a:t>
            </a:r>
            <a:endParaRPr lang="en-US" sz="1100"/>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提升患者安全与满意度</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AutoShape 2"/>
          <p:cNvSpPr/>
          <p:nvPr/>
        </p:nvSpPr>
        <p:spPr>
          <a:xfrm>
            <a:off x="1036424" y="1665910"/>
            <a:ext cx="5058967" cy="4264973"/>
          </a:xfrm>
          <a:prstGeom prst="rect">
            <a:avLst/>
          </a:prstGeom>
          <a:solidFill>
            <a:schemeClr val="accent1">
              <a:alpha val="26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pic>
        <p:nvPicPr>
          <p:cNvPr id="3" name="Picture 3"/>
          <p:cNvPicPr>
            <a:picLocks noChangeAspect="1"/>
          </p:cNvPicPr>
          <p:nvPr/>
        </p:nvPicPr>
        <p:blipFill>
          <a:blip r:embed="rId2"/>
          <a:srcRect l="14329" r="14329"/>
          <a:stretch>
            <a:fillRect/>
          </a:stretch>
        </p:blipFill>
        <p:spPr>
          <a:xfrm>
            <a:off x="6099052" y="1665911"/>
            <a:ext cx="5058968" cy="4260571"/>
          </a:xfrm>
          <a:prstGeom prst="rect">
            <a:avLst/>
          </a:prstGeom>
        </p:spPr>
      </p:pic>
      <p:grpSp>
        <p:nvGrpSpPr>
          <p:cNvPr id="4" name="Group 4"/>
          <p:cNvGrpSpPr/>
          <p:nvPr/>
        </p:nvGrpSpPr>
        <p:grpSpPr>
          <a:xfrm>
            <a:off x="1352702" y="5392034"/>
            <a:ext cx="382463" cy="382463"/>
            <a:chOff x="1352702" y="5392034"/>
            <a:chExt cx="382463" cy="382463"/>
          </a:xfrm>
        </p:grpSpPr>
        <p:sp>
          <p:nvSpPr>
            <p:cNvPr id="5" name="AutoShape 5"/>
            <p:cNvSpPr/>
            <p:nvPr/>
          </p:nvSpPr>
          <p:spPr>
            <a:xfrm>
              <a:off x="1352702" y="5392034"/>
              <a:ext cx="382463" cy="382463"/>
            </a:xfrm>
            <a:prstGeom prst="ellipse">
              <a:avLst/>
            </a:prstGeom>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grpSp>
        <p:nvGrpSpPr>
          <p:cNvPr id="6" name="Group 6"/>
          <p:cNvGrpSpPr/>
          <p:nvPr/>
        </p:nvGrpSpPr>
        <p:grpSpPr>
          <a:xfrm>
            <a:off x="2204679" y="5392034"/>
            <a:ext cx="382463" cy="382463"/>
            <a:chOff x="2204679" y="5392034"/>
            <a:chExt cx="382463" cy="382463"/>
          </a:xfrm>
        </p:grpSpPr>
        <p:sp>
          <p:nvSpPr>
            <p:cNvPr id="7" name="AutoShape 7"/>
            <p:cNvSpPr/>
            <p:nvPr/>
          </p:nvSpPr>
          <p:spPr>
            <a:xfrm>
              <a:off x="2204679" y="5392034"/>
              <a:ext cx="382463" cy="382463"/>
            </a:xfrm>
            <a:prstGeom prst="ellipse">
              <a:avLst/>
            </a:prstGeom>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grpSp>
        <p:nvGrpSpPr>
          <p:cNvPr id="8" name="Group 8"/>
          <p:cNvGrpSpPr/>
          <p:nvPr/>
        </p:nvGrpSpPr>
        <p:grpSpPr>
          <a:xfrm>
            <a:off x="3056534" y="5392034"/>
            <a:ext cx="382463" cy="382463"/>
            <a:chOff x="3056534" y="5392034"/>
            <a:chExt cx="382463" cy="382463"/>
          </a:xfrm>
        </p:grpSpPr>
        <p:sp>
          <p:nvSpPr>
            <p:cNvPr id="9" name="AutoShape 9"/>
            <p:cNvSpPr/>
            <p:nvPr/>
          </p:nvSpPr>
          <p:spPr>
            <a:xfrm>
              <a:off x="3056534" y="5392034"/>
              <a:ext cx="382463" cy="382463"/>
            </a:xfrm>
            <a:prstGeom prst="ellipse">
              <a:avLst/>
            </a:prstGeom>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grpSp>
        <p:nvGrpSpPr>
          <p:cNvPr id="10" name="Group 10"/>
          <p:cNvGrpSpPr/>
          <p:nvPr/>
        </p:nvGrpSpPr>
        <p:grpSpPr>
          <a:xfrm>
            <a:off x="3908511" y="5392034"/>
            <a:ext cx="382463" cy="382463"/>
            <a:chOff x="3908511" y="5392034"/>
            <a:chExt cx="382463" cy="382463"/>
          </a:xfrm>
        </p:grpSpPr>
        <p:sp>
          <p:nvSpPr>
            <p:cNvPr id="11" name="AutoShape 11"/>
            <p:cNvSpPr/>
            <p:nvPr/>
          </p:nvSpPr>
          <p:spPr>
            <a:xfrm>
              <a:off x="3908511" y="5392034"/>
              <a:ext cx="382463" cy="382463"/>
            </a:xfrm>
            <a:prstGeom prst="ellipse">
              <a:avLst/>
            </a:prstGeom>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sp>
        <p:nvSpPr>
          <p:cNvPr id="12" name="AutoShape 12"/>
          <p:cNvSpPr/>
          <p:nvPr/>
        </p:nvSpPr>
        <p:spPr>
          <a:xfrm>
            <a:off x="1352702" y="2211388"/>
            <a:ext cx="4276714" cy="1196863"/>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solidFill>
                <a:latin typeface="Microsoft Yahei"/>
                <a:ea typeface="Microsoft Yahei"/>
                <a:cs typeface="Microsoft Yahei"/>
              </a:rPr>
              <a:t>团队成员可以根据各自的专业技能和经验进行合理分工，相互协作，从而优化资源配置，提高工作效率。</a:t>
            </a:r>
            <a:endParaRPr lang="en-US" sz="1100"/>
          </a:p>
        </p:txBody>
      </p:sp>
      <p:sp>
        <p:nvSpPr>
          <p:cNvPr id="13" name="AutoShape 13"/>
          <p:cNvSpPr/>
          <p:nvPr/>
        </p:nvSpPr>
        <p:spPr>
          <a:xfrm>
            <a:off x="1352702" y="3980984"/>
            <a:ext cx="4276714" cy="1220605"/>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solidFill>
                <a:latin typeface="Microsoft Yahei"/>
                <a:ea typeface="Microsoft Yahei"/>
                <a:cs typeface="Microsoft Yahei"/>
              </a:rPr>
              <a:t>团队成员之间的知识与经验分享可以促进彼此的成长与进步，提高整个团队的综合素质和业务能力。</a:t>
            </a:r>
            <a:endParaRPr lang="en-US" sz="1100"/>
          </a:p>
        </p:txBody>
      </p:sp>
      <p:sp>
        <p:nvSpPr>
          <p:cNvPr id="14" name="Freeform 14"/>
          <p:cNvSpPr/>
          <p:nvPr/>
        </p:nvSpPr>
        <p:spPr>
          <a:xfrm>
            <a:off x="1422013" y="5461304"/>
            <a:ext cx="243840" cy="243840"/>
          </a:xfrm>
          <a:custGeom>
            <a:rect l="l" t="t" r="r" b="b"/>
            <a:pathLst>
              <a:path w="304800" h="304800">
                <a:moveTo>
                  <a:pt x="242888" y="85725"/>
                </a:moveTo>
                <a:cubicBezTo>
                  <a:pt x="240078" y="85725"/>
                  <a:pt x="237363" y="86077"/>
                  <a:pt x="234725" y="86649"/>
                </a:cubicBezTo>
                <a:cubicBezTo>
                  <a:pt x="233553" y="69304"/>
                  <a:pt x="219256" y="55559"/>
                  <a:pt x="201616" y="55559"/>
                </a:cubicBezTo>
                <a:cubicBezTo>
                  <a:pt x="197663" y="55559"/>
                  <a:pt x="193919" y="56369"/>
                  <a:pt x="190405" y="57636"/>
                </a:cubicBezTo>
                <a:cubicBezTo>
                  <a:pt x="179451" y="40224"/>
                  <a:pt x="160191" y="28575"/>
                  <a:pt x="138113" y="28575"/>
                </a:cubicBezTo>
                <a:cubicBezTo>
                  <a:pt x="104565" y="28575"/>
                  <a:pt x="77410" y="55312"/>
                  <a:pt x="76391" y="88611"/>
                </a:cubicBezTo>
                <a:cubicBezTo>
                  <a:pt x="71923" y="86773"/>
                  <a:pt x="67046" y="85725"/>
                  <a:pt x="61913" y="85725"/>
                </a:cubicBezTo>
                <a:cubicBezTo>
                  <a:pt x="40872" y="85725"/>
                  <a:pt x="23813" y="102784"/>
                  <a:pt x="23813" y="123825"/>
                </a:cubicBezTo>
                <a:cubicBezTo>
                  <a:pt x="23813" y="144323"/>
                  <a:pt x="40034" y="160915"/>
                  <a:pt x="60322" y="161754"/>
                </a:cubicBezTo>
                <a:lnTo>
                  <a:pt x="75600" y="146475"/>
                </a:lnTo>
                <a:lnTo>
                  <a:pt x="91049" y="161925"/>
                </a:lnTo>
                <a:lnTo>
                  <a:pt x="98269" y="161925"/>
                </a:lnTo>
                <a:lnTo>
                  <a:pt x="113709" y="146475"/>
                </a:lnTo>
                <a:lnTo>
                  <a:pt x="129149" y="161925"/>
                </a:lnTo>
                <a:lnTo>
                  <a:pt x="136369" y="161925"/>
                </a:lnTo>
                <a:lnTo>
                  <a:pt x="151809" y="146475"/>
                </a:lnTo>
                <a:lnTo>
                  <a:pt x="167249" y="161925"/>
                </a:lnTo>
                <a:lnTo>
                  <a:pt x="174469" y="161925"/>
                </a:lnTo>
                <a:lnTo>
                  <a:pt x="189909" y="146475"/>
                </a:lnTo>
                <a:lnTo>
                  <a:pt x="205349" y="161925"/>
                </a:lnTo>
                <a:lnTo>
                  <a:pt x="212569" y="161925"/>
                </a:lnTo>
                <a:lnTo>
                  <a:pt x="228009" y="146475"/>
                </a:lnTo>
                <a:lnTo>
                  <a:pt x="243402" y="161868"/>
                </a:lnTo>
                <a:cubicBezTo>
                  <a:pt x="264195" y="161592"/>
                  <a:pt x="280988" y="144694"/>
                  <a:pt x="280988" y="123825"/>
                </a:cubicBezTo>
                <a:cubicBezTo>
                  <a:pt x="280988" y="102784"/>
                  <a:pt x="263928" y="85725"/>
                  <a:pt x="242888" y="85725"/>
                </a:cubicBezTo>
                <a:close/>
                <a:moveTo>
                  <a:pt x="228600" y="157791"/>
                </a:moveTo>
                <a:lnTo>
                  <a:pt x="214941" y="171450"/>
                </a:lnTo>
                <a:lnTo>
                  <a:pt x="202959" y="171450"/>
                </a:lnTo>
                <a:lnTo>
                  <a:pt x="189900" y="158391"/>
                </a:lnTo>
                <a:lnTo>
                  <a:pt x="176841" y="171450"/>
                </a:lnTo>
                <a:lnTo>
                  <a:pt x="164859" y="171450"/>
                </a:lnTo>
                <a:lnTo>
                  <a:pt x="151800" y="158391"/>
                </a:lnTo>
                <a:lnTo>
                  <a:pt x="138741" y="171450"/>
                </a:lnTo>
                <a:lnTo>
                  <a:pt x="126759" y="171450"/>
                </a:lnTo>
                <a:lnTo>
                  <a:pt x="113700" y="158391"/>
                </a:lnTo>
                <a:lnTo>
                  <a:pt x="100641" y="171450"/>
                </a:lnTo>
                <a:lnTo>
                  <a:pt x="88668" y="171450"/>
                </a:lnTo>
                <a:lnTo>
                  <a:pt x="75609" y="158391"/>
                </a:lnTo>
                <a:lnTo>
                  <a:pt x="62541" y="171450"/>
                </a:lnTo>
                <a:lnTo>
                  <a:pt x="61913" y="171450"/>
                </a:lnTo>
                <a:lnTo>
                  <a:pt x="87154" y="276225"/>
                </a:lnTo>
                <a:lnTo>
                  <a:pt x="216932" y="276225"/>
                </a:lnTo>
                <a:lnTo>
                  <a:pt x="242888" y="171450"/>
                </a:lnTo>
                <a:lnTo>
                  <a:pt x="242259" y="171450"/>
                </a:lnTo>
                <a:lnTo>
                  <a:pt x="228600" y="157791"/>
                </a:lnTo>
                <a:close/>
                <a:moveTo>
                  <a:pt x="109538" y="266700"/>
                </a:moveTo>
                <a:lnTo>
                  <a:pt x="89697" y="180975"/>
                </a:lnTo>
                <a:lnTo>
                  <a:pt x="99222" y="180975"/>
                </a:lnTo>
                <a:lnTo>
                  <a:pt x="119063" y="266700"/>
                </a:lnTo>
                <a:lnTo>
                  <a:pt x="109538" y="266700"/>
                </a:lnTo>
                <a:close/>
                <a:moveTo>
                  <a:pt x="128588" y="266700"/>
                </a:moveTo>
                <a:lnTo>
                  <a:pt x="118472" y="180975"/>
                </a:lnTo>
                <a:lnTo>
                  <a:pt x="127997" y="180975"/>
                </a:lnTo>
                <a:lnTo>
                  <a:pt x="138113" y="266700"/>
                </a:lnTo>
                <a:lnTo>
                  <a:pt x="128588" y="266700"/>
                </a:lnTo>
                <a:close/>
                <a:moveTo>
                  <a:pt x="157163" y="266700"/>
                </a:moveTo>
                <a:lnTo>
                  <a:pt x="147638" y="266700"/>
                </a:lnTo>
                <a:lnTo>
                  <a:pt x="147638" y="180975"/>
                </a:lnTo>
                <a:lnTo>
                  <a:pt x="157163" y="180975"/>
                </a:lnTo>
                <a:lnTo>
                  <a:pt x="157163" y="266700"/>
                </a:lnTo>
                <a:close/>
                <a:moveTo>
                  <a:pt x="166688" y="266700"/>
                </a:moveTo>
                <a:lnTo>
                  <a:pt x="176803" y="180975"/>
                </a:lnTo>
                <a:lnTo>
                  <a:pt x="186328" y="180975"/>
                </a:lnTo>
                <a:lnTo>
                  <a:pt x="176213" y="266700"/>
                </a:lnTo>
                <a:lnTo>
                  <a:pt x="166688" y="266700"/>
                </a:lnTo>
                <a:close/>
                <a:moveTo>
                  <a:pt x="195263" y="266700"/>
                </a:moveTo>
                <a:lnTo>
                  <a:pt x="185738" y="266700"/>
                </a:lnTo>
                <a:lnTo>
                  <a:pt x="205378" y="180975"/>
                </a:lnTo>
                <a:lnTo>
                  <a:pt x="214903" y="180975"/>
                </a:lnTo>
                <a:lnTo>
                  <a:pt x="195263" y="26670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5" name="Freeform 15"/>
          <p:cNvSpPr/>
          <p:nvPr/>
        </p:nvSpPr>
        <p:spPr>
          <a:xfrm>
            <a:off x="2273990" y="5461304"/>
            <a:ext cx="243840" cy="243840"/>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6" name="Freeform 16"/>
          <p:cNvSpPr/>
          <p:nvPr/>
        </p:nvSpPr>
        <p:spPr>
          <a:xfrm>
            <a:off x="3089453" y="5461304"/>
            <a:ext cx="243840" cy="243840"/>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7" name="Freeform 17"/>
          <p:cNvSpPr/>
          <p:nvPr/>
        </p:nvSpPr>
        <p:spPr>
          <a:xfrm>
            <a:off x="3977823" y="5461304"/>
            <a:ext cx="243840" cy="243840"/>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AutoShape 18"/>
          <p:cNvSpPr/>
          <p:nvPr/>
        </p:nvSpPr>
        <p:spPr>
          <a:xfrm>
            <a:off x="1352702" y="1804117"/>
            <a:ext cx="4276714" cy="40727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solidFill>
                <a:latin typeface="Microsoft Yahei"/>
                <a:ea typeface="Microsoft Yahei"/>
                <a:cs typeface="Microsoft Yahei"/>
              </a:rPr>
              <a:t>合理分工与协作</a:t>
            </a:r>
            <a:endParaRPr lang="en-US" sz="1100"/>
          </a:p>
        </p:txBody>
      </p:sp>
      <p:sp>
        <p:nvSpPr>
          <p:cNvPr id="19" name="AutoShape 19"/>
          <p:cNvSpPr/>
          <p:nvPr/>
        </p:nvSpPr>
        <p:spPr>
          <a:xfrm>
            <a:off x="1352702" y="3594761"/>
            <a:ext cx="4276714" cy="40727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solidFill>
                <a:latin typeface="Microsoft Yahei"/>
                <a:ea typeface="Microsoft Yahei"/>
                <a:cs typeface="Microsoft Yahei"/>
              </a:rPr>
              <a:t>共享知识与经验</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优化资源配置，提高工作效率</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AutoShape 2"/>
          <p:cNvSpPr/>
          <p:nvPr/>
        </p:nvSpPr>
        <p:spPr>
          <a:xfrm>
            <a:off x="1996051" y="2418153"/>
            <a:ext cx="4102999" cy="2920344"/>
          </a:xfrm>
          <a:prstGeom prst="frame">
            <a:avLst>
              <a:gd name="adj1" fmla="val 1535"/>
            </a:avLst>
          </a:pr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pic>
        <p:nvPicPr>
          <p:cNvPr id="3" name="Picture 3"/>
          <p:cNvPicPr>
            <a:picLocks noChangeAspect="1"/>
          </p:cNvPicPr>
          <p:nvPr/>
        </p:nvPicPr>
        <p:blipFill>
          <a:blip r:embed="rId2"/>
          <a:srcRect t="4914" b="4914"/>
          <a:stretch>
            <a:fillRect/>
          </a:stretch>
        </p:blipFill>
        <p:spPr>
          <a:xfrm>
            <a:off x="1204668" y="1898647"/>
            <a:ext cx="4472212" cy="2920343"/>
          </a:xfrm>
          <a:prstGeom prst="rect">
            <a:avLst/>
          </a:prstGeom>
          <a:effectLst>
            <a:outerShdw blurRad="63500">
              <a:srgbClr val="000000">
                <a:alpha val="40000"/>
              </a:srgbClr>
            </a:outerShdw>
          </a:effectLst>
        </p:spPr>
      </p:pic>
      <p:sp>
        <p:nvSpPr>
          <p:cNvPr id="4" name="AutoShape 4"/>
          <p:cNvSpPr/>
          <p:nvPr/>
        </p:nvSpPr>
        <p:spPr>
          <a:xfrm>
            <a:off x="8529912" y="2090440"/>
            <a:ext cx="441594" cy="441594"/>
          </a:xfrm>
          <a:prstGeom prst="rect">
            <a:avLst/>
          </a:pr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5" name="TextBox 5"/>
          <p:cNvSpPr txBox="1"/>
          <p:nvPr/>
        </p:nvSpPr>
        <p:spPr>
          <a:xfrm>
            <a:off x="8555446" y="2167006"/>
            <a:ext cx="390525" cy="295275"/>
          </a:xfrm>
          <a:prstGeom prst="rect">
            <a:avLst/>
          </a:prstGeom>
        </p:spPr>
        <p:txBody>
          <a:bodyPr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8529912" y="4048338"/>
            <a:ext cx="441594" cy="441594"/>
          </a:xfrm>
          <a:prstGeom prst="rect">
            <a:avLst/>
          </a:pr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7" name="TextBox 7"/>
          <p:cNvSpPr txBox="1"/>
          <p:nvPr/>
        </p:nvSpPr>
        <p:spPr>
          <a:xfrm>
            <a:off x="8531634" y="4134414"/>
            <a:ext cx="438150" cy="295275"/>
          </a:xfrm>
          <a:prstGeom prst="rect">
            <a:avLst/>
          </a:prstGeom>
        </p:spPr>
        <p:txBody>
          <a:bodyPr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02</a:t>
            </a:r>
          </a:p>
        </p:txBody>
      </p:sp>
      <p:sp>
        <p:nvSpPr>
          <p:cNvPr id="8" name="AutoShape 8"/>
          <p:cNvSpPr/>
          <p:nvPr/>
        </p:nvSpPr>
        <p:spPr>
          <a:xfrm>
            <a:off x="6612352" y="2531996"/>
            <a:ext cx="4276714" cy="40727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solidFill>
                <a:latin typeface="Microsoft Yahei"/>
                <a:ea typeface="Microsoft Yahei"/>
                <a:cs typeface="Microsoft Yahei"/>
              </a:rPr>
              <a:t>建立信任与尊重</a:t>
            </a:r>
            <a:endParaRPr lang="en-US" sz="1100"/>
          </a:p>
        </p:txBody>
      </p:sp>
      <p:sp>
        <p:nvSpPr>
          <p:cNvPr id="9" name="AutoShape 9"/>
          <p:cNvSpPr/>
          <p:nvPr/>
        </p:nvSpPr>
        <p:spPr>
          <a:xfrm>
            <a:off x="6612352" y="2883800"/>
            <a:ext cx="4276714" cy="968645"/>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solidFill>
                <a:latin typeface="Microsoft Yahei"/>
                <a:ea typeface="Microsoft Yahei"/>
                <a:cs typeface="Microsoft Yahei"/>
              </a:rPr>
              <a:t>良好的团队合作可以建立医护人员之间的信任与尊重，形成积极向上的工作氛围，提高工作满意度。</a:t>
            </a:r>
            <a:endParaRPr lang="en-US" sz="1100"/>
          </a:p>
        </p:txBody>
      </p:sp>
      <p:sp>
        <p:nvSpPr>
          <p:cNvPr id="10" name="AutoShape 10"/>
          <p:cNvSpPr/>
          <p:nvPr/>
        </p:nvSpPr>
        <p:spPr>
          <a:xfrm>
            <a:off x="6612352" y="4489877"/>
            <a:ext cx="4276714" cy="40727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solidFill>
                <a:latin typeface="Microsoft Yahei"/>
                <a:ea typeface="Microsoft Yahei"/>
                <a:cs typeface="Microsoft Yahei"/>
              </a:rPr>
              <a:t>减轻工作压力</a:t>
            </a:r>
            <a:endParaRPr lang="en-US" sz="1100"/>
          </a:p>
        </p:txBody>
      </p:sp>
      <p:sp>
        <p:nvSpPr>
          <p:cNvPr id="11" name="AutoShape 11"/>
          <p:cNvSpPr/>
          <p:nvPr/>
        </p:nvSpPr>
        <p:spPr>
          <a:xfrm>
            <a:off x="6612352" y="4841681"/>
            <a:ext cx="4276714" cy="968645"/>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solidFill>
                <a:latin typeface="Microsoft Yahei"/>
                <a:ea typeface="Microsoft Yahei"/>
                <a:cs typeface="Microsoft Yahei"/>
              </a:rPr>
              <a:t>通过团队协作，医护人员可以相互支持、鼓励和帮助，从而减轻工作压力，提高心理健康水平。</a:t>
            </a:r>
            <a:endParaRPr lang="en-US" sz="1100"/>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构建和谐医疗环境，减轻医护人员压力</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solidFill>
                <a:latin typeface="Microsoft Yahei"/>
                <a:ea typeface="Microsoft Yahei"/>
                <a:cs typeface="Microsoft Yahei"/>
              </a:rPr>
              <a:t>领导力培训在医疗保健中的价值</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1492" b="21492"/>
          <a:stretch>
            <a:fillRect/>
          </a:stretch>
        </p:blipFill>
        <p:spPr>
          <a:xfrm>
            <a:off x="6230112" y="1739062"/>
            <a:ext cx="5058969" cy="2163307"/>
          </a:xfrm>
          <a:prstGeom prst="rect">
            <a:avLst/>
          </a:prstGeom>
          <a:ln w="19050">
            <a:solidFill>
              <a:schemeClr val="accent1">
                <a:lumMod val="50000"/>
              </a:schemeClr>
            </a:solidFill>
          </a:ln>
        </p:spPr>
      </p:pic>
      <p:pic>
        <p:nvPicPr>
          <p:cNvPr id="3" name="Picture 3"/>
          <p:cNvPicPr>
            <a:picLocks noChangeAspect="1"/>
          </p:cNvPicPr>
          <p:nvPr/>
        </p:nvPicPr>
        <p:blipFill>
          <a:blip r:embed="rId3"/>
          <a:srcRect t="15137" b="15137"/>
          <a:stretch>
            <a:fillRect/>
          </a:stretch>
        </p:blipFill>
        <p:spPr>
          <a:xfrm>
            <a:off x="6233164" y="3914561"/>
            <a:ext cx="5058969" cy="2163308"/>
          </a:xfrm>
          <a:prstGeom prst="rect">
            <a:avLst/>
          </a:prstGeom>
          <a:ln w="19050">
            <a:solidFill>
              <a:schemeClr val="accent1">
                <a:lumMod val="50000"/>
              </a:schemeClr>
            </a:solidFill>
          </a:ln>
        </p:spPr>
      </p:pic>
      <p:sp>
        <p:nvSpPr>
          <p:cNvPr id="4" name="AutoShape 4"/>
          <p:cNvSpPr/>
          <p:nvPr/>
        </p:nvSpPr>
        <p:spPr>
          <a:xfrm>
            <a:off x="763829" y="1409026"/>
            <a:ext cx="441594" cy="441594"/>
          </a:xfrm>
          <a:prstGeom prst="rect">
            <a:avLst/>
          </a:pr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5" name="TextBox 5"/>
          <p:cNvSpPr txBox="1"/>
          <p:nvPr/>
        </p:nvSpPr>
        <p:spPr>
          <a:xfrm>
            <a:off x="763829" y="1494370"/>
            <a:ext cx="390525" cy="295275"/>
          </a:xfrm>
          <a:prstGeom prst="rect">
            <a:avLst/>
          </a:prstGeom>
        </p:spPr>
        <p:txBody>
          <a:bodyPr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1306341" y="1382445"/>
            <a:ext cx="4276714" cy="40727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solidFill>
                <a:latin typeface="Microsoft Yahei"/>
                <a:ea typeface="Microsoft Yahei"/>
                <a:cs typeface="Microsoft Yahei"/>
              </a:rPr>
              <a:t>建立共同愿景</a:t>
            </a:r>
            <a:endParaRPr lang="en-US" sz="1100"/>
          </a:p>
        </p:txBody>
      </p:sp>
      <p:sp>
        <p:nvSpPr>
          <p:cNvPr id="7" name="AutoShape 7"/>
          <p:cNvSpPr/>
          <p:nvPr/>
        </p:nvSpPr>
        <p:spPr>
          <a:xfrm>
            <a:off x="1306341" y="1734252"/>
            <a:ext cx="4276714" cy="1212169"/>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solidFill>
                <a:latin typeface="Microsoft Yahei"/>
                <a:ea typeface="Microsoft Yahei"/>
                <a:cs typeface="Microsoft Yahei"/>
              </a:rPr>
              <a:t>通过领导力培训，医护人员能够共同制定并追求团队目标，形成强大的向心力。</a:t>
            </a:r>
            <a:endParaRPr lang="en-US" sz="1100"/>
          </a:p>
        </p:txBody>
      </p:sp>
      <p:sp>
        <p:nvSpPr>
          <p:cNvPr id="8" name="AutoShape 8"/>
          <p:cNvSpPr/>
          <p:nvPr/>
        </p:nvSpPr>
        <p:spPr>
          <a:xfrm>
            <a:off x="763829" y="3104812"/>
            <a:ext cx="441594" cy="441594"/>
          </a:xfrm>
          <a:prstGeom prst="rect">
            <a:avLst/>
          </a:pr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9" name="TextBox 9"/>
          <p:cNvSpPr txBox="1"/>
          <p:nvPr/>
        </p:nvSpPr>
        <p:spPr>
          <a:xfrm>
            <a:off x="763829" y="3198934"/>
            <a:ext cx="419100" cy="295275"/>
          </a:xfrm>
          <a:prstGeom prst="rect">
            <a:avLst/>
          </a:prstGeom>
        </p:spPr>
        <p:txBody>
          <a:bodyPr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02</a:t>
            </a:r>
          </a:p>
        </p:txBody>
      </p:sp>
      <p:sp>
        <p:nvSpPr>
          <p:cNvPr id="10" name="AutoShape 10"/>
          <p:cNvSpPr/>
          <p:nvPr/>
        </p:nvSpPr>
        <p:spPr>
          <a:xfrm>
            <a:off x="1306341" y="3074046"/>
            <a:ext cx="4276714" cy="40727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solidFill>
                <a:latin typeface="Microsoft Yahei"/>
                <a:ea typeface="Microsoft Yahei"/>
                <a:cs typeface="Microsoft Yahei"/>
              </a:rPr>
              <a:t>强化信任与合作</a:t>
            </a:r>
            <a:endParaRPr lang="en-US" sz="1100"/>
          </a:p>
        </p:txBody>
      </p:sp>
      <p:sp>
        <p:nvSpPr>
          <p:cNvPr id="11" name="AutoShape 11"/>
          <p:cNvSpPr/>
          <p:nvPr/>
        </p:nvSpPr>
        <p:spPr>
          <a:xfrm>
            <a:off x="1306341" y="3486814"/>
            <a:ext cx="4276714" cy="1212169"/>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solidFill>
                <a:latin typeface="Microsoft Yahei"/>
                <a:ea typeface="Microsoft Yahei"/>
                <a:cs typeface="Microsoft Yahei"/>
              </a:rPr>
              <a:t>领导力培训有助于医护人员之间建立信任，促进团队成员之间的紧密合作。</a:t>
            </a:r>
            <a:endParaRPr lang="en-US" sz="1100"/>
          </a:p>
        </p:txBody>
      </p:sp>
      <p:sp>
        <p:nvSpPr>
          <p:cNvPr id="12" name="AutoShape 12"/>
          <p:cNvSpPr/>
          <p:nvPr/>
        </p:nvSpPr>
        <p:spPr>
          <a:xfrm>
            <a:off x="763829" y="4902278"/>
            <a:ext cx="441594" cy="441594"/>
          </a:xfrm>
          <a:prstGeom prst="rect">
            <a:avLst/>
          </a:pr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3" name="TextBox 13"/>
          <p:cNvSpPr txBox="1"/>
          <p:nvPr/>
        </p:nvSpPr>
        <p:spPr>
          <a:xfrm>
            <a:off x="763829" y="4996400"/>
            <a:ext cx="438150" cy="295275"/>
          </a:xfrm>
          <a:prstGeom prst="rect">
            <a:avLst/>
          </a:prstGeom>
        </p:spPr>
        <p:txBody>
          <a:bodyPr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03</a:t>
            </a:r>
          </a:p>
        </p:txBody>
      </p:sp>
      <p:sp>
        <p:nvSpPr>
          <p:cNvPr id="14" name="AutoShape 14"/>
          <p:cNvSpPr/>
          <p:nvPr/>
        </p:nvSpPr>
        <p:spPr>
          <a:xfrm>
            <a:off x="1306341" y="4870494"/>
            <a:ext cx="4276714" cy="40727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solidFill>
                <a:latin typeface="Microsoft Yahei"/>
                <a:ea typeface="Microsoft Yahei"/>
                <a:cs typeface="Microsoft Yahei"/>
              </a:rPr>
              <a:t>提升沟通能力</a:t>
            </a:r>
            <a:endParaRPr lang="en-US" sz="1100"/>
          </a:p>
        </p:txBody>
      </p:sp>
      <p:sp>
        <p:nvSpPr>
          <p:cNvPr id="15" name="AutoShape 15"/>
          <p:cNvSpPr/>
          <p:nvPr/>
        </p:nvSpPr>
        <p:spPr>
          <a:xfrm>
            <a:off x="1306341" y="5222301"/>
            <a:ext cx="4276714" cy="1199992"/>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solidFill>
                <a:latin typeface="Microsoft Yahei"/>
                <a:ea typeface="Microsoft Yahei"/>
                <a:cs typeface="Microsoft Yahei"/>
              </a:rPr>
              <a:t>领导力培训能够增强医护人员的沟通技巧，使其更有效地传达信息，减少误解和冲突。</a:t>
            </a:r>
            <a:endParaRPr lang="en-US" sz="1100"/>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培养医护人员领导力，提升团队凝聚力</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6907441" y="1806607"/>
            <a:ext cx="4502196" cy="4061765"/>
          </a:xfrm>
          <a:prstGeom prst="rect">
            <a:avLst/>
          </a:prstGeom>
        </p:spPr>
      </p:pic>
      <p:pic>
        <p:nvPicPr>
          <p:cNvPr id="3" name="Picture 3"/>
          <p:cNvPicPr>
            <a:picLocks noChangeAspect="1"/>
          </p:cNvPicPr>
          <p:nvPr/>
        </p:nvPicPr>
        <p:blipFill>
          <a:blip r:embed="rId3"/>
          <a:srcRect t="4534" b="4534"/>
          <a:stretch>
            <a:fillRect/>
          </a:stretch>
        </p:blipFill>
        <p:spPr>
          <a:xfrm>
            <a:off x="6907441" y="1792193"/>
            <a:ext cx="4502196" cy="2732629"/>
          </a:xfrm>
          <a:prstGeom prst="rect">
            <a:avLst/>
          </a:prstGeom>
        </p:spPr>
      </p:pic>
      <p:grpSp>
        <p:nvGrpSpPr>
          <p:cNvPr id="4" name="Group 4"/>
          <p:cNvGrpSpPr/>
          <p:nvPr/>
        </p:nvGrpSpPr>
        <p:grpSpPr>
          <a:xfrm>
            <a:off x="-2693471" y="4060468"/>
            <a:ext cx="5386942" cy="5386942"/>
            <a:chOff x="-2693471" y="4060468"/>
            <a:chExt cx="5386942" cy="5386942"/>
          </a:xfrm>
        </p:grpSpPr>
        <p:sp>
          <p:nvSpPr>
            <p:cNvPr id="5" name="AutoShape 5"/>
            <p:cNvSpPr/>
            <p:nvPr/>
          </p:nvSpPr>
          <p:spPr>
            <a:xfrm>
              <a:off x="-472539" y="6281401"/>
              <a:ext cx="945078" cy="945078"/>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94632" y="6059307"/>
              <a:ext cx="1389264" cy="1389264"/>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16725" y="5837215"/>
              <a:ext cx="1833451" cy="1833451"/>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38818" y="5615121"/>
              <a:ext cx="2277637" cy="2277637"/>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360912" y="5393028"/>
              <a:ext cx="2721823" cy="272182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583005" y="5170935"/>
              <a:ext cx="3166010" cy="3166010"/>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805098" y="4948842"/>
              <a:ext cx="3610196" cy="361019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027191" y="4726748"/>
              <a:ext cx="4054383" cy="405438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249285" y="4504655"/>
              <a:ext cx="4498569" cy="4498569"/>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2471378" y="4282562"/>
              <a:ext cx="4942756" cy="494275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2693471" y="4060468"/>
              <a:ext cx="5386942" cy="5386942"/>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1804696" y="1372731"/>
            <a:ext cx="4276714" cy="40727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solidFill>
                <a:latin typeface="Microsoft Yahei"/>
                <a:ea typeface="Microsoft Yahei"/>
                <a:cs typeface="Microsoft Yahei"/>
              </a:rPr>
              <a:t>应对不确定性</a:t>
            </a:r>
            <a:endParaRPr lang="en-US" sz="1100"/>
          </a:p>
        </p:txBody>
      </p:sp>
      <p:sp>
        <p:nvSpPr>
          <p:cNvPr id="17" name="AutoShape 17"/>
          <p:cNvSpPr/>
          <p:nvPr/>
        </p:nvSpPr>
        <p:spPr>
          <a:xfrm>
            <a:off x="1262116" y="1488887"/>
            <a:ext cx="441594" cy="441594"/>
          </a:xfrm>
          <a:prstGeom prst="rect">
            <a:avLst/>
          </a:pr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TextBox 18"/>
          <p:cNvSpPr txBox="1"/>
          <p:nvPr/>
        </p:nvSpPr>
        <p:spPr>
          <a:xfrm>
            <a:off x="1262116" y="1570452"/>
            <a:ext cx="438150" cy="304800"/>
          </a:xfrm>
          <a:prstGeom prst="rect">
            <a:avLst/>
          </a:prstGeom>
        </p:spPr>
        <p:txBody>
          <a:bodyPr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500">
                <a:solidFill>
                  <a:srgbClr val="FFFFFF">
                    <a:alpha val="100000"/>
                  </a:srgbClr>
                </a:solidFill>
                <a:latin typeface="Microsoft Yahei"/>
                <a:ea typeface="Microsoft Yahei"/>
                <a:cs typeface="Microsoft Yahei"/>
              </a:rPr>
              <a:t>01</a:t>
            </a:r>
          </a:p>
        </p:txBody>
      </p:sp>
      <p:sp>
        <p:nvSpPr>
          <p:cNvPr id="19" name="AutoShape 19"/>
          <p:cNvSpPr/>
          <p:nvPr/>
        </p:nvSpPr>
        <p:spPr>
          <a:xfrm>
            <a:off x="1804696" y="1724535"/>
            <a:ext cx="4276714" cy="1199992"/>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solidFill>
                <a:latin typeface="Microsoft Yahei"/>
                <a:ea typeface="Microsoft Yahei"/>
                <a:cs typeface="Microsoft Yahei"/>
              </a:rPr>
              <a:t>医疗环境充满不确定性，领导力培训能够帮助医护人员更好地应对这种挑战，迅速做出决策。</a:t>
            </a:r>
            <a:endParaRPr lang="en-US" sz="1100"/>
          </a:p>
        </p:txBody>
      </p:sp>
      <p:sp>
        <p:nvSpPr>
          <p:cNvPr id="20" name="AutoShape 20"/>
          <p:cNvSpPr/>
          <p:nvPr/>
        </p:nvSpPr>
        <p:spPr>
          <a:xfrm>
            <a:off x="1262116" y="3256475"/>
            <a:ext cx="441594" cy="441594"/>
          </a:xfrm>
          <a:prstGeom prst="rect">
            <a:avLst/>
          </a:pr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1" name="TextBox 21"/>
          <p:cNvSpPr txBox="1"/>
          <p:nvPr/>
        </p:nvSpPr>
        <p:spPr>
          <a:xfrm>
            <a:off x="1272601" y="3332919"/>
            <a:ext cx="416357" cy="278130"/>
          </a:xfrm>
          <a:prstGeom prst="rect">
            <a:avLst/>
          </a:prstGeom>
        </p:spPr>
        <p:txBody>
          <a:bodyPr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00">
                <a:solidFill>
                  <a:srgbClr val="FFFFFF">
                    <a:alpha val="100000"/>
                  </a:srgbClr>
                </a:solidFill>
                <a:latin typeface="Microsoft Yahei"/>
                <a:ea typeface="Microsoft Yahei"/>
                <a:cs typeface="Microsoft Yahei"/>
              </a:rPr>
              <a:t>02</a:t>
            </a:r>
          </a:p>
        </p:txBody>
      </p:sp>
      <p:sp>
        <p:nvSpPr>
          <p:cNvPr id="22" name="AutoShape 22"/>
          <p:cNvSpPr/>
          <p:nvPr/>
        </p:nvSpPr>
        <p:spPr>
          <a:xfrm>
            <a:off x="1804696" y="3127969"/>
            <a:ext cx="4276714" cy="40727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solidFill>
                <a:latin typeface="Microsoft Yahei"/>
                <a:ea typeface="Microsoft Yahei"/>
                <a:cs typeface="Microsoft Yahei"/>
              </a:rPr>
              <a:t>促进跨部门协作</a:t>
            </a:r>
            <a:endParaRPr lang="en-US" sz="1100"/>
          </a:p>
        </p:txBody>
      </p:sp>
      <p:sp>
        <p:nvSpPr>
          <p:cNvPr id="23" name="AutoShape 23"/>
          <p:cNvSpPr/>
          <p:nvPr/>
        </p:nvSpPr>
        <p:spPr>
          <a:xfrm>
            <a:off x="1804696" y="3479774"/>
            <a:ext cx="4276714" cy="1212169"/>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solidFill>
                <a:latin typeface="Microsoft Yahei"/>
                <a:ea typeface="Microsoft Yahei"/>
                <a:cs typeface="Microsoft Yahei"/>
              </a:rPr>
              <a:t>医疗保健涉及多个部门和专业领域，领导力培训有助于打破部门壁垒，实现跨部门的高效协作。</a:t>
            </a:r>
            <a:endParaRPr lang="en-US" sz="1100"/>
          </a:p>
        </p:txBody>
      </p:sp>
      <p:sp>
        <p:nvSpPr>
          <p:cNvPr id="24" name="AutoShape 24"/>
          <p:cNvSpPr/>
          <p:nvPr/>
        </p:nvSpPr>
        <p:spPr>
          <a:xfrm>
            <a:off x="1262116" y="5030785"/>
            <a:ext cx="441594" cy="441594"/>
          </a:xfrm>
          <a:prstGeom prst="rect">
            <a:avLst/>
          </a:pr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5" name="TextBox 25"/>
          <p:cNvSpPr txBox="1"/>
          <p:nvPr/>
        </p:nvSpPr>
        <p:spPr>
          <a:xfrm>
            <a:off x="1271991" y="5124907"/>
            <a:ext cx="441594" cy="278130"/>
          </a:xfrm>
          <a:prstGeom prst="rect">
            <a:avLst/>
          </a:prstGeom>
        </p:spPr>
        <p:txBody>
          <a:bodyPr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1500">
                <a:solidFill>
                  <a:srgbClr val="FFFFFF">
                    <a:alpha val="100000"/>
                  </a:srgbClr>
                </a:solidFill>
                <a:latin typeface="Microsoft Yahei"/>
                <a:ea typeface="Microsoft Yahei"/>
                <a:cs typeface="Microsoft Yahei"/>
              </a:rPr>
              <a:t>03</a:t>
            </a:r>
          </a:p>
        </p:txBody>
      </p:sp>
      <p:sp>
        <p:nvSpPr>
          <p:cNvPr id="26" name="AutoShape 26"/>
          <p:cNvSpPr/>
          <p:nvPr/>
        </p:nvSpPr>
        <p:spPr>
          <a:xfrm>
            <a:off x="1822337" y="4895384"/>
            <a:ext cx="4276714" cy="40727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solidFill>
                <a:latin typeface="Microsoft Yahei"/>
                <a:ea typeface="Microsoft Yahei"/>
                <a:cs typeface="Microsoft Yahei"/>
              </a:rPr>
              <a:t>加强危机管理</a:t>
            </a:r>
            <a:endParaRPr lang="en-US" sz="1100"/>
          </a:p>
        </p:txBody>
      </p:sp>
      <p:sp>
        <p:nvSpPr>
          <p:cNvPr id="27" name="AutoShape 27"/>
          <p:cNvSpPr/>
          <p:nvPr/>
        </p:nvSpPr>
        <p:spPr>
          <a:xfrm>
            <a:off x="1804696" y="5247188"/>
            <a:ext cx="4276714" cy="1199992"/>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solidFill>
                <a:latin typeface="Microsoft Yahei"/>
                <a:ea typeface="Microsoft Yahei"/>
                <a:cs typeface="Microsoft Yahei"/>
              </a:rPr>
              <a:t>在紧急情况下，经过领导力培训的医护人员能够迅速组织资源，制定并执行有效的危机应对策略。</a:t>
            </a:r>
            <a:endParaRPr lang="en-US" sz="1100"/>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应对复杂医疗环境，提高决策效率</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100" r="-100"/>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a:pPr algn="ctr">
                <a:defRPr/>
              </a:pPr>
              <a:r>
                <a:rPr lang="en-US" sz="2940">
                  <a:solidFill>
                    <a:srgbClr val="FFFFFF"/>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4786" b="478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促进医护人员个人成长与职业发展</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提升自我认知</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领导力培训有助于医护人员深入了解自己的优势和不足，为职业发展规划提供基础。</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培养批判性思维</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通过领导力培训，医护人员能够学会批判性地分析问题，提出创新性的解决方案。</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增强适应能力</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医疗技术的迅速发展和医疗环境的不断变化要求医护人员具备强大的适应能力，领导力培训正是提高这种能力的有效途径。</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solidFill>
                <a:latin typeface="Microsoft Yahei"/>
                <a:ea typeface="Microsoft Yahei"/>
                <a:cs typeface="Microsoft Yahei"/>
              </a:rPr>
              <a:t>团队合作与领导力培训的实践方法</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https://d.book118.com/907030120061006024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61</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2024-08-28T11:59:49.490</cp:lastPrinted>
  <dcterms:created xsi:type="dcterms:W3CDTF">2024-08-28T03:59:49Z</dcterms:created>
  <dcterms:modified xsi:type="dcterms:W3CDTF">2024-08-28T03:59:51Z</dcterms:modified>
</cp:coreProperties>
</file>